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4" r:id="rId1"/>
  </p:sldMasterIdLst>
  <p:notesMasterIdLst>
    <p:notesMasterId r:id="rId54"/>
  </p:notesMasterIdLst>
  <p:sldIdLst>
    <p:sldId id="338" r:id="rId2"/>
    <p:sldId id="341" r:id="rId3"/>
    <p:sldId id="342" r:id="rId4"/>
    <p:sldId id="343" r:id="rId5"/>
    <p:sldId id="344" r:id="rId6"/>
    <p:sldId id="345" r:id="rId7"/>
    <p:sldId id="347" r:id="rId8"/>
    <p:sldId id="429" r:id="rId9"/>
    <p:sldId id="371" r:id="rId10"/>
    <p:sldId id="372" r:id="rId11"/>
    <p:sldId id="355" r:id="rId12"/>
    <p:sldId id="358" r:id="rId13"/>
    <p:sldId id="359" r:id="rId14"/>
    <p:sldId id="363" r:id="rId15"/>
    <p:sldId id="364" r:id="rId16"/>
    <p:sldId id="365" r:id="rId17"/>
    <p:sldId id="367" r:id="rId18"/>
    <p:sldId id="368" r:id="rId19"/>
    <p:sldId id="369" r:id="rId20"/>
    <p:sldId id="374" r:id="rId21"/>
    <p:sldId id="375" r:id="rId22"/>
    <p:sldId id="426" r:id="rId23"/>
    <p:sldId id="423" r:id="rId24"/>
    <p:sldId id="430" r:id="rId25"/>
    <p:sldId id="431" r:id="rId26"/>
    <p:sldId id="425" r:id="rId27"/>
    <p:sldId id="376" r:id="rId28"/>
    <p:sldId id="422" r:id="rId29"/>
    <p:sldId id="377" r:id="rId30"/>
    <p:sldId id="366" r:id="rId31"/>
    <p:sldId id="378" r:id="rId32"/>
    <p:sldId id="386" r:id="rId33"/>
    <p:sldId id="387" r:id="rId34"/>
    <p:sldId id="390" r:id="rId35"/>
    <p:sldId id="391" r:id="rId36"/>
    <p:sldId id="427" r:id="rId37"/>
    <p:sldId id="392" r:id="rId38"/>
    <p:sldId id="394" r:id="rId39"/>
    <p:sldId id="395" r:id="rId40"/>
    <p:sldId id="396" r:id="rId41"/>
    <p:sldId id="398" r:id="rId42"/>
    <p:sldId id="399" r:id="rId43"/>
    <p:sldId id="400" r:id="rId44"/>
    <p:sldId id="401" r:id="rId45"/>
    <p:sldId id="406" r:id="rId46"/>
    <p:sldId id="421" r:id="rId47"/>
    <p:sldId id="410" r:id="rId48"/>
    <p:sldId id="412" r:id="rId49"/>
    <p:sldId id="413" r:id="rId50"/>
    <p:sldId id="414" r:id="rId51"/>
    <p:sldId id="428" r:id="rId52"/>
    <p:sldId id="420"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rednji stil 2 - Isticanj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06" autoAdjust="0"/>
    <p:restoredTop sz="94660" autoAdjust="0"/>
  </p:normalViewPr>
  <p:slideViewPr>
    <p:cSldViewPr>
      <p:cViewPr varScale="1">
        <p:scale>
          <a:sx n="118" d="100"/>
          <a:sy n="118" d="100"/>
        </p:scale>
        <p:origin x="1435" y="91"/>
      </p:cViewPr>
      <p:guideLst>
        <p:guide orient="horz" pos="2160"/>
        <p:guide pos="2880"/>
      </p:guideLst>
    </p:cSldViewPr>
  </p:slideViewPr>
  <p:outlineViewPr>
    <p:cViewPr>
      <p:scale>
        <a:sx n="33" d="100"/>
        <a:sy n="33" d="100"/>
      </p:scale>
      <p:origin x="48" y="2442"/>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DE41FD-CEB0-4E14-8BD7-F7060D774C41}" type="datetimeFigureOut">
              <a:rPr lang="hr-HR" smtClean="0"/>
              <a:pPr/>
              <a:t>23.09.2019</a:t>
            </a:fld>
            <a:endParaRPr lang="hr-HR"/>
          </a:p>
        </p:txBody>
      </p:sp>
      <p:sp>
        <p:nvSpPr>
          <p:cNvPr id="4" name="Rezervirano mjesto slike slajd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6E47BC-933D-44F2-9916-17968C5121B1}" type="slidenum">
              <a:rPr lang="hr-HR" smtClean="0"/>
              <a:pPr/>
              <a:t>‹#›</a:t>
            </a:fld>
            <a:endParaRPr lang="hr-HR"/>
          </a:p>
        </p:txBody>
      </p:sp>
    </p:spTree>
    <p:extLst>
      <p:ext uri="{BB962C8B-B14F-4D97-AF65-F5344CB8AC3E}">
        <p14:creationId xmlns:p14="http://schemas.microsoft.com/office/powerpoint/2010/main" val="7612039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6.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Naslovni slaj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D2E57653-3E58-4892-A7ED-712530ACC680}" type="slidenum">
              <a:rPr kumimoji="0" lang="en-US" smtClean="0"/>
              <a:pPr/>
              <a:t>‹#›</a:t>
            </a:fld>
            <a:endParaRPr kumimoji="0" lang="en-US" dirty="0"/>
          </a:p>
        </p:txBody>
      </p:sp>
      <p:sp>
        <p:nvSpPr>
          <p:cNvPr id="10" name="Subtitle 2"/>
          <p:cNvSpPr txBox="1">
            <a:spLocks/>
          </p:cNvSpPr>
          <p:nvPr userDrawn="1"/>
        </p:nvSpPr>
        <p:spPr>
          <a:xfrm>
            <a:off x="539550" y="5816750"/>
            <a:ext cx="2253371" cy="440432"/>
          </a:xfrm>
          <a:prstGeom prst="rect">
            <a:avLst/>
          </a:prstGeom>
        </p:spPr>
        <p:txBody>
          <a:bodyPr vert="horz" lIns="91440" tIns="45720" rIns="91440" bIns="45720" rtlCol="0">
            <a:normAutofit lnSpcReduction="10000"/>
          </a:bodyPr>
          <a:lstStyle>
            <a:lvl1pPr marL="0" indent="0" algn="ctr" defTabSz="914400" rtl="0" eaLnBrk="1" latinLnBrk="0" hangingPunct="1">
              <a:spcBef>
                <a:spcPct val="20000"/>
              </a:spcBef>
              <a:buFont typeface="Arial" pitchFamily="34" charset="0"/>
              <a:buNone/>
              <a:defRPr sz="2400" kern="1200">
                <a:solidFill>
                  <a:schemeClr val="tx1">
                    <a:tint val="75000"/>
                  </a:schemeClr>
                </a:solidFill>
                <a:latin typeface="+mj-lt"/>
                <a:ea typeface="+mn-ea"/>
                <a:cs typeface="+mn-cs"/>
              </a:defRPr>
            </a:lvl1pPr>
            <a:lvl2pPr marL="457200" indent="0" algn="ctr" defTabSz="914400" rtl="0" eaLnBrk="1" latinLnBrk="0" hangingPunct="1">
              <a:spcBef>
                <a:spcPct val="20000"/>
              </a:spcBef>
              <a:buFont typeface="Courier New" pitchFamily="49" charset="0"/>
              <a:buNone/>
              <a:defRPr sz="1600" kern="1200">
                <a:solidFill>
                  <a:schemeClr val="tx1">
                    <a:tint val="75000"/>
                  </a:schemeClr>
                </a:solidFill>
                <a:latin typeface="+mj-lt"/>
                <a:ea typeface="+mn-ea"/>
                <a:cs typeface="+mn-cs"/>
              </a:defRPr>
            </a:lvl2pPr>
            <a:lvl3pPr marL="914400" indent="0" algn="ctr" defTabSz="914400" rtl="0" eaLnBrk="1" latinLnBrk="0" hangingPunct="1">
              <a:spcBef>
                <a:spcPct val="20000"/>
              </a:spcBef>
              <a:buFont typeface="Arial" pitchFamily="34" charset="0"/>
              <a:buNone/>
              <a:defRPr sz="1600" kern="1200">
                <a:solidFill>
                  <a:schemeClr val="tx1">
                    <a:tint val="75000"/>
                  </a:schemeClr>
                </a:solidFill>
                <a:latin typeface="+mj-lt"/>
                <a:ea typeface="+mn-ea"/>
                <a:cs typeface="+mn-cs"/>
              </a:defRPr>
            </a:lvl3pPr>
            <a:lvl4pPr marL="1371600" indent="0" algn="ctr" defTabSz="914400" rtl="0" eaLnBrk="1" latinLnBrk="0" hangingPunct="1">
              <a:spcBef>
                <a:spcPct val="20000"/>
              </a:spcBef>
              <a:buFont typeface="Courier New" pitchFamily="49" charset="0"/>
              <a:buNone/>
              <a:defRPr sz="1600" kern="1200">
                <a:solidFill>
                  <a:schemeClr val="tx1">
                    <a:tint val="75000"/>
                  </a:schemeClr>
                </a:solidFill>
                <a:latin typeface="+mj-lt"/>
                <a:ea typeface="+mn-ea"/>
                <a:cs typeface="+mn-cs"/>
              </a:defRPr>
            </a:lvl4pPr>
            <a:lvl5pPr marL="1828800" indent="0" algn="ctr" defTabSz="914400" rtl="0" eaLnBrk="1" latinLnBrk="0" hangingPunct="1">
              <a:spcBef>
                <a:spcPct val="20000"/>
              </a:spcBef>
              <a:buFont typeface="Arial" pitchFamily="34" charset="0"/>
              <a:buNone/>
              <a:defRPr sz="1600" kern="1200">
                <a:solidFill>
                  <a:schemeClr val="tx1">
                    <a:tint val="75000"/>
                  </a:schemeClr>
                </a:solidFill>
                <a:latin typeface="+mj-lt"/>
                <a:ea typeface="+mn-ea"/>
                <a:cs typeface="+mn-cs"/>
              </a:defRPr>
            </a:lvl5pPr>
            <a:lvl6pPr marL="2286000" indent="0" algn="ctr" defTabSz="914400" rtl="0" eaLnBrk="1" latinLnBrk="0" hangingPunct="1">
              <a:spcBef>
                <a:spcPct val="20000"/>
              </a:spcBef>
              <a:buFont typeface="Courier New" pitchFamily="49" charset="0"/>
              <a:buNone/>
              <a:defRPr sz="1600" kern="1200">
                <a:solidFill>
                  <a:schemeClr val="tx1">
                    <a:tint val="75000"/>
                  </a:schemeClr>
                </a:solidFill>
                <a:latin typeface="+mj-lt"/>
                <a:ea typeface="+mn-ea"/>
                <a:cs typeface="+mn-cs"/>
              </a:defRPr>
            </a:lvl6pPr>
            <a:lvl7pPr marL="2743200" indent="0" algn="ctr" defTabSz="914400" rtl="0" eaLnBrk="1" latinLnBrk="0" hangingPunct="1">
              <a:spcBef>
                <a:spcPct val="20000"/>
              </a:spcBef>
              <a:buFont typeface="Arial" pitchFamily="34" charset="0"/>
              <a:buNone/>
              <a:defRPr sz="1600" kern="1200">
                <a:solidFill>
                  <a:schemeClr val="tx1">
                    <a:tint val="75000"/>
                  </a:schemeClr>
                </a:solidFill>
                <a:latin typeface="+mj-lt"/>
                <a:ea typeface="+mn-ea"/>
                <a:cs typeface="+mn-cs"/>
              </a:defRPr>
            </a:lvl7pPr>
            <a:lvl8pPr marL="3200400" indent="0" algn="ctr" defTabSz="914400" rtl="0" eaLnBrk="1" latinLnBrk="0" hangingPunct="1">
              <a:spcBef>
                <a:spcPct val="20000"/>
              </a:spcBef>
              <a:buFont typeface="Courier New" pitchFamily="49" charset="0"/>
              <a:buNone/>
              <a:defRPr sz="1600" kern="1200">
                <a:solidFill>
                  <a:schemeClr val="tx1">
                    <a:tint val="75000"/>
                  </a:schemeClr>
                </a:solidFill>
                <a:latin typeface="+mj-lt"/>
                <a:ea typeface="+mn-ea"/>
                <a:cs typeface="+mn-cs"/>
              </a:defRPr>
            </a:lvl8pPr>
            <a:lvl9pPr marL="3657600" indent="0" algn="ctr" defTabSz="914400" rtl="0" eaLnBrk="1" latinLnBrk="0" hangingPunct="1">
              <a:spcBef>
                <a:spcPct val="20000"/>
              </a:spcBef>
              <a:buFont typeface="Arial" pitchFamily="34" charset="0"/>
              <a:buNone/>
              <a:defRPr sz="1600" kern="1200">
                <a:solidFill>
                  <a:schemeClr val="tx1">
                    <a:tint val="75000"/>
                  </a:schemeClr>
                </a:solidFill>
                <a:latin typeface="+mj-lt"/>
                <a:ea typeface="+mn-ea"/>
                <a:cs typeface="+mn-cs"/>
              </a:defRPr>
            </a:lvl9pPr>
          </a:lstStyle>
          <a:p>
            <a:r>
              <a:rPr lang="hr-HR" dirty="0" smtClean="0">
                <a:solidFill>
                  <a:schemeClr val="tx2"/>
                </a:solidFill>
              </a:rPr>
              <a:t>www.rif.hr</a:t>
            </a:r>
            <a:endParaRPr lang="en-US" dirty="0">
              <a:solidFill>
                <a:schemeClr val="tx2"/>
              </a:solidFill>
            </a:endParaRPr>
          </a:p>
        </p:txBody>
      </p:sp>
      <p:sp>
        <p:nvSpPr>
          <p:cNvPr id="9" name="Rezervirano mjesto datuma 3"/>
          <p:cNvSpPr>
            <a:spLocks noGrp="1"/>
          </p:cNvSpPr>
          <p:nvPr>
            <p:ph type="dt" sz="half" idx="2"/>
          </p:nvPr>
        </p:nvSpPr>
        <p:spPr>
          <a:xfrm>
            <a:off x="8100392" y="6492875"/>
            <a:ext cx="1043608" cy="365125"/>
          </a:xfrm>
          <a:prstGeom prst="rect">
            <a:avLst/>
          </a:prstGeom>
        </p:spPr>
        <p:txBody>
          <a:bodyPr vert="horz" lIns="91440" tIns="45720" rIns="91440" bIns="45720" rtlCol="0" anchor="ctr"/>
          <a:lstStyle>
            <a:lvl1pPr algn="ctr">
              <a:defRPr sz="1000" baseline="0">
                <a:solidFill>
                  <a:schemeClr val="tx1">
                    <a:tint val="75000"/>
                  </a:schemeClr>
                </a:solidFill>
              </a:defRPr>
            </a:lvl1pPr>
          </a:lstStyle>
          <a:p>
            <a:endParaRPr lang="hr-HR" dirty="0"/>
          </a:p>
        </p:txBody>
      </p:sp>
      <p:pic>
        <p:nvPicPr>
          <p:cNvPr id="2" name="Slika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15710" y="620688"/>
            <a:ext cx="5753725" cy="2286000"/>
          </a:xfrm>
          <a:prstGeom prst="rect">
            <a:avLst/>
          </a:prstGeom>
        </p:spPr>
      </p:pic>
      <p:pic>
        <p:nvPicPr>
          <p:cNvPr id="3" name="Slika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1695" y="3501008"/>
            <a:ext cx="2429083" cy="2200287"/>
          </a:xfrm>
          <a:prstGeom prst="rect">
            <a:avLst/>
          </a:prstGeom>
        </p:spPr>
      </p:pic>
      <p:pic>
        <p:nvPicPr>
          <p:cNvPr id="12" name="Slika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82161" y="586836"/>
            <a:ext cx="1368152" cy="2534727"/>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Slika s opisom">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solidFill>
                  <a:srgbClr val="002060"/>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solidFill>
                  <a:srgbClr val="00206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10" name="Slika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1" name="Slika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pic>
        <p:nvPicPr>
          <p:cNvPr id="12" name="Slika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Naslov i okomiti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rot="10800000">
            <a:off x="457200" y="1600200"/>
            <a:ext cx="8229600" cy="4636008"/>
          </a:xfrm>
        </p:spPr>
        <p:txBody>
          <a:bodyPr vert="eaVert"/>
          <a:lstStyle>
            <a:lvl1pPr>
              <a:defRPr>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9" name="Slika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0" name="Slika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1" name="Slika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Okomiti naslov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0800000">
            <a:off x="445305" y="476672"/>
            <a:ext cx="2057400" cy="5759536"/>
          </a:xfrm>
        </p:spPr>
        <p:txBody>
          <a:bodyPr vert="eaVert" anchor="b"/>
          <a:lstStyle>
            <a:lvl1pPr>
              <a:defRPr>
                <a:solidFill>
                  <a:srgbClr val="002060"/>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rot="10800000">
            <a:off x="2699792" y="476672"/>
            <a:ext cx="6019800" cy="5759536"/>
          </a:xfrm>
        </p:spPr>
        <p:txBody>
          <a:bodyPr vert="eaVert"/>
          <a:lstStyle>
            <a:lvl1pPr>
              <a:defRPr>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9" name="Slika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0" name="Slika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1" name="Slika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Naslovni slaj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6712"/>
            <a:ext cx="7848600" cy="2462113"/>
          </a:xfrm>
        </p:spPr>
        <p:txBody>
          <a:bodyPr anchor="ctr">
            <a:noAutofit/>
          </a:bodyPr>
          <a:lstStyle>
            <a:lvl1pPr algn="ctr">
              <a:defRPr sz="5400" cap="all" baseline="0">
                <a:solidFill>
                  <a:srgbClr val="002060"/>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7846640" cy="2732112"/>
          </a:xfrm>
        </p:spPr>
        <p:txBody>
          <a:bodyPr/>
          <a:lstStyle>
            <a:lvl1pPr marL="0" indent="0" algn="l">
              <a:buNone/>
              <a:defRPr>
                <a:solidFill>
                  <a:srgbClr val="00206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4" name="Slika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50888" y="6521440"/>
            <a:ext cx="1414774" cy="327212"/>
          </a:xfrm>
          <a:prstGeom prst="rect">
            <a:avLst/>
          </a:prstGeom>
        </p:spPr>
      </p:pic>
      <p:pic>
        <p:nvPicPr>
          <p:cNvPr id="10" name="Slika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1" name="Slika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cxnSp>
        <p:nvCxnSpPr>
          <p:cNvPr id="9" name="Ravni poveznik 8"/>
          <p:cNvCxnSpPr/>
          <p:nvPr userDrawn="1"/>
        </p:nvCxnSpPr>
        <p:spPr>
          <a:xfrm>
            <a:off x="683568" y="3356992"/>
            <a:ext cx="7819318" cy="0"/>
          </a:xfrm>
          <a:prstGeom prst="line">
            <a:avLst/>
          </a:prstGeom>
          <a:ln w="50800"/>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defRPr>
            </a:lvl1p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9" name="Slika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1" name="Slika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2" name="Slika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cxnSp>
        <p:nvCxnSpPr>
          <p:cNvPr id="10" name="Ravni poveznik 9"/>
          <p:cNvCxnSpPr/>
          <p:nvPr userDrawn="1"/>
        </p:nvCxnSpPr>
        <p:spPr>
          <a:xfrm>
            <a:off x="467544" y="1556792"/>
            <a:ext cx="8208000" cy="0"/>
          </a:xfrm>
          <a:prstGeom prst="line">
            <a:avLst/>
          </a:prstGeom>
          <a:ln w="50800"/>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Zaglavlje odjeljka">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908721"/>
            <a:ext cx="7772400" cy="2448272"/>
          </a:xfrm>
        </p:spPr>
        <p:txBody>
          <a:bodyPr anchor="ctr">
            <a:normAutofit/>
          </a:bodyPr>
          <a:lstStyle>
            <a:lvl1pPr algn="ctr">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573016"/>
            <a:ext cx="7772400" cy="2554035"/>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9" name="Slika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0" name="Slika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1" name="Slika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cxnSp>
        <p:nvCxnSpPr>
          <p:cNvPr id="12" name="Ravni poveznik 11"/>
          <p:cNvCxnSpPr/>
          <p:nvPr userDrawn="1"/>
        </p:nvCxnSpPr>
        <p:spPr>
          <a:xfrm>
            <a:off x="755576" y="3429000"/>
            <a:ext cx="7747310" cy="0"/>
          </a:xfrm>
          <a:prstGeom prst="line">
            <a:avLst/>
          </a:prstGeom>
          <a:ln w="50800"/>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defRPr>
            </a:lvl1p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solidFill>
                  <a:srgbClr val="002060"/>
                </a:solidFill>
              </a:defRPr>
            </a:lvl1pPr>
            <a:lvl2pPr>
              <a:defRPr sz="2400">
                <a:solidFill>
                  <a:srgbClr val="002060"/>
                </a:solidFill>
              </a:defRPr>
            </a:lvl2pPr>
            <a:lvl3pPr>
              <a:defRPr sz="2000">
                <a:solidFill>
                  <a:srgbClr val="002060"/>
                </a:solidFill>
              </a:defRPr>
            </a:lvl3pPr>
            <a:lvl4pPr>
              <a:defRPr sz="1800">
                <a:solidFill>
                  <a:srgbClr val="002060"/>
                </a:solidFill>
              </a:defRPr>
            </a:lvl4pPr>
            <a:lvl5pPr>
              <a:defRPr sz="1800">
                <a:solidFill>
                  <a:srgbClr val="00206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solidFill>
                  <a:srgbClr val="002060"/>
                </a:solidFill>
              </a:defRPr>
            </a:lvl1pPr>
            <a:lvl2pPr>
              <a:defRPr sz="2400">
                <a:solidFill>
                  <a:srgbClr val="002060"/>
                </a:solidFill>
              </a:defRPr>
            </a:lvl2pPr>
            <a:lvl3pPr>
              <a:defRPr sz="2000">
                <a:solidFill>
                  <a:srgbClr val="002060"/>
                </a:solidFill>
              </a:defRPr>
            </a:lvl3pPr>
            <a:lvl4pPr>
              <a:defRPr sz="1800">
                <a:solidFill>
                  <a:srgbClr val="002060"/>
                </a:solidFill>
              </a:defRPr>
            </a:lvl4pPr>
            <a:lvl5pPr>
              <a:defRPr sz="1800">
                <a:solidFill>
                  <a:srgbClr val="00206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10" name="Slika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1" name="Slika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3" name="Slika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cxnSp>
        <p:nvCxnSpPr>
          <p:cNvPr id="12" name="Ravni poveznik 11"/>
          <p:cNvCxnSpPr/>
          <p:nvPr userDrawn="1"/>
        </p:nvCxnSpPr>
        <p:spPr>
          <a:xfrm>
            <a:off x="467544" y="1582239"/>
            <a:ext cx="8208000" cy="0"/>
          </a:xfrm>
          <a:prstGeom prst="line">
            <a:avLst/>
          </a:prstGeom>
          <a:ln w="50800"/>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Usporedb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rgbClr val="00206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solidFill>
                  <a:srgbClr val="002060"/>
                </a:solidFill>
              </a:defRPr>
            </a:lvl1pPr>
            <a:lvl2pPr>
              <a:defRPr sz="2000">
                <a:solidFill>
                  <a:srgbClr val="002060"/>
                </a:solidFill>
              </a:defRPr>
            </a:lvl2pPr>
            <a:lvl3pPr>
              <a:defRPr sz="1800">
                <a:solidFill>
                  <a:srgbClr val="002060"/>
                </a:solidFill>
              </a:defRPr>
            </a:lvl3pPr>
            <a:lvl4pPr>
              <a:defRPr sz="1600">
                <a:solidFill>
                  <a:srgbClr val="002060"/>
                </a:solidFill>
              </a:defRPr>
            </a:lvl4pPr>
            <a:lvl5pPr>
              <a:defRPr sz="1600">
                <a:solidFill>
                  <a:srgbClr val="002060"/>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rgbClr val="002060"/>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solidFill>
                  <a:srgbClr val="002060"/>
                </a:solidFill>
              </a:defRPr>
            </a:lvl1pPr>
            <a:lvl2pPr>
              <a:defRPr sz="2000">
                <a:solidFill>
                  <a:srgbClr val="002060"/>
                </a:solidFill>
              </a:defRPr>
            </a:lvl2pPr>
            <a:lvl3pPr>
              <a:defRPr sz="1800">
                <a:solidFill>
                  <a:srgbClr val="002060"/>
                </a:solidFill>
              </a:defRPr>
            </a:lvl3pPr>
            <a:lvl4pPr>
              <a:defRPr sz="1600">
                <a:solidFill>
                  <a:srgbClr val="002060"/>
                </a:solidFill>
              </a:defRPr>
            </a:lvl4pPr>
            <a:lvl5pPr>
              <a:defRPr sz="1600">
                <a:solidFill>
                  <a:srgbClr val="00206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7"/>
          <p:cNvSpPr>
            <a:spLocks noGrp="1"/>
          </p:cNvSpPr>
          <p:nvPr>
            <p:ph type="ftr" sz="quarter" idx="11"/>
          </p:nvPr>
        </p:nvSpPr>
        <p:spPr/>
        <p:txBody>
          <a:bodyPr/>
          <a:lstStyle/>
          <a:p>
            <a:endParaRPr kumimoji="0" lang="en-US" dirty="0"/>
          </a:p>
        </p:txBody>
      </p:sp>
      <p:sp>
        <p:nvSpPr>
          <p:cNvPr id="9" name="Slide Number Placeholder 8"/>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11" name="Slika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3" name="Slika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4" name="Slika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cxnSp>
        <p:nvCxnSpPr>
          <p:cNvPr id="12" name="Ravni poveznik 11"/>
          <p:cNvCxnSpPr/>
          <p:nvPr userDrawn="1"/>
        </p:nvCxnSpPr>
        <p:spPr>
          <a:xfrm>
            <a:off x="467544" y="1571223"/>
            <a:ext cx="8208000" cy="0"/>
          </a:xfrm>
          <a:prstGeom prst="line">
            <a:avLst/>
          </a:prstGeom>
          <a:ln w="50800"/>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defRPr>
            </a:lvl1p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8" name="Slika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9" name="Slika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0" name="Slika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cxnSp>
        <p:nvCxnSpPr>
          <p:cNvPr id="11" name="Ravni poveznik 10"/>
          <p:cNvCxnSpPr/>
          <p:nvPr userDrawn="1"/>
        </p:nvCxnSpPr>
        <p:spPr>
          <a:xfrm>
            <a:off x="467544" y="1556792"/>
            <a:ext cx="8208000" cy="0"/>
          </a:xfrm>
          <a:prstGeom prst="line">
            <a:avLst/>
          </a:prstGeom>
          <a:ln w="50800"/>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7" name="Slika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8" name="Slika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9" name="Slika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cxnSp>
        <p:nvCxnSpPr>
          <p:cNvPr id="10" name="Ravni poveznik 9"/>
          <p:cNvCxnSpPr/>
          <p:nvPr userDrawn="1"/>
        </p:nvCxnSpPr>
        <p:spPr>
          <a:xfrm>
            <a:off x="467544" y="1556792"/>
            <a:ext cx="8208000" cy="0"/>
          </a:xfrm>
          <a:prstGeom prst="line">
            <a:avLst/>
          </a:prstGeom>
          <a:ln w="50800"/>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Sadržaj s opisom">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solidFill>
                  <a:srgbClr val="002060"/>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solidFill>
                  <a:srgbClr val="002060"/>
                </a:solidFill>
              </a:defRPr>
            </a:lvl1pPr>
            <a:lvl2pPr>
              <a:defRPr sz="2800">
                <a:solidFill>
                  <a:srgbClr val="002060"/>
                </a:solidFill>
              </a:defRPr>
            </a:lvl2pPr>
            <a:lvl3pPr>
              <a:defRPr sz="2400">
                <a:solidFill>
                  <a:srgbClr val="002060"/>
                </a:solidFill>
              </a:defRPr>
            </a:lvl3pPr>
            <a:lvl4pPr>
              <a:defRPr sz="2000">
                <a:solidFill>
                  <a:srgbClr val="002060"/>
                </a:solidFill>
              </a:defRPr>
            </a:lvl4pPr>
            <a:lvl5pPr>
              <a:defRPr sz="2000">
                <a:solidFill>
                  <a:srgbClr val="002060"/>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solidFill>
                  <a:srgbClr val="00206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9" name="Slika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1" name="Slika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2" name="Slika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cxnSp>
        <p:nvCxnSpPr>
          <p:cNvPr id="10" name="Ravni poveznik 9"/>
          <p:cNvCxnSpPr/>
          <p:nvPr userDrawn="1"/>
        </p:nvCxnSpPr>
        <p:spPr>
          <a:xfrm>
            <a:off x="413793" y="692696"/>
            <a:ext cx="8208000" cy="0"/>
          </a:xfrm>
          <a:prstGeom prst="line">
            <a:avLst/>
          </a:prstGeom>
          <a:ln w="50800"/>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hr-HR" dirty="0" smtClean="0"/>
              <a:t>Uredite stil naslova matrice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3"/>
          </p:nvPr>
        </p:nvSpPr>
        <p:spPr>
          <a:xfrm>
            <a:off x="467544" y="18288"/>
            <a:ext cx="7776864" cy="329184"/>
          </a:xfrm>
          <a:prstGeom prst="rect">
            <a:avLst/>
          </a:prstGeom>
        </p:spPr>
        <p:txBody>
          <a:bodyPr vert="horz" lIns="91440" tIns="45720" rIns="91440" bIns="45720" rtlCol="0" anchor="ctr"/>
          <a:lstStyle>
            <a:lvl1pPr algn="l">
              <a:defRPr sz="1200">
                <a:solidFill>
                  <a:srgbClr val="FFFFFF"/>
                </a:solidFill>
              </a:defRPr>
            </a:lvl1pPr>
          </a:lstStyle>
          <a:p>
            <a:endParaRPr lang="en-US" dirty="0"/>
          </a:p>
        </p:txBody>
      </p:sp>
      <p:sp>
        <p:nvSpPr>
          <p:cNvPr id="6" name="Slide Number Placeholder 5"/>
          <p:cNvSpPr>
            <a:spLocks noGrp="1"/>
          </p:cNvSpPr>
          <p:nvPr>
            <p:ph type="sldNum" sz="quarter" idx="4"/>
          </p:nvPr>
        </p:nvSpPr>
        <p:spPr>
          <a:xfrm>
            <a:off x="8316416" y="18288"/>
            <a:ext cx="720080" cy="329184"/>
          </a:xfrm>
          <a:prstGeom prst="rect">
            <a:avLst/>
          </a:prstGeom>
        </p:spPr>
        <p:txBody>
          <a:bodyPr vert="horz" lIns="91440" tIns="45720" rIns="91440" bIns="45720" rtlCol="0" anchor="ctr"/>
          <a:lstStyle>
            <a:lvl1pPr algn="r">
              <a:defRPr sz="1400" b="1">
                <a:solidFill>
                  <a:srgbClr val="FFFFFF"/>
                </a:solidFill>
              </a:defRPr>
            </a:lvl1pPr>
          </a:lstStyle>
          <a:p>
            <a:fld id="{D2E57653-3E58-4892-A7ED-712530ACC680}" type="slidenum">
              <a:rPr lang="en-US" smtClean="0"/>
              <a:pPr/>
              <a:t>‹#›</a:t>
            </a:fld>
            <a:endParaRPr lang="en-US" dirty="0"/>
          </a:p>
        </p:txBody>
      </p:sp>
      <p:sp>
        <p:nvSpPr>
          <p:cNvPr id="8" name="Rezervirano mjesto datuma 3"/>
          <p:cNvSpPr>
            <a:spLocks noGrp="1"/>
          </p:cNvSpPr>
          <p:nvPr>
            <p:ph type="dt" sz="half" idx="2"/>
          </p:nvPr>
        </p:nvSpPr>
        <p:spPr>
          <a:xfrm>
            <a:off x="8100392" y="6492875"/>
            <a:ext cx="1043608" cy="365125"/>
          </a:xfrm>
          <a:prstGeom prst="rect">
            <a:avLst/>
          </a:prstGeom>
        </p:spPr>
        <p:txBody>
          <a:bodyPr vert="horz" lIns="91440" tIns="45720" rIns="91440" bIns="45720" rtlCol="0" anchor="ctr"/>
          <a:lstStyle>
            <a:lvl1pPr algn="ctr">
              <a:defRPr sz="1000" baseline="0">
                <a:solidFill>
                  <a:schemeClr val="tx1">
                    <a:tint val="75000"/>
                  </a:schemeClr>
                </a:solidFill>
              </a:defRPr>
            </a:lvl1pPr>
          </a:lstStyle>
          <a:p>
            <a:endParaRPr lang="hr-HR" dirty="0"/>
          </a:p>
        </p:txBody>
      </p:sp>
    </p:spTree>
  </p:cSld>
  <p:clrMap bg1="lt1" tx1="dk1" bg2="lt2" tx2="dk2" accent1="accent1" accent2="accent2" accent3="accent3" accent4="accent4" accent5="accent5" accent6="accent6" hlink="hlink" folHlink="folHlink"/>
  <p:sldLayoutIdLst>
    <p:sldLayoutId id="2147483786"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Lst>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hf sldNum="0" hdr="0" ft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1.Izjava%20o%20utvr&#273;ivanju%20politi&#269;ki%20izlo&#382;ene%20osobe.docx"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hyperlink" Target="OBRAZAC%20RSV-1%20.pdf" TargetMode="Externa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hyperlink" Target="3.Primjer%20dubinske%20analize-odvjetnik%20i%20jb.docx" TargetMode="External"/><Relationship Id="rId2" Type="http://schemas.openxmlformats.org/officeDocument/2006/relationships/hyperlink" Target="2.Primjer%20dubinske%20analize-racunovodstvo.docx" TargetMode="External"/><Relationship Id="rId1" Type="http://schemas.openxmlformats.org/officeDocument/2006/relationships/slideLayout" Target="../slideLayouts/slideLayout3.xml"/><Relationship Id="rId4" Type="http://schemas.openxmlformats.org/officeDocument/2006/relationships/hyperlink" Target="4.Primjer%20dubinske%20analize-odobravanje%20kredita.docx"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hyperlink" Target="6.%20odluka%20o%20imenovanju%20ovla&#353;tene%20osobe.docx" TargetMode="Externa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hyperlink" Target="7.Progizspn11a.docx" TargetMode="Externa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hyperlink" Target="8.%20odluka%20o%20provo&#273;enju%20interne%20revizije.docx" TargetMode="Externa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hyperlink" Target="http://www.unodc.org/" TargetMode="External"/><Relationship Id="rId2" Type="http://schemas.openxmlformats.org/officeDocument/2006/relationships/hyperlink" Target="http://www.un.org/" TargetMode="Externa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hyperlink" Target="http://www.fatf-gafi.org/" TargetMode="External"/><Relationship Id="rId2" Type="http://schemas.openxmlformats.org/officeDocument/2006/relationships/hyperlink" Target="http://www.coe.int/t/dghl/monitoring/moneyval" TargetMode="Externa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hyperlink" Target="https://www.un.org/sc/suborg/en/sanctions/un-sc-consolidated-list"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niOkvir 2"/>
          <p:cNvSpPr txBox="1"/>
          <p:nvPr/>
        </p:nvSpPr>
        <p:spPr>
          <a:xfrm>
            <a:off x="3563888" y="3501008"/>
            <a:ext cx="5112568" cy="2308324"/>
          </a:xfrm>
          <a:prstGeom prst="rect">
            <a:avLst/>
          </a:prstGeom>
          <a:noFill/>
        </p:spPr>
        <p:txBody>
          <a:bodyPr wrap="square" rtlCol="0">
            <a:spAutoFit/>
          </a:bodyPr>
          <a:lstStyle/>
          <a:p>
            <a:pPr algn="ctr"/>
            <a:r>
              <a:rPr lang="hr-HR" dirty="0">
                <a:solidFill>
                  <a:schemeClr val="tx2"/>
                </a:solidFill>
              </a:rPr>
              <a:t>PRAKTIČNA PRIMJENA ZAKONA O SPRJEČAVANJU PRANJA NOVCA I FINANCIRANJA TERORIZMA S NAGLASKOM NA PRIKAZ I PROVEDBU </a:t>
            </a:r>
            <a:r>
              <a:rPr lang="hr-HR" dirty="0" smtClean="0">
                <a:solidFill>
                  <a:schemeClr val="tx2"/>
                </a:solidFill>
              </a:rPr>
              <a:t>SMJERNICA</a:t>
            </a:r>
          </a:p>
          <a:p>
            <a:pPr algn="ctr"/>
            <a:endParaRPr lang="hr-HR" dirty="0">
              <a:solidFill>
                <a:schemeClr val="tx2"/>
              </a:solidFill>
            </a:endParaRPr>
          </a:p>
          <a:p>
            <a:pPr algn="ctr"/>
            <a:endParaRPr lang="hr-HR" dirty="0" smtClean="0">
              <a:solidFill>
                <a:schemeClr val="tx2"/>
              </a:solidFill>
            </a:endParaRPr>
          </a:p>
          <a:p>
            <a:pPr algn="ctr"/>
            <a:r>
              <a:rPr lang="hr-HR" dirty="0" smtClean="0">
                <a:solidFill>
                  <a:schemeClr val="tx2"/>
                </a:solidFill>
              </a:rPr>
              <a:t>Ivica Milčić univ.spec.oec.</a:t>
            </a:r>
          </a:p>
          <a:p>
            <a:pPr algn="ctr"/>
            <a:r>
              <a:rPr lang="hr-HR" dirty="0" smtClean="0">
                <a:solidFill>
                  <a:schemeClr val="tx2"/>
                </a:solidFill>
              </a:rPr>
              <a:t>savjetnik - urednik, HZRIF</a:t>
            </a:r>
          </a:p>
          <a:p>
            <a:pPr algn="ctr"/>
            <a:endParaRPr lang="hr-HR" dirty="0">
              <a:solidFill>
                <a:schemeClr val="tx2"/>
              </a:solidFill>
            </a:endParaRPr>
          </a:p>
        </p:txBody>
      </p:sp>
    </p:spTree>
    <p:extLst>
      <p:ext uri="{BB962C8B-B14F-4D97-AF65-F5344CB8AC3E}">
        <p14:creationId xmlns:p14="http://schemas.microsoft.com/office/powerpoint/2010/main" val="1532977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extLst mod="1">
    <p:ext uri="{E180D4A7-C9FB-4DFB-919C-405C955672EB}">
      <p14:showEvtLst xmlns:p14="http://schemas.microsoft.com/office/powerpoint/2010/main">
        <p14:playEvt time="0" objId="5"/>
        <p14:pauseEvt time="4398" objId="5"/>
        <p14:seekEvt time="4398" objId="5" seek="4330"/>
        <p14:resumeEvt time="4398" objId="5"/>
        <p14:stopEvt time="6871" objId="5"/>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Politički </a:t>
            </a:r>
            <a:r>
              <a:rPr lang="hr-HR" dirty="0"/>
              <a:t>izložene osobe </a:t>
            </a:r>
          </a:p>
        </p:txBody>
      </p:sp>
      <p:sp>
        <p:nvSpPr>
          <p:cNvPr id="3" name="Content Placeholder 2"/>
          <p:cNvSpPr>
            <a:spLocks noGrp="1"/>
          </p:cNvSpPr>
          <p:nvPr>
            <p:ph idx="1"/>
          </p:nvPr>
        </p:nvSpPr>
        <p:spPr/>
        <p:txBody>
          <a:bodyPr/>
          <a:lstStyle/>
          <a:p>
            <a:r>
              <a:rPr lang="hr-HR" dirty="0" smtClean="0"/>
              <a:t>Izjava se sastavlja na hrvatskom i na engleskom jeziku</a:t>
            </a:r>
          </a:p>
          <a:p>
            <a:endParaRPr lang="hr-HR" dirty="0" smtClean="0"/>
          </a:p>
          <a:p>
            <a:r>
              <a:rPr lang="hr-HR" dirty="0" smtClean="0">
                <a:hlinkClick r:id="rId2" action="ppaction://hlinkfile"/>
              </a:rPr>
              <a:t>Primjer izjave </a:t>
            </a:r>
            <a:endParaRPr lang="hr-HR" dirty="0" smtClean="0"/>
          </a:p>
          <a:p>
            <a:endParaRPr lang="hr-HR" dirty="0"/>
          </a:p>
          <a:p>
            <a:r>
              <a:rPr lang="hr-HR" dirty="0" smtClean="0"/>
              <a:t>Opće smjernice: </a:t>
            </a:r>
          </a:p>
          <a:p>
            <a:r>
              <a:rPr lang="hr-HR" dirty="0" smtClean="0"/>
              <a:t>„</a:t>
            </a:r>
            <a:r>
              <a:rPr lang="hr-HR" i="1" dirty="0" smtClean="0"/>
              <a:t>obveznik nije sukladno ZSPNFT-u dužan utvrđivati je li stvarni vlasnik stranke stana politički izložena osoba, no međunarodni standardi i dobra praksa u području provedbe mjera SPN/FT-a ukazuju na važnost provedbe ove mjere.” </a:t>
            </a:r>
            <a:endParaRPr lang="hr-HR" dirty="0"/>
          </a:p>
        </p:txBody>
      </p:sp>
    </p:spTree>
    <p:extLst>
      <p:ext uri="{BB962C8B-B14F-4D97-AF65-F5344CB8AC3E}">
        <p14:creationId xmlns:p14="http://schemas.microsoft.com/office/powerpoint/2010/main" val="2233905642"/>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Autofit/>
          </a:bodyPr>
          <a:lstStyle/>
          <a:p>
            <a:r>
              <a:rPr lang="hr-HR" dirty="0" smtClean="0"/>
              <a:t>Potencijalno niži rizik stranke </a:t>
            </a:r>
            <a:endParaRPr lang="hr-HR" dirty="0"/>
          </a:p>
        </p:txBody>
      </p:sp>
      <p:sp>
        <p:nvSpPr>
          <p:cNvPr id="7171" name="Rectangle 3"/>
          <p:cNvSpPr>
            <a:spLocks noGrp="1" noChangeArrowheads="1"/>
          </p:cNvSpPr>
          <p:nvPr>
            <p:ph type="body" idx="1"/>
          </p:nvPr>
        </p:nvSpPr>
        <p:spPr/>
        <p:txBody>
          <a:bodyPr/>
          <a:lstStyle/>
          <a:p>
            <a:r>
              <a:rPr lang="hr-HR" dirty="0" smtClean="0"/>
              <a:t>Trgovačka društva kojima se trguje na burzi ili uređenom tržištu pod uvjetom da podliježu zahtjevu za objavljivanje podataka </a:t>
            </a:r>
          </a:p>
          <a:p>
            <a:r>
              <a:rPr lang="hr-HR" dirty="0" smtClean="0"/>
              <a:t>Tijelo javne vlasti ako ispunjava sljedeće uvjete:</a:t>
            </a:r>
          </a:p>
          <a:p>
            <a:pPr lvl="1"/>
            <a:r>
              <a:rPr lang="hr-HR" dirty="0" smtClean="0"/>
              <a:t>obavlja poslove koje su mu kao javne ovlasti povjerene zakonom, odnosno za čije obavljanje je ovlašteno,</a:t>
            </a:r>
          </a:p>
          <a:p>
            <a:pPr lvl="1"/>
            <a:r>
              <a:rPr lang="hr-HR" dirty="0" smtClean="0"/>
              <a:t>identitet je moguće pouzdano provjeriti iz javno dostupnih izvora,</a:t>
            </a:r>
          </a:p>
          <a:p>
            <a:pPr lvl="1"/>
            <a:r>
              <a:rPr lang="hr-HR" dirty="0" smtClean="0"/>
              <a:t>obavlja djelatnost koja je javno poznata, pri čemu je stranka, u skladu sa zakonom koji je obvezuje, dužna redovito obavljati reviziju financijskih izvještaja. </a:t>
            </a:r>
          </a:p>
          <a:p>
            <a:r>
              <a:rPr lang="hr-HR" dirty="0" smtClean="0"/>
              <a:t>Stranke koje imaju boravište na području države članice, trećim državama koje imaju djelotvoran sustav SPNFT</a:t>
            </a:r>
            <a:endParaRPr lang="hr-HR" dirty="0"/>
          </a:p>
        </p:txBody>
      </p:sp>
      <p:sp>
        <p:nvSpPr>
          <p:cNvPr id="4" name="Slide Number Placeholder 5"/>
          <p:cNvSpPr>
            <a:spLocks noGrp="1"/>
          </p:cNvSpPr>
          <p:nvPr>
            <p:ph type="sldNum" sz="quarter" idx="12"/>
          </p:nvPr>
        </p:nvSpPr>
        <p:spPr/>
        <p:txBody>
          <a:bodyPr/>
          <a:lstStyle/>
          <a:p>
            <a:fld id="{2B27A1F4-083D-4006-90E8-7D393878B412}" type="slidenum">
              <a:rPr lang="hr-HR" smtClean="0"/>
              <a:pPr/>
              <a:t>11</a:t>
            </a:fld>
            <a:endParaRPr lang="hr-HR"/>
          </a:p>
        </p:txBody>
      </p:sp>
    </p:spTree>
    <p:extLst>
      <p:ext uri="{BB962C8B-B14F-4D97-AF65-F5344CB8AC3E}">
        <p14:creationId xmlns:p14="http://schemas.microsoft.com/office/powerpoint/2010/main" val="3459935261"/>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smtClean="0"/>
              <a:t>Izrada i dopuna liste indikatora</a:t>
            </a:r>
            <a:endParaRPr lang="hr-HR" dirty="0"/>
          </a:p>
        </p:txBody>
      </p:sp>
      <p:sp>
        <p:nvSpPr>
          <p:cNvPr id="3" name="Content Placeholder 2"/>
          <p:cNvSpPr>
            <a:spLocks noGrp="1"/>
          </p:cNvSpPr>
          <p:nvPr>
            <p:ph idx="1"/>
          </p:nvPr>
        </p:nvSpPr>
        <p:spPr/>
        <p:txBody>
          <a:bodyPr>
            <a:normAutofit fontScale="92500"/>
          </a:bodyPr>
          <a:lstStyle/>
          <a:p>
            <a:r>
              <a:rPr lang="hr-HR" dirty="0" smtClean="0"/>
              <a:t>Ured i Financijski inspektorat sastavili su osnovnu listu indikatora koju treba proširivati</a:t>
            </a:r>
            <a:r>
              <a:rPr lang="hr-HR" dirty="0"/>
              <a:t> </a:t>
            </a:r>
            <a:r>
              <a:rPr lang="hr-HR" dirty="0" smtClean="0"/>
              <a:t>– dopunjavati i prilagođavati prema poznatim trendovima i tipologijama pranja novca i okolnostima koje proizlaze iz poslovanja. </a:t>
            </a:r>
          </a:p>
          <a:p>
            <a:r>
              <a:rPr lang="hr-HR" i="1" u="sng" dirty="0" smtClean="0"/>
              <a:t>Lista indikatora je sastavni dio internog akta  </a:t>
            </a:r>
            <a:r>
              <a:rPr lang="hr-HR" b="1" dirty="0" smtClean="0"/>
              <a:t>- Definirano politikama, procedurama i postupcima.  </a:t>
            </a:r>
            <a:endParaRPr lang="hr-HR" i="1" u="sng" dirty="0" smtClean="0"/>
          </a:p>
          <a:p>
            <a:r>
              <a:rPr lang="hr-HR" dirty="0" smtClean="0"/>
              <a:t>Obveza sastavljanja liste indikatora za prepoznavanje sumnjivih transakcija i stranaka uzimajući u obzir:</a:t>
            </a:r>
          </a:p>
          <a:p>
            <a:pPr lvl="1"/>
            <a:r>
              <a:rPr lang="hr-HR" dirty="0" smtClean="0"/>
              <a:t>složenost i opseg izvršenja transakcija,</a:t>
            </a:r>
          </a:p>
          <a:p>
            <a:pPr lvl="1"/>
            <a:r>
              <a:rPr lang="hr-HR" dirty="0" smtClean="0"/>
              <a:t>neuobičajeni sadržaj,</a:t>
            </a:r>
          </a:p>
          <a:p>
            <a:pPr lvl="1"/>
            <a:r>
              <a:rPr lang="hr-HR" dirty="0" smtClean="0"/>
              <a:t>vrijednost ili povezanost transakcija koje nemaju jasno uočljivu ekonomsku ili pravnu opravdanost, odnosno nisu usuglašene ili nisu razmjerne s uobičajenim odnosno očekivanim poslovanjem stranke,</a:t>
            </a:r>
          </a:p>
          <a:p>
            <a:pPr lvl="1"/>
            <a:r>
              <a:rPr lang="hr-HR" dirty="0" smtClean="0"/>
              <a:t>druge okolnosti povezane sa statusom ili drugim karakteristikama stranke.</a:t>
            </a:r>
          </a:p>
        </p:txBody>
      </p:sp>
      <p:sp>
        <p:nvSpPr>
          <p:cNvPr id="4" name="Slide Number Placeholder 3"/>
          <p:cNvSpPr>
            <a:spLocks noGrp="1"/>
          </p:cNvSpPr>
          <p:nvPr>
            <p:ph type="sldNum" sz="quarter" idx="12"/>
          </p:nvPr>
        </p:nvSpPr>
        <p:spPr/>
        <p:txBody>
          <a:bodyPr/>
          <a:lstStyle/>
          <a:p>
            <a:fld id="{4781E575-E2B5-4434-9235-B2CFCABF0230}" type="slidenum">
              <a:rPr lang="hr-HR" smtClean="0"/>
              <a:pPr/>
              <a:t>12</a:t>
            </a:fld>
            <a:endParaRPr lang="hr-HR"/>
          </a:p>
        </p:txBody>
      </p:sp>
    </p:spTree>
    <p:extLst>
      <p:ext uri="{BB962C8B-B14F-4D97-AF65-F5344CB8AC3E}">
        <p14:creationId xmlns:p14="http://schemas.microsoft.com/office/powerpoint/2010/main" val="2629717940"/>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smtClean="0"/>
              <a:t>Osnovna lista indikatora</a:t>
            </a:r>
            <a:endParaRPr lang="hr-HR" dirty="0"/>
          </a:p>
        </p:txBody>
      </p:sp>
      <p:sp>
        <p:nvSpPr>
          <p:cNvPr id="3" name="Content Placeholder 2"/>
          <p:cNvSpPr>
            <a:spLocks noGrp="1"/>
          </p:cNvSpPr>
          <p:nvPr>
            <p:ph idx="1"/>
          </p:nvPr>
        </p:nvSpPr>
        <p:spPr/>
        <p:txBody>
          <a:bodyPr>
            <a:normAutofit fontScale="92500" lnSpcReduction="10000"/>
          </a:bodyPr>
          <a:lstStyle/>
          <a:p>
            <a:r>
              <a:rPr lang="hr-HR" dirty="0" smtClean="0"/>
              <a:t>Opći indikatori</a:t>
            </a:r>
          </a:p>
          <a:p>
            <a:r>
              <a:rPr lang="hr-HR" dirty="0" smtClean="0"/>
              <a:t>Identifikacijske isprave</a:t>
            </a:r>
          </a:p>
          <a:p>
            <a:r>
              <a:rPr lang="hr-HR" dirty="0" smtClean="0"/>
              <a:t>Gotovinske transakcije</a:t>
            </a:r>
          </a:p>
          <a:p>
            <a:r>
              <a:rPr lang="hr-HR" dirty="0" smtClean="0"/>
              <a:t>Ekonomski razlozi</a:t>
            </a:r>
          </a:p>
          <a:p>
            <a:r>
              <a:rPr lang="hr-HR" dirty="0" smtClean="0"/>
              <a:t>Poslovni odnos ili transakcija koja uključuje druge države</a:t>
            </a:r>
          </a:p>
          <a:p>
            <a:r>
              <a:rPr lang="hr-HR" dirty="0" smtClean="0"/>
              <a:t>Poslovni odnos ili transakcija vezani uz porezne oaze (</a:t>
            </a:r>
            <a:r>
              <a:rPr lang="hr-HR" dirty="0" err="1" smtClean="0"/>
              <a:t>off</a:t>
            </a:r>
            <a:r>
              <a:rPr lang="hr-HR" dirty="0" smtClean="0"/>
              <a:t> </a:t>
            </a:r>
            <a:r>
              <a:rPr lang="hr-HR" dirty="0" err="1" smtClean="0"/>
              <a:t>shore</a:t>
            </a:r>
            <a:r>
              <a:rPr lang="hr-HR" dirty="0" smtClean="0"/>
              <a:t>)</a:t>
            </a:r>
          </a:p>
          <a:p>
            <a:r>
              <a:rPr lang="hr-HR" dirty="0" smtClean="0"/>
              <a:t>Indikatori karakteristični za poslove revidiranja i računovodstva </a:t>
            </a:r>
          </a:p>
          <a:p>
            <a:r>
              <a:rPr lang="hr-HR" dirty="0" smtClean="0"/>
              <a:t>Ostali indikatori</a:t>
            </a:r>
          </a:p>
          <a:p>
            <a:endParaRPr lang="hr-HR" dirty="0"/>
          </a:p>
          <a:p>
            <a:r>
              <a:rPr lang="hr-HR" dirty="0" smtClean="0"/>
              <a:t>Lista indikatora se dopunjuje i prilagođava prema poznatim trendovima i tipologijama pranja novca i prema okolnostima koje proizlaze iz poslovanja obveznika </a:t>
            </a:r>
          </a:p>
          <a:p>
            <a:r>
              <a:rPr lang="hr-HR" dirty="0" smtClean="0"/>
              <a:t>Ažurira se godišnje </a:t>
            </a:r>
          </a:p>
          <a:p>
            <a:endParaRPr lang="hr-HR" dirty="0"/>
          </a:p>
        </p:txBody>
      </p:sp>
      <p:sp>
        <p:nvSpPr>
          <p:cNvPr id="4" name="Slide Number Placeholder 3"/>
          <p:cNvSpPr>
            <a:spLocks noGrp="1"/>
          </p:cNvSpPr>
          <p:nvPr>
            <p:ph type="sldNum" sz="quarter" idx="12"/>
          </p:nvPr>
        </p:nvSpPr>
        <p:spPr/>
        <p:txBody>
          <a:bodyPr/>
          <a:lstStyle/>
          <a:p>
            <a:fld id="{4781E575-E2B5-4434-9235-B2CFCABF0230}" type="slidenum">
              <a:rPr lang="hr-HR" smtClean="0"/>
              <a:pPr/>
              <a:t>13</a:t>
            </a:fld>
            <a:endParaRPr lang="hr-HR"/>
          </a:p>
        </p:txBody>
      </p:sp>
    </p:spTree>
    <p:extLst>
      <p:ext uri="{BB962C8B-B14F-4D97-AF65-F5344CB8AC3E}">
        <p14:creationId xmlns:p14="http://schemas.microsoft.com/office/powerpoint/2010/main" val="1247472803"/>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HR" dirty="0" smtClean="0"/>
              <a:t>Provođenje mjera i radnji temeljem ZSPNFT</a:t>
            </a:r>
            <a:endParaRPr lang="hr-HR" dirty="0"/>
          </a:p>
        </p:txBody>
      </p:sp>
      <p:sp>
        <p:nvSpPr>
          <p:cNvPr id="3" name="Content Placeholder 2"/>
          <p:cNvSpPr>
            <a:spLocks noGrp="1"/>
          </p:cNvSpPr>
          <p:nvPr>
            <p:ph idx="1"/>
          </p:nvPr>
        </p:nvSpPr>
        <p:spPr/>
        <p:txBody>
          <a:bodyPr/>
          <a:lstStyle/>
          <a:p>
            <a:r>
              <a:rPr lang="hr-HR" dirty="0" smtClean="0"/>
              <a:t>Mjere, radnje i postupci za sprječavanje i otkrivanje pranja novca i FT provode se:</a:t>
            </a:r>
          </a:p>
          <a:p>
            <a:pPr lvl="1"/>
            <a:r>
              <a:rPr lang="hr-HR" dirty="0" smtClean="0"/>
              <a:t>prije i/ili prilikom svake transakcije, </a:t>
            </a:r>
          </a:p>
          <a:p>
            <a:pPr lvl="1"/>
            <a:r>
              <a:rPr lang="hr-HR" dirty="0" smtClean="0"/>
              <a:t>Pri sklapanju pravnih poslova kojima se stječe ili koristi imovina </a:t>
            </a:r>
          </a:p>
          <a:p>
            <a:pPr lvl="1"/>
            <a:r>
              <a:rPr lang="hr-HR" dirty="0" smtClean="0"/>
              <a:t>Ostalim oblicima raspolaganja novcem, pravima i drugom imovinom koji mogu poslužiti za pranje novca i financiranje terorizma</a:t>
            </a:r>
            <a:endParaRPr lang="hr-HR" dirty="0"/>
          </a:p>
        </p:txBody>
      </p:sp>
    </p:spTree>
    <p:extLst>
      <p:ext uri="{BB962C8B-B14F-4D97-AF65-F5344CB8AC3E}">
        <p14:creationId xmlns:p14="http://schemas.microsoft.com/office/powerpoint/2010/main" val="236695936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Dubinska analiza </a:t>
            </a:r>
            <a:endParaRPr lang="hr-HR" dirty="0"/>
          </a:p>
        </p:txBody>
      </p:sp>
      <p:sp>
        <p:nvSpPr>
          <p:cNvPr id="3" name="Content Placeholder 2"/>
          <p:cNvSpPr>
            <a:spLocks noGrp="1"/>
          </p:cNvSpPr>
          <p:nvPr>
            <p:ph idx="1"/>
          </p:nvPr>
        </p:nvSpPr>
        <p:spPr/>
        <p:txBody>
          <a:bodyPr>
            <a:normAutofit/>
          </a:bodyPr>
          <a:lstStyle/>
          <a:p>
            <a:r>
              <a:rPr lang="hr-HR" dirty="0" smtClean="0"/>
              <a:t>Provodi se u slučajevima: </a:t>
            </a:r>
          </a:p>
          <a:p>
            <a:pPr lvl="1"/>
            <a:r>
              <a:rPr lang="hr-HR" dirty="0" smtClean="0"/>
              <a:t>Prilikom uspostavljanja poslovnog odnosa sa strankom, </a:t>
            </a:r>
          </a:p>
          <a:p>
            <a:pPr lvl="1"/>
            <a:r>
              <a:rPr lang="hr-HR" dirty="0" smtClean="0"/>
              <a:t>Pri svakoj povremenoj transakciji jednakoj ili većoj od 105.000,00 kn, neovisno o tome da li je riječ o jednokratnoj ili više njih povezanih </a:t>
            </a:r>
          </a:p>
          <a:p>
            <a:pPr lvl="1"/>
            <a:r>
              <a:rPr lang="hr-HR" dirty="0" smtClean="0"/>
              <a:t>Pri svakoj povremenoj transakciji koja predstavlja prijenos novčanih sredstava u iznosu većem od 1.000,00 €. – prijenosi novca preko sustava platnih usluga</a:t>
            </a:r>
          </a:p>
          <a:p>
            <a:pPr lvl="1"/>
            <a:r>
              <a:rPr lang="hr-HR" dirty="0" smtClean="0"/>
              <a:t>U pružanju igara na sreću, prilikom stavljanja uloga i preuzimanja dobitaka, uključujući kupnju ili zamjenu žetona u kunskoj protuvrijednosti od 15.000,00 kuna i više neovisno da li je riječ o jednokratnoj ili povezanim </a:t>
            </a:r>
            <a:r>
              <a:rPr lang="hr-HR" dirty="0" err="1" smtClean="0"/>
              <a:t>transkacijama</a:t>
            </a:r>
            <a:r>
              <a:rPr lang="hr-HR" dirty="0" smtClean="0"/>
              <a:t>. </a:t>
            </a:r>
          </a:p>
          <a:p>
            <a:pPr lvl="1"/>
            <a:r>
              <a:rPr lang="hr-HR" dirty="0" smtClean="0"/>
              <a:t>Ako postoji sumnja u vjerodostojnost i istinitost prethodno dobivenih podataka o stranci ili stvarnom vlasniku stranke, </a:t>
            </a:r>
          </a:p>
          <a:p>
            <a:pPr lvl="1"/>
            <a:r>
              <a:rPr lang="hr-HR" dirty="0" smtClean="0"/>
              <a:t>Uvijek kada postoji sumnja na pranje novca ili financiranje terorizma,</a:t>
            </a:r>
          </a:p>
        </p:txBody>
      </p:sp>
    </p:spTree>
    <p:extLst>
      <p:ext uri="{BB962C8B-B14F-4D97-AF65-F5344CB8AC3E}">
        <p14:creationId xmlns:p14="http://schemas.microsoft.com/office/powerpoint/2010/main" val="420329534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Mjere dubinske analize </a:t>
            </a:r>
            <a:endParaRPr lang="hr-HR" dirty="0"/>
          </a:p>
        </p:txBody>
      </p:sp>
      <p:sp>
        <p:nvSpPr>
          <p:cNvPr id="3" name="Content Placeholder 2"/>
          <p:cNvSpPr>
            <a:spLocks noGrp="1"/>
          </p:cNvSpPr>
          <p:nvPr>
            <p:ph idx="1"/>
          </p:nvPr>
        </p:nvSpPr>
        <p:spPr/>
        <p:txBody>
          <a:bodyPr/>
          <a:lstStyle/>
          <a:p>
            <a:r>
              <a:rPr lang="hr-HR" dirty="0" smtClean="0"/>
              <a:t>Utvrditi identitet stranke i provjera na osnovi dokumenta, podataka ili informacija dobivenih iz vjerodostojnog, pouzdanog i neovisnog izvora, uključuje i kvalificirani certifikat za elektronički potpis </a:t>
            </a:r>
          </a:p>
          <a:p>
            <a:r>
              <a:rPr lang="hr-HR" dirty="0" smtClean="0"/>
              <a:t>Utvrditi i provjeriti stvarnog vlasnika stranke, </a:t>
            </a:r>
          </a:p>
          <a:p>
            <a:r>
              <a:rPr lang="hr-HR" dirty="0" smtClean="0"/>
              <a:t>Prikupiti podatke o namjeni i predviđenoj prirodi poslovnog odnosa ili transakcije, </a:t>
            </a:r>
          </a:p>
          <a:p>
            <a:r>
              <a:rPr lang="hr-HR" dirty="0" smtClean="0"/>
              <a:t>Stalno praćenje poslovnog odnosa, transakcija... </a:t>
            </a:r>
            <a:endParaRPr lang="hr-HR" dirty="0"/>
          </a:p>
        </p:txBody>
      </p:sp>
    </p:spTree>
    <p:extLst>
      <p:ext uri="{BB962C8B-B14F-4D97-AF65-F5344CB8AC3E}">
        <p14:creationId xmlns:p14="http://schemas.microsoft.com/office/powerpoint/2010/main" val="3915356252"/>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Utvrđivanje identiteta stranke </a:t>
            </a:r>
            <a:endParaRPr lang="hr-HR" dirty="0"/>
          </a:p>
        </p:txBody>
      </p:sp>
      <p:sp>
        <p:nvSpPr>
          <p:cNvPr id="3" name="Content Placeholder 2"/>
          <p:cNvSpPr>
            <a:spLocks noGrp="1"/>
          </p:cNvSpPr>
          <p:nvPr>
            <p:ph idx="1"/>
          </p:nvPr>
        </p:nvSpPr>
        <p:spPr/>
        <p:txBody>
          <a:bodyPr/>
          <a:lstStyle/>
          <a:p>
            <a:r>
              <a:rPr lang="hr-HR" dirty="0" smtClean="0"/>
              <a:t>Za stranku koja je fizička osoba: </a:t>
            </a:r>
          </a:p>
          <a:p>
            <a:pPr lvl="1"/>
            <a:r>
              <a:rPr lang="hr-HR" dirty="0" smtClean="0"/>
              <a:t>Uvid u službeni osobni dokument stranke u njezinoj nazočnosti,</a:t>
            </a:r>
          </a:p>
          <a:p>
            <a:pPr lvl="1"/>
            <a:r>
              <a:rPr lang="hr-HR" dirty="0" smtClean="0"/>
              <a:t>Ako se iz službenog osobnog dokumenta ne mogu prikupiti svi podaci, nedostajući podaci prikupljaju se iz drugih važećih javnih isprava koje podnese stranka. </a:t>
            </a:r>
          </a:p>
          <a:p>
            <a:pPr lvl="1"/>
            <a:r>
              <a:rPr lang="hr-HR" dirty="0" smtClean="0"/>
              <a:t>Ako postoji sumnja obveznik može zatražiti i pisanu izjavu stranke </a:t>
            </a:r>
            <a:endParaRPr lang="hr-HR" dirty="0"/>
          </a:p>
        </p:txBody>
      </p:sp>
    </p:spTree>
    <p:extLst>
      <p:ext uri="{BB962C8B-B14F-4D97-AF65-F5344CB8AC3E}">
        <p14:creationId xmlns:p14="http://schemas.microsoft.com/office/powerpoint/2010/main" val="4267686512"/>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Utvrđivanje identiteta pravne osobe </a:t>
            </a:r>
            <a:endParaRPr lang="hr-HR" dirty="0"/>
          </a:p>
        </p:txBody>
      </p:sp>
      <p:sp>
        <p:nvSpPr>
          <p:cNvPr id="3" name="Content Placeholder 2"/>
          <p:cNvSpPr>
            <a:spLocks noGrp="1"/>
          </p:cNvSpPr>
          <p:nvPr>
            <p:ph idx="1"/>
          </p:nvPr>
        </p:nvSpPr>
        <p:spPr/>
        <p:txBody>
          <a:bodyPr/>
          <a:lstStyle/>
          <a:p>
            <a:r>
              <a:rPr lang="hr-HR" dirty="0" smtClean="0"/>
              <a:t>Identitet stranke koja je pravna osoba utvrđuje se: </a:t>
            </a:r>
          </a:p>
          <a:p>
            <a:pPr lvl="1"/>
            <a:r>
              <a:rPr lang="hr-HR" dirty="0" smtClean="0"/>
              <a:t>Uvidom u izvornik ili ovjerena kopija dokumentacije iz sudskog ili drugog javnog registra (dokumentacija ne smije biti starija od tri mjeseca) </a:t>
            </a:r>
          </a:p>
          <a:p>
            <a:pPr lvl="1"/>
            <a:r>
              <a:rPr lang="hr-HR" dirty="0" smtClean="0"/>
              <a:t>Neposrednim uvidom u sudski ili drugi javni registar – na izvodu iz registra u koji je izvršen uvid obveznik zapisuje datum i vrijeme i ime i prezime osobe koja je izvršila uvid. </a:t>
            </a:r>
          </a:p>
          <a:p>
            <a:pPr lvl="1"/>
            <a:r>
              <a:rPr lang="hr-HR" dirty="0" smtClean="0"/>
              <a:t>Ako iz prikupljene dokumentacije nije moguće prikupiti sve podatke, podatke koji nedostaju prikupljaju se direktno od zakonskog zastupnika ili opunomoćenika. </a:t>
            </a:r>
          </a:p>
          <a:p>
            <a:pPr lvl="1"/>
            <a:r>
              <a:rPr lang="hr-HR" dirty="0" smtClean="0"/>
              <a:t>U slučaju sumnje u vjerodostojnost ili istinitost obveznik mora zatražiti i pisanu izjavu. </a:t>
            </a:r>
          </a:p>
          <a:p>
            <a:pPr lvl="1"/>
            <a:r>
              <a:rPr lang="hr-HR" dirty="0" smtClean="0"/>
              <a:t>Ako je stranka strana pravna osoba koja obavlja djelatnost u Republici Hrvatskoj preko svoje poslovne jedinice – podružnice, obveznik </a:t>
            </a:r>
            <a:r>
              <a:rPr lang="hr-HR" dirty="0" err="1" smtClean="0"/>
              <a:t>utvđuje</a:t>
            </a:r>
            <a:r>
              <a:rPr lang="hr-HR" dirty="0" smtClean="0"/>
              <a:t> i provjerava identitet strane pravne osobe i njezine podružnice. </a:t>
            </a:r>
            <a:endParaRPr lang="hr-HR" dirty="0"/>
          </a:p>
          <a:p>
            <a:pPr lvl="1"/>
            <a:endParaRPr lang="hr-HR" dirty="0"/>
          </a:p>
        </p:txBody>
      </p:sp>
    </p:spTree>
    <p:extLst>
      <p:ext uri="{BB962C8B-B14F-4D97-AF65-F5344CB8AC3E}">
        <p14:creationId xmlns:p14="http://schemas.microsoft.com/office/powerpoint/2010/main" val="3977412890"/>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HR" dirty="0" smtClean="0"/>
              <a:t>Utvrđivanje identiteta zakonskog zastupnika i opunomoćenika </a:t>
            </a:r>
            <a:endParaRPr lang="hr-HR" dirty="0"/>
          </a:p>
        </p:txBody>
      </p:sp>
      <p:sp>
        <p:nvSpPr>
          <p:cNvPr id="3" name="Content Placeholder 2"/>
          <p:cNvSpPr>
            <a:spLocks noGrp="1"/>
          </p:cNvSpPr>
          <p:nvPr>
            <p:ph idx="1"/>
          </p:nvPr>
        </p:nvSpPr>
        <p:spPr/>
        <p:txBody>
          <a:bodyPr/>
          <a:lstStyle/>
          <a:p>
            <a:r>
              <a:rPr lang="hr-HR" dirty="0" smtClean="0"/>
              <a:t>Uvid u službeni osobni dokument </a:t>
            </a:r>
          </a:p>
          <a:p>
            <a:r>
              <a:rPr lang="hr-HR" dirty="0" smtClean="0"/>
              <a:t>Izjava ako se posumnja u istinitost ili vjerodostojnost</a:t>
            </a:r>
          </a:p>
          <a:p>
            <a:endParaRPr lang="hr-HR" dirty="0"/>
          </a:p>
          <a:p>
            <a:pPr marL="0" indent="0">
              <a:buNone/>
            </a:pPr>
            <a:r>
              <a:rPr lang="hr-HR" dirty="0" smtClean="0"/>
              <a:t>OPUNOMOĆENIK</a:t>
            </a:r>
          </a:p>
          <a:p>
            <a:r>
              <a:rPr lang="hr-HR" dirty="0" smtClean="0"/>
              <a:t>Uvid u službeni osobni dokument</a:t>
            </a:r>
          </a:p>
          <a:p>
            <a:r>
              <a:rPr lang="hr-HR" dirty="0" smtClean="0"/>
              <a:t>Podaci iz ovjerene punomoći </a:t>
            </a:r>
          </a:p>
          <a:p>
            <a:r>
              <a:rPr lang="hr-HR" dirty="0"/>
              <a:t>Izjava ako se posumnja u istinitost ili vjerodostojnost</a:t>
            </a:r>
          </a:p>
          <a:p>
            <a:endParaRPr lang="hr-HR" dirty="0"/>
          </a:p>
        </p:txBody>
      </p:sp>
    </p:spTree>
    <p:extLst>
      <p:ext uri="{BB962C8B-B14F-4D97-AF65-F5344CB8AC3E}">
        <p14:creationId xmlns:p14="http://schemas.microsoft.com/office/powerpoint/2010/main" val="824234087"/>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HR" dirty="0"/>
              <a:t>Pranje novca</a:t>
            </a:r>
          </a:p>
        </p:txBody>
      </p:sp>
      <p:sp>
        <p:nvSpPr>
          <p:cNvPr id="3" name="Content Placeholder 2"/>
          <p:cNvSpPr>
            <a:spLocks noGrp="1"/>
          </p:cNvSpPr>
          <p:nvPr>
            <p:ph idx="1"/>
          </p:nvPr>
        </p:nvSpPr>
        <p:spPr/>
        <p:txBody>
          <a:bodyPr>
            <a:normAutofit fontScale="92500" lnSpcReduction="10000"/>
          </a:bodyPr>
          <a:lstStyle/>
          <a:p>
            <a:r>
              <a:rPr lang="hr-HR" dirty="0"/>
              <a:t>Poduzimanje niza radnji kojim se prikriva pravi izvor novca, druge imovine ili prava </a:t>
            </a:r>
          </a:p>
          <a:p>
            <a:r>
              <a:rPr lang="hr-HR" dirty="0"/>
              <a:t>Faze pranja novca </a:t>
            </a:r>
          </a:p>
          <a:p>
            <a:pPr lvl="1"/>
            <a:r>
              <a:rPr lang="hr-HR" dirty="0" smtClean="0"/>
              <a:t>Ulaganje </a:t>
            </a:r>
            <a:endParaRPr lang="hr-HR" dirty="0"/>
          </a:p>
          <a:p>
            <a:pPr lvl="1"/>
            <a:r>
              <a:rPr lang="hr-HR" dirty="0"/>
              <a:t>Prikrivanje </a:t>
            </a:r>
          </a:p>
          <a:p>
            <a:pPr lvl="1"/>
            <a:r>
              <a:rPr lang="hr-HR" dirty="0"/>
              <a:t>Integracija </a:t>
            </a:r>
          </a:p>
          <a:p>
            <a:r>
              <a:rPr lang="hr-HR" dirty="0"/>
              <a:t>Metode pranja novca </a:t>
            </a:r>
          </a:p>
          <a:p>
            <a:pPr lvl="1"/>
            <a:r>
              <a:rPr lang="hr-HR" dirty="0"/>
              <a:t>Mnogostruke transakcije, lažna društva, korištenje nominalnog predstavnika, strukturiranje, kupnja imovine gotovinom, okrupnjavanje i </a:t>
            </a:r>
            <a:r>
              <a:rPr lang="hr-HR" dirty="0" err="1"/>
              <a:t>sl..</a:t>
            </a:r>
            <a:r>
              <a:rPr lang="hr-HR" dirty="0"/>
              <a:t>. </a:t>
            </a:r>
          </a:p>
          <a:p>
            <a:r>
              <a:rPr lang="hr-HR" dirty="0"/>
              <a:t>Financiranje terorizma – opasnost da će financijski sustav biti zlorabljen za financiranje terorizma, odnosno da će neki pravni odnos, transakcija ili proizvod biti posredno ili neposredno uporabljeni za financiranje terorizma. Može biti financiran iz prihoda legalnih aktivnosti. </a:t>
            </a:r>
          </a:p>
          <a:p>
            <a:endParaRPr lang="hr-HR" dirty="0"/>
          </a:p>
        </p:txBody>
      </p:sp>
    </p:spTree>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Utvrđivanje i provjera stvarnog vlasnika </a:t>
            </a:r>
            <a:endParaRPr lang="hr-HR" dirty="0"/>
          </a:p>
        </p:txBody>
      </p:sp>
      <p:sp>
        <p:nvSpPr>
          <p:cNvPr id="3" name="Content Placeholder 2"/>
          <p:cNvSpPr>
            <a:spLocks noGrp="1"/>
          </p:cNvSpPr>
          <p:nvPr>
            <p:ph idx="1"/>
          </p:nvPr>
        </p:nvSpPr>
        <p:spPr/>
        <p:txBody>
          <a:bodyPr>
            <a:normAutofit/>
          </a:bodyPr>
          <a:lstStyle/>
          <a:p>
            <a:r>
              <a:rPr lang="hr-HR" dirty="0" smtClean="0"/>
              <a:t>Obveznik je dužan utvrditi stvarnog vlasnika stranke koje pravna osoba, predstavništvo, podružnica, drugi subjekt domaćeg i stranog prava izjednačenih s pravnom osobom</a:t>
            </a:r>
          </a:p>
        </p:txBody>
      </p:sp>
    </p:spTree>
    <p:extLst>
      <p:ext uri="{BB962C8B-B14F-4D97-AF65-F5344CB8AC3E}">
        <p14:creationId xmlns:p14="http://schemas.microsoft.com/office/powerpoint/2010/main" val="2664580687"/>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HR" dirty="0"/>
              <a:t>Utvrđivanje stvarnog vlasnika za pravnu </a:t>
            </a:r>
            <a:r>
              <a:rPr lang="hr-HR" dirty="0" smtClean="0"/>
              <a:t>osobu</a:t>
            </a:r>
            <a:endParaRPr lang="hr-HR" dirty="0"/>
          </a:p>
        </p:txBody>
      </p:sp>
      <p:sp>
        <p:nvSpPr>
          <p:cNvPr id="3" name="Content Placeholder 2"/>
          <p:cNvSpPr>
            <a:spLocks noGrp="1"/>
          </p:cNvSpPr>
          <p:nvPr>
            <p:ph idx="1"/>
          </p:nvPr>
        </p:nvSpPr>
        <p:spPr/>
        <p:txBody>
          <a:bodyPr>
            <a:normAutofit fontScale="92500"/>
          </a:bodyPr>
          <a:lstStyle/>
          <a:p>
            <a:r>
              <a:rPr lang="hr-HR" dirty="0" smtClean="0"/>
              <a:t>Jednu </a:t>
            </a:r>
            <a:r>
              <a:rPr lang="hr-HR" dirty="0"/>
              <a:t>ili više fizičkih osoba koje u konačnici posjeduju ili kontroliraju pravnu osobu putem izravnog ili neizravnog vlasništva, dovoljnog postotka dionica ili prava glasa ili vlasničkih udjela u toj pravnoj osobi </a:t>
            </a:r>
          </a:p>
          <a:p>
            <a:pPr lvl="1"/>
            <a:r>
              <a:rPr lang="hr-HR" dirty="0"/>
              <a:t>Udjel dionica od 25% plus jedna dionica ili vlasništvo poslovnog udjela više od 25% u stranci u posjedu fizičke osobe pokazatelj je izravnog vlasništva.</a:t>
            </a:r>
          </a:p>
          <a:p>
            <a:pPr lvl="1"/>
            <a:r>
              <a:rPr lang="hr-HR" dirty="0"/>
              <a:t>Udjel dionica od 25 % plus jedna dionica ili vlasništvo više od 25 % u stranci u posjedu pravne osobe koji je pod kontrolom fizičke osobe ili više njih ili više pravnih osoba koje su pod kontrolom iste fizičke osobe ili više njih pokazatelj je neizravnog vlasništva </a:t>
            </a:r>
            <a:endParaRPr lang="hr-HR" dirty="0" smtClean="0"/>
          </a:p>
          <a:p>
            <a:r>
              <a:rPr lang="hr-HR" dirty="0" smtClean="0"/>
              <a:t>Ako</a:t>
            </a:r>
            <a:r>
              <a:rPr lang="hr-HR" dirty="0"/>
              <a:t>, nakon što su iscrpljena sva moguća sredstva i pod uvjetom da nema temelja </a:t>
            </a:r>
            <a:r>
              <a:rPr lang="hr-HR" dirty="0" smtClean="0"/>
              <a:t>za sumnju</a:t>
            </a:r>
            <a:r>
              <a:rPr lang="hr-HR" dirty="0"/>
              <a:t>, osobe iz točke a. nisu identificirane ili ako postoji sumnja da je </a:t>
            </a:r>
            <a:r>
              <a:rPr lang="hr-HR" dirty="0" smtClean="0"/>
              <a:t>identificirana osoba </a:t>
            </a:r>
            <a:r>
              <a:rPr lang="hr-HR" dirty="0"/>
              <a:t>ili više njih stvarni vlasnik ili vlasnici, stvarnim vlasnikom se može </a:t>
            </a:r>
            <a:r>
              <a:rPr lang="hr-HR" dirty="0" smtClean="0"/>
              <a:t>smatrati fizička </a:t>
            </a:r>
            <a:r>
              <a:rPr lang="hr-HR" dirty="0"/>
              <a:t>osoba ili više njih koje su na položaju višeg rukovoditelja</a:t>
            </a:r>
          </a:p>
          <a:p>
            <a:endParaRPr lang="hr-HR" dirty="0"/>
          </a:p>
        </p:txBody>
      </p:sp>
    </p:spTree>
    <p:extLst>
      <p:ext uri="{BB962C8B-B14F-4D97-AF65-F5344CB8AC3E}">
        <p14:creationId xmlns:p14="http://schemas.microsoft.com/office/powerpoint/2010/main" val="339239955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HR" sz="3200" dirty="0" smtClean="0"/>
              <a:t>Utvrđivanje stvarnih vlasnika udruga, zaklada, </a:t>
            </a:r>
            <a:r>
              <a:rPr lang="hr-HR" sz="3200" dirty="0" err="1" smtClean="0"/>
              <a:t>fundacija</a:t>
            </a:r>
            <a:r>
              <a:rPr lang="hr-HR" sz="3200" dirty="0" smtClean="0"/>
              <a:t>, političkih stranaka, vjerskih zajednica, </a:t>
            </a:r>
            <a:endParaRPr lang="hr-HR" sz="3200" dirty="0"/>
          </a:p>
        </p:txBody>
      </p:sp>
      <p:sp>
        <p:nvSpPr>
          <p:cNvPr id="3" name="Content Placeholder 2"/>
          <p:cNvSpPr>
            <a:spLocks noGrp="1"/>
          </p:cNvSpPr>
          <p:nvPr>
            <p:ph idx="1"/>
          </p:nvPr>
        </p:nvSpPr>
        <p:spPr/>
        <p:txBody>
          <a:bodyPr/>
          <a:lstStyle/>
          <a:p>
            <a:r>
              <a:rPr lang="hr-HR" dirty="0"/>
              <a:t>Ako je stranka neprofitna organizacija kao što su udruge potrebno je </a:t>
            </a:r>
            <a:r>
              <a:rPr lang="hr-HR" dirty="0" smtClean="0"/>
              <a:t>usmjeriti </a:t>
            </a:r>
            <a:r>
              <a:rPr lang="vi-VN" dirty="0" smtClean="0"/>
              <a:t>pozornost </a:t>
            </a:r>
            <a:r>
              <a:rPr lang="vi-VN" dirty="0"/>
              <a:t>na aktivnosti kojima se ostvaruju ciljevi utvrđeni statutom, </a:t>
            </a:r>
            <a:r>
              <a:rPr lang="vi-VN" dirty="0" smtClean="0"/>
              <a:t>poduzeti</a:t>
            </a:r>
            <a:r>
              <a:rPr lang="hr-HR" dirty="0" smtClean="0"/>
              <a:t> </a:t>
            </a:r>
            <a:r>
              <a:rPr lang="vi-VN" dirty="0" smtClean="0"/>
              <a:t>razumne </a:t>
            </a:r>
            <a:r>
              <a:rPr lang="vi-VN" dirty="0"/>
              <a:t>mjere utvrđivanja identiteta utemeljitelja, </a:t>
            </a:r>
            <a:r>
              <a:rPr lang="vi-VN" b="1" dirty="0"/>
              <a:t>utvrditi identitet jedne i/ili </a:t>
            </a:r>
            <a:r>
              <a:rPr lang="vi-VN" b="1" dirty="0" smtClean="0"/>
              <a:t>više</a:t>
            </a:r>
            <a:r>
              <a:rPr lang="hr-HR" b="1" dirty="0" smtClean="0"/>
              <a:t> osoba </a:t>
            </a:r>
            <a:r>
              <a:rPr lang="hr-HR" b="1" dirty="0"/>
              <a:t>koje kontroliraju ili upravljaju njihovim aktivnostima, uključujući članove </a:t>
            </a:r>
            <a:r>
              <a:rPr lang="hr-HR" b="1" dirty="0" smtClean="0"/>
              <a:t>tijela upravljanja </a:t>
            </a:r>
            <a:r>
              <a:rPr lang="hr-HR" b="1" dirty="0"/>
              <a:t>i zastupanja</a:t>
            </a:r>
            <a:r>
              <a:rPr lang="hr-HR" dirty="0" smtClean="0"/>
              <a:t>.</a:t>
            </a:r>
          </a:p>
          <a:p>
            <a:r>
              <a:rPr lang="hr-HR" dirty="0"/>
              <a:t>podaci pribavljaju se iz javno dostupnih upisnika (registar upisnika) </a:t>
            </a:r>
            <a:r>
              <a:rPr lang="hr-HR" dirty="0" smtClean="0"/>
              <a:t>ili neposredno </a:t>
            </a:r>
            <a:r>
              <a:rPr lang="hr-HR" dirty="0"/>
              <a:t>od neprofitnih organizacija</a:t>
            </a:r>
            <a:r>
              <a:rPr lang="hr-HR" dirty="0" smtClean="0"/>
              <a:t>.</a:t>
            </a:r>
          </a:p>
          <a:p>
            <a:r>
              <a:rPr lang="hr-HR" dirty="0"/>
              <a:t>Političke stranke, sindikati i vjerske zajednice nemaju stvarne vlasnike.</a:t>
            </a:r>
            <a:endParaRPr lang="hr-HR" dirty="0" smtClean="0"/>
          </a:p>
          <a:p>
            <a:endParaRPr lang="hr-HR" dirty="0"/>
          </a:p>
        </p:txBody>
      </p:sp>
    </p:spTree>
    <p:extLst>
      <p:ext uri="{BB962C8B-B14F-4D97-AF65-F5344CB8AC3E}">
        <p14:creationId xmlns:p14="http://schemas.microsoft.com/office/powerpoint/2010/main" val="677610398"/>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smtClean="0"/>
              <a:t>Registar stvarnih vlasnika </a:t>
            </a:r>
            <a:endParaRPr lang="hr-HR" dirty="0"/>
          </a:p>
        </p:txBody>
      </p:sp>
      <p:sp>
        <p:nvSpPr>
          <p:cNvPr id="3" name="Rezervirano mjesto sadržaja 2"/>
          <p:cNvSpPr>
            <a:spLocks noGrp="1"/>
          </p:cNvSpPr>
          <p:nvPr>
            <p:ph idx="1"/>
          </p:nvPr>
        </p:nvSpPr>
        <p:spPr/>
        <p:txBody>
          <a:bodyPr>
            <a:normAutofit fontScale="92500" lnSpcReduction="10000"/>
          </a:bodyPr>
          <a:lstStyle/>
          <a:p>
            <a:r>
              <a:rPr lang="hr-HR" dirty="0"/>
              <a:t> Registar je središnja elektronička baza podataka koja sadrži podatke o stvarnim </a:t>
            </a:r>
            <a:r>
              <a:rPr lang="hr-HR" dirty="0" smtClean="0"/>
              <a:t>vlasnicima</a:t>
            </a:r>
          </a:p>
          <a:p>
            <a:pPr lvl="1"/>
            <a:r>
              <a:rPr lang="hr-HR" dirty="0"/>
              <a:t>pravnih subjekata osnovanih na području Republike </a:t>
            </a:r>
            <a:r>
              <a:rPr lang="hr-HR" dirty="0" smtClean="0"/>
              <a:t>Hrvatske</a:t>
            </a:r>
          </a:p>
          <a:p>
            <a:r>
              <a:rPr lang="hr-HR" dirty="0"/>
              <a:t>Registar u ime Ureda operativno vodi Financijska agencija</a:t>
            </a:r>
            <a:r>
              <a:rPr lang="hr-HR" dirty="0" smtClean="0"/>
              <a:t>.</a:t>
            </a:r>
          </a:p>
          <a:p>
            <a:r>
              <a:rPr lang="hr-HR" dirty="0"/>
              <a:t>Pravni subjekt </a:t>
            </a:r>
            <a:r>
              <a:rPr lang="hr-HR" dirty="0" smtClean="0"/>
              <a:t>dužan </a:t>
            </a:r>
            <a:r>
              <a:rPr lang="hr-HR" dirty="0"/>
              <a:t>je imati i čuvati odgovarajuće, točne i ažurirane podatke o:</a:t>
            </a:r>
          </a:p>
          <a:p>
            <a:endParaRPr lang="hr-HR" dirty="0"/>
          </a:p>
          <a:p>
            <a:pPr lvl="1"/>
            <a:r>
              <a:rPr lang="hr-HR" dirty="0"/>
              <a:t>a) stvarnome vlasniku ili stvarnim vlasnicima, koji podatci obuhvaćaju:</a:t>
            </a:r>
          </a:p>
          <a:p>
            <a:pPr lvl="2"/>
            <a:r>
              <a:rPr lang="hr-HR" dirty="0" smtClean="0"/>
              <a:t>1</a:t>
            </a:r>
            <a:r>
              <a:rPr lang="hr-HR" dirty="0"/>
              <a:t>. ime i prezime</a:t>
            </a:r>
          </a:p>
          <a:p>
            <a:pPr lvl="2"/>
            <a:r>
              <a:rPr lang="hr-HR" dirty="0" smtClean="0"/>
              <a:t>2</a:t>
            </a:r>
            <a:r>
              <a:rPr lang="hr-HR" dirty="0"/>
              <a:t>. državu prebivališta</a:t>
            </a:r>
          </a:p>
          <a:p>
            <a:pPr lvl="2"/>
            <a:r>
              <a:rPr lang="hr-HR" dirty="0" smtClean="0"/>
              <a:t>3</a:t>
            </a:r>
            <a:r>
              <a:rPr lang="hr-HR" dirty="0"/>
              <a:t>. dan, mjesec i godinu rođenja</a:t>
            </a:r>
          </a:p>
          <a:p>
            <a:pPr lvl="2"/>
            <a:r>
              <a:rPr lang="hr-HR" dirty="0" smtClean="0"/>
              <a:t>4. </a:t>
            </a:r>
            <a:r>
              <a:rPr lang="hr-HR" dirty="0"/>
              <a:t>identifikacijski broj ili podatak o vrsti, broju, izdavatelju, državi i datumu važenja identifikacijske isprave</a:t>
            </a:r>
          </a:p>
          <a:p>
            <a:pPr lvl="2"/>
            <a:r>
              <a:rPr lang="hr-HR" dirty="0" smtClean="0"/>
              <a:t>5</a:t>
            </a:r>
            <a:r>
              <a:rPr lang="hr-HR" dirty="0"/>
              <a:t>. državljanstvo stvarnoga vlasnika i</a:t>
            </a:r>
          </a:p>
          <a:p>
            <a:pPr lvl="2"/>
            <a:r>
              <a:rPr lang="hr-HR" dirty="0" smtClean="0"/>
              <a:t>6</a:t>
            </a:r>
            <a:r>
              <a:rPr lang="hr-HR" dirty="0"/>
              <a:t>. podatke o prirodi i opsegu stvarnoga vlasništva</a:t>
            </a:r>
          </a:p>
          <a:p>
            <a:pPr marL="0" indent="0">
              <a:buNone/>
            </a:pPr>
            <a:endParaRPr lang="hr-HR" dirty="0"/>
          </a:p>
        </p:txBody>
      </p:sp>
    </p:spTree>
    <p:extLst>
      <p:ext uri="{BB962C8B-B14F-4D97-AF65-F5344CB8AC3E}">
        <p14:creationId xmlns:p14="http://schemas.microsoft.com/office/powerpoint/2010/main" val="413157227"/>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smtClean="0"/>
              <a:t>Obrasci za prijavu u RSV </a:t>
            </a:r>
            <a:endParaRPr lang="hr-HR" dirty="0"/>
          </a:p>
        </p:txBody>
      </p:sp>
      <p:sp>
        <p:nvSpPr>
          <p:cNvPr id="3" name="Rezervirano mjesto sadržaja 2"/>
          <p:cNvSpPr>
            <a:spLocks noGrp="1"/>
          </p:cNvSpPr>
          <p:nvPr>
            <p:ph idx="1"/>
          </p:nvPr>
        </p:nvSpPr>
        <p:spPr/>
        <p:txBody>
          <a:bodyPr/>
          <a:lstStyle/>
          <a:p>
            <a:r>
              <a:rPr lang="hr-HR" dirty="0" smtClean="0"/>
              <a:t>RSV 1 – za d.o.o., </a:t>
            </a:r>
            <a:r>
              <a:rPr lang="hr-HR" dirty="0" err="1" smtClean="0"/>
              <a:t>j.d.o.o</a:t>
            </a:r>
            <a:r>
              <a:rPr lang="hr-HR" dirty="0" smtClean="0"/>
              <a:t>., </a:t>
            </a:r>
            <a:r>
              <a:rPr lang="hr-HR" dirty="0" err="1" smtClean="0"/>
              <a:t>k.d</a:t>
            </a:r>
            <a:r>
              <a:rPr lang="hr-HR" dirty="0" smtClean="0"/>
              <a:t>., </a:t>
            </a:r>
            <a:r>
              <a:rPr lang="hr-HR" dirty="0" err="1" smtClean="0"/>
              <a:t>j.t.d</a:t>
            </a:r>
            <a:r>
              <a:rPr lang="hr-HR" dirty="0" smtClean="0"/>
              <a:t>., </a:t>
            </a:r>
            <a:r>
              <a:rPr lang="hr-HR" dirty="0" err="1" smtClean="0"/>
              <a:t>g.i.u</a:t>
            </a:r>
            <a:r>
              <a:rPr lang="hr-HR" dirty="0" smtClean="0"/>
              <a:t>. i ustanove </a:t>
            </a:r>
          </a:p>
          <a:p>
            <a:r>
              <a:rPr lang="hr-HR" dirty="0" smtClean="0"/>
              <a:t>RSV 2 – za d.d.</a:t>
            </a:r>
          </a:p>
          <a:p>
            <a:r>
              <a:rPr lang="hr-HR" dirty="0" smtClean="0"/>
              <a:t>RSV 3 – udruge, zaklade </a:t>
            </a:r>
          </a:p>
          <a:p>
            <a:r>
              <a:rPr lang="hr-HR" dirty="0" smtClean="0"/>
              <a:t>RSV 4 – trustovi </a:t>
            </a:r>
          </a:p>
          <a:p>
            <a:endParaRPr lang="hr-HR" dirty="0"/>
          </a:p>
          <a:p>
            <a:r>
              <a:rPr lang="hr-HR" dirty="0" smtClean="0">
                <a:hlinkClick r:id="rId2" action="ppaction://hlinkfile"/>
              </a:rPr>
              <a:t>Obrazac RSV 1 </a:t>
            </a:r>
            <a:endParaRPr lang="hr-HR" dirty="0"/>
          </a:p>
        </p:txBody>
      </p:sp>
    </p:spTree>
    <p:extLst>
      <p:ext uri="{BB962C8B-B14F-4D97-AF65-F5344CB8AC3E}">
        <p14:creationId xmlns:p14="http://schemas.microsoft.com/office/powerpoint/2010/main" val="1324722383"/>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smtClean="0"/>
              <a:t>Način upisa podataka </a:t>
            </a:r>
            <a:endParaRPr lang="hr-HR" dirty="0"/>
          </a:p>
        </p:txBody>
      </p:sp>
      <p:sp>
        <p:nvSpPr>
          <p:cNvPr id="3" name="Rezervirano mjesto sadržaja 2"/>
          <p:cNvSpPr>
            <a:spLocks noGrp="1"/>
          </p:cNvSpPr>
          <p:nvPr>
            <p:ph idx="1"/>
          </p:nvPr>
        </p:nvSpPr>
        <p:spPr/>
        <p:txBody>
          <a:bodyPr/>
          <a:lstStyle/>
          <a:p>
            <a:r>
              <a:rPr lang="hr-HR" dirty="0" smtClean="0"/>
              <a:t>Putem web aplikacije uz korištenje digitalnog certifikata </a:t>
            </a:r>
          </a:p>
          <a:p>
            <a:pPr lvl="1"/>
            <a:r>
              <a:rPr lang="hr-HR" dirty="0" smtClean="0"/>
              <a:t>Osobno – ovlaštena osoba </a:t>
            </a:r>
          </a:p>
          <a:p>
            <a:pPr lvl="1"/>
            <a:r>
              <a:rPr lang="hr-HR" dirty="0" smtClean="0"/>
              <a:t>Opunomoćena osoba </a:t>
            </a:r>
          </a:p>
          <a:p>
            <a:r>
              <a:rPr lang="hr-HR" dirty="0" smtClean="0"/>
              <a:t>U poslovnicama FINE na popunjenom obrascu </a:t>
            </a:r>
            <a:endParaRPr lang="hr-HR" dirty="0" smtClean="0"/>
          </a:p>
          <a:p>
            <a:pPr lvl="1"/>
            <a:r>
              <a:rPr lang="hr-HR" dirty="0" smtClean="0"/>
              <a:t>Osobno – ovlaštena osoba </a:t>
            </a:r>
          </a:p>
          <a:p>
            <a:pPr lvl="1"/>
            <a:r>
              <a:rPr lang="hr-HR" dirty="0" smtClean="0"/>
              <a:t>Preko opunomoćenika </a:t>
            </a:r>
            <a:endParaRPr lang="hr-HR" dirty="0" smtClean="0"/>
          </a:p>
          <a:p>
            <a:endParaRPr lang="hr-HR" dirty="0"/>
          </a:p>
        </p:txBody>
      </p:sp>
    </p:spTree>
    <p:extLst>
      <p:ext uri="{BB962C8B-B14F-4D97-AF65-F5344CB8AC3E}">
        <p14:creationId xmlns:p14="http://schemas.microsoft.com/office/powerpoint/2010/main" val="2494450121"/>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fontScale="90000"/>
          </a:bodyPr>
          <a:lstStyle/>
          <a:p>
            <a:r>
              <a:rPr lang="pl-PL" dirty="0"/>
              <a:t>Dostupnost podataka o stvarnome vlasništvu</a:t>
            </a:r>
            <a:endParaRPr lang="hr-HR" dirty="0"/>
          </a:p>
        </p:txBody>
      </p:sp>
      <p:sp>
        <p:nvSpPr>
          <p:cNvPr id="3" name="Rezervirano mjesto sadržaja 2"/>
          <p:cNvSpPr>
            <a:spLocks noGrp="1"/>
          </p:cNvSpPr>
          <p:nvPr>
            <p:ph idx="1"/>
          </p:nvPr>
        </p:nvSpPr>
        <p:spPr/>
        <p:txBody>
          <a:bodyPr>
            <a:normAutofit/>
          </a:bodyPr>
          <a:lstStyle/>
          <a:p>
            <a:r>
              <a:rPr lang="hr-HR" dirty="0"/>
              <a:t>Podatci iz Registra, u opsegu i na način propisanim ovim Zakonom i na temelju njega donesenih </a:t>
            </a:r>
            <a:r>
              <a:rPr lang="hr-HR" dirty="0" err="1"/>
              <a:t>podzakonskih</a:t>
            </a:r>
            <a:r>
              <a:rPr lang="hr-HR" dirty="0"/>
              <a:t> akata, dostupni su samo sljedećim ovlaštenicima:</a:t>
            </a:r>
          </a:p>
          <a:p>
            <a:pPr lvl="1"/>
            <a:r>
              <a:rPr lang="hr-HR" dirty="0" smtClean="0"/>
              <a:t>ovlaštenim </a:t>
            </a:r>
            <a:r>
              <a:rPr lang="hr-HR" dirty="0"/>
              <a:t>službenicima Ureda</a:t>
            </a:r>
          </a:p>
          <a:p>
            <a:pPr lvl="1"/>
            <a:r>
              <a:rPr lang="hr-HR" dirty="0" smtClean="0"/>
              <a:t>ovlaštenim </a:t>
            </a:r>
            <a:r>
              <a:rPr lang="hr-HR" dirty="0"/>
              <a:t>osobama državnih tijela iz članka 120. ovoga Zakona</a:t>
            </a:r>
          </a:p>
          <a:p>
            <a:pPr lvl="1"/>
            <a:r>
              <a:rPr lang="hr-HR" b="1" dirty="0" smtClean="0"/>
              <a:t>ovlaštenoj </a:t>
            </a:r>
            <a:r>
              <a:rPr lang="hr-HR" b="1" dirty="0"/>
              <a:t>osobi i zamjeniku ovlaštene osobe obveznika te drugim zaposlenicima obveznika iz članka 9. ovoga Zakona,</a:t>
            </a:r>
            <a:r>
              <a:rPr lang="hr-HR" dirty="0"/>
              <a:t> te osobama iz članka 68. stavka 4. ovoga Zakona, kada provode mjere dubinske analize stranke na temelju ovoga Zakona i</a:t>
            </a:r>
          </a:p>
          <a:p>
            <a:pPr lvl="1"/>
            <a:r>
              <a:rPr lang="hr-HR" dirty="0" smtClean="0"/>
              <a:t>pravnim </a:t>
            </a:r>
            <a:r>
              <a:rPr lang="hr-HR" dirty="0"/>
              <a:t>i fizičkim osobama koje dokažu opravdani pravni interes</a:t>
            </a:r>
            <a:r>
              <a:rPr lang="hr-HR" dirty="0" smtClean="0"/>
              <a:t>.</a:t>
            </a:r>
          </a:p>
          <a:p>
            <a:pPr lvl="1"/>
            <a:endParaRPr lang="hr-HR" dirty="0"/>
          </a:p>
          <a:p>
            <a:r>
              <a:rPr lang="hr-HR" dirty="0" smtClean="0"/>
              <a:t>Dostupno uz naknadu … </a:t>
            </a:r>
            <a:endParaRPr lang="hr-HR" dirty="0"/>
          </a:p>
        </p:txBody>
      </p:sp>
    </p:spTree>
    <p:extLst>
      <p:ext uri="{BB962C8B-B14F-4D97-AF65-F5344CB8AC3E}">
        <p14:creationId xmlns:p14="http://schemas.microsoft.com/office/powerpoint/2010/main" val="1237191475"/>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HR" dirty="0"/>
              <a:t>I</a:t>
            </a:r>
            <a:r>
              <a:rPr lang="hr-HR" dirty="0" smtClean="0"/>
              <a:t>znimke od obveze utvrđivanja stvarnog</a:t>
            </a:r>
            <a:br>
              <a:rPr lang="hr-HR" dirty="0" smtClean="0"/>
            </a:br>
            <a:r>
              <a:rPr lang="hr-HR" dirty="0" smtClean="0"/>
              <a:t>vlasnika</a:t>
            </a:r>
            <a:endParaRPr lang="hr-HR" dirty="0"/>
          </a:p>
        </p:txBody>
      </p:sp>
      <p:sp>
        <p:nvSpPr>
          <p:cNvPr id="3" name="Content Placeholder 2"/>
          <p:cNvSpPr>
            <a:spLocks noGrp="1"/>
          </p:cNvSpPr>
          <p:nvPr>
            <p:ph idx="1"/>
          </p:nvPr>
        </p:nvSpPr>
        <p:spPr/>
        <p:txBody>
          <a:bodyPr/>
          <a:lstStyle/>
          <a:p>
            <a:r>
              <a:rPr lang="hr-HR" dirty="0"/>
              <a:t>financijske institucije</a:t>
            </a:r>
          </a:p>
          <a:p>
            <a:r>
              <a:rPr lang="hr-HR" dirty="0" smtClean="0"/>
              <a:t>tijela državne </a:t>
            </a:r>
            <a:r>
              <a:rPr lang="hr-HR" dirty="0"/>
              <a:t>uprave ili javnog sektora </a:t>
            </a:r>
            <a:endParaRPr lang="hr-HR" dirty="0" smtClean="0"/>
          </a:p>
          <a:p>
            <a:r>
              <a:rPr lang="vi-VN" dirty="0">
                <a:latin typeface="Calibri" panose="020F0502020204030204" pitchFamily="34" charset="0"/>
                <a:cs typeface="Calibri" panose="020F0502020204030204" pitchFamily="34" charset="0"/>
              </a:rPr>
              <a:t>društva koje trguju na burzi ili uređenom javnom </a:t>
            </a:r>
            <a:r>
              <a:rPr lang="vi-VN" dirty="0" smtClean="0">
                <a:latin typeface="Calibri" panose="020F0502020204030204" pitchFamily="34" charset="0"/>
                <a:cs typeface="Calibri" panose="020F0502020204030204" pitchFamily="34" charset="0"/>
              </a:rPr>
              <a:t>tržištu</a:t>
            </a:r>
            <a:r>
              <a:rPr lang="hr-HR" dirty="0" smtClean="0">
                <a:latin typeface="Calibri" panose="020F0502020204030204" pitchFamily="34" charset="0"/>
                <a:cs typeface="Calibri" panose="020F0502020204030204" pitchFamily="34" charset="0"/>
              </a:rPr>
              <a:t> </a:t>
            </a:r>
          </a:p>
          <a:p>
            <a:pPr lvl="1"/>
            <a:r>
              <a:rPr lang="vi-VN" dirty="0" smtClean="0">
                <a:latin typeface="Calibri" panose="020F0502020204030204" pitchFamily="34" charset="0"/>
                <a:cs typeface="Calibri" panose="020F0502020204030204" pitchFamily="34" charset="0"/>
              </a:rPr>
              <a:t>društvo </a:t>
            </a:r>
            <a:r>
              <a:rPr lang="vi-VN" dirty="0">
                <a:latin typeface="Calibri" panose="020F0502020204030204" pitchFamily="34" charset="0"/>
                <a:cs typeface="Calibri" panose="020F0502020204030204" pitchFamily="34" charset="0"/>
              </a:rPr>
              <a:t>čiji su vrijednosni papiri prihvaćeni i kojima se trguje na burzi ili uređenom javnom tržištu u jednoj ili više država članica u skladu s propisima u Europskoj uniji, odnosno društvo sa sjedištem u trećoj državi čiji su financijski instrumenti prihvaćeni i u kojima se trguje na burzi ili uređenom javnom tržištu u državi članici ili u toj trećoj državi, pod uvjetom da u toj trećoj državi vrijede zahtjevi za </a:t>
            </a:r>
            <a:r>
              <a:rPr lang="vi-VN" dirty="0" smtClean="0">
                <a:latin typeface="Calibri" panose="020F0502020204030204" pitchFamily="34" charset="0"/>
                <a:cs typeface="Calibri" panose="020F0502020204030204" pitchFamily="34" charset="0"/>
              </a:rPr>
              <a:t>objavljivanje </a:t>
            </a:r>
            <a:r>
              <a:rPr lang="vi-VN" dirty="0">
                <a:latin typeface="Calibri" panose="020F0502020204030204" pitchFamily="34" charset="0"/>
                <a:cs typeface="Calibri" panose="020F0502020204030204" pitchFamily="34" charset="0"/>
              </a:rPr>
              <a:t>podataka u skladu s propisima u Europskoj </a:t>
            </a:r>
            <a:r>
              <a:rPr lang="vi-VN" dirty="0" smtClean="0">
                <a:latin typeface="Calibri" panose="020F0502020204030204" pitchFamily="34" charset="0"/>
                <a:cs typeface="Calibri" panose="020F0502020204030204" pitchFamily="34" charset="0"/>
              </a:rPr>
              <a:t>uniji</a:t>
            </a:r>
            <a:endParaRPr lang="hr-HR" dirty="0" smtClean="0">
              <a:latin typeface="Calibri" panose="020F0502020204030204" pitchFamily="34" charset="0"/>
              <a:cs typeface="Calibri" panose="020F0502020204030204" pitchFamily="34" charset="0"/>
            </a:endParaRPr>
          </a:p>
          <a:p>
            <a:endParaRPr lang="hr-HR" dirty="0"/>
          </a:p>
        </p:txBody>
      </p:sp>
    </p:spTree>
    <p:extLst>
      <p:ext uri="{BB962C8B-B14F-4D97-AF65-F5344CB8AC3E}">
        <p14:creationId xmlns:p14="http://schemas.microsoft.com/office/powerpoint/2010/main" val="190497163"/>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395536" y="548680"/>
            <a:ext cx="8229600" cy="990600"/>
          </a:xfrm>
        </p:spPr>
        <p:txBody>
          <a:bodyPr>
            <a:noAutofit/>
          </a:bodyPr>
          <a:lstStyle/>
          <a:p>
            <a:r>
              <a:rPr lang="hr-HR" sz="2400" dirty="0" smtClean="0"/>
              <a:t>Prikupljanje podataka – ovlašteni mjenjač, trgovac plemenitim metalima,  trgovci umjetničkim predmetima i antikvitetima</a:t>
            </a:r>
            <a:endParaRPr lang="hr-HR" sz="2400" dirty="0"/>
          </a:p>
        </p:txBody>
      </p:sp>
      <p:sp>
        <p:nvSpPr>
          <p:cNvPr id="3" name="Rezervirano mjesto sadržaja 2"/>
          <p:cNvSpPr>
            <a:spLocks noGrp="1"/>
          </p:cNvSpPr>
          <p:nvPr>
            <p:ph idx="1"/>
          </p:nvPr>
        </p:nvSpPr>
        <p:spPr/>
        <p:txBody>
          <a:bodyPr/>
          <a:lstStyle/>
          <a:p>
            <a:r>
              <a:rPr lang="hr-HR" dirty="0" smtClean="0"/>
              <a:t>U vrijednosti većoj od 15.000,00 kuna </a:t>
            </a:r>
          </a:p>
          <a:p>
            <a:pPr lvl="1"/>
            <a:r>
              <a:rPr lang="hr-HR" dirty="0" smtClean="0"/>
              <a:t>Utvrđuje i provjerava identitet stranke </a:t>
            </a:r>
          </a:p>
          <a:p>
            <a:pPr lvl="1"/>
            <a:r>
              <a:rPr lang="hr-HR" dirty="0" smtClean="0"/>
              <a:t>Prikuplja slijedeće podatke:</a:t>
            </a:r>
          </a:p>
          <a:p>
            <a:pPr lvl="2"/>
            <a:r>
              <a:rPr lang="hr-HR" dirty="0" smtClean="0"/>
              <a:t>Ime i prezime </a:t>
            </a:r>
          </a:p>
          <a:p>
            <a:pPr lvl="2"/>
            <a:r>
              <a:rPr lang="hr-HR" dirty="0" smtClean="0"/>
              <a:t>Prebivalište</a:t>
            </a:r>
          </a:p>
          <a:p>
            <a:pPr lvl="2"/>
            <a:r>
              <a:rPr lang="hr-HR" dirty="0" smtClean="0"/>
              <a:t>Dan, mjesec i godinu rođenja </a:t>
            </a:r>
          </a:p>
          <a:p>
            <a:pPr lvl="2"/>
            <a:r>
              <a:rPr lang="hr-HR" dirty="0" smtClean="0"/>
              <a:t>OIB ako je vidljiv iz identifikacijske isprave </a:t>
            </a:r>
          </a:p>
          <a:p>
            <a:pPr lvl="2"/>
            <a:r>
              <a:rPr lang="hr-HR" dirty="0" smtClean="0"/>
              <a:t>Naziv i broj identifikacijske isprave </a:t>
            </a:r>
          </a:p>
          <a:p>
            <a:pPr lvl="2"/>
            <a:r>
              <a:rPr lang="hr-HR" dirty="0" smtClean="0"/>
              <a:t>Naziv i državu izdavatelja</a:t>
            </a:r>
          </a:p>
          <a:p>
            <a:pPr lvl="2"/>
            <a:r>
              <a:rPr lang="hr-HR" dirty="0" smtClean="0"/>
              <a:t>Državljanstvo / državljanstva </a:t>
            </a:r>
            <a:endParaRPr lang="hr-HR" dirty="0"/>
          </a:p>
        </p:txBody>
      </p:sp>
    </p:spTree>
    <p:extLst>
      <p:ext uri="{BB962C8B-B14F-4D97-AF65-F5344CB8AC3E}">
        <p14:creationId xmlns:p14="http://schemas.microsoft.com/office/powerpoint/2010/main" val="1043437623"/>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Praćenje poslovnog odnosa </a:t>
            </a:r>
            <a:endParaRPr lang="hr-HR" dirty="0"/>
          </a:p>
        </p:txBody>
      </p:sp>
      <p:sp>
        <p:nvSpPr>
          <p:cNvPr id="3" name="Content Placeholder 2"/>
          <p:cNvSpPr>
            <a:spLocks noGrp="1"/>
          </p:cNvSpPr>
          <p:nvPr>
            <p:ph idx="1"/>
          </p:nvPr>
        </p:nvSpPr>
        <p:spPr/>
        <p:txBody>
          <a:bodyPr>
            <a:normAutofit lnSpcReduction="10000"/>
          </a:bodyPr>
          <a:lstStyle/>
          <a:p>
            <a:r>
              <a:rPr lang="hr-HR" dirty="0" smtClean="0"/>
              <a:t>Obveznik je dužan brižljivo pratiti poslovne aktivnosti koje stranka provodi kod njega, čime se osigurava poznavanje stranke, uključujući poznavanje izvora sredstava kojima stranka posluje. </a:t>
            </a:r>
          </a:p>
          <a:p>
            <a:r>
              <a:rPr lang="vi-VN" dirty="0">
                <a:latin typeface="Calibri" panose="020F0502020204030204" pitchFamily="34" charset="0"/>
                <a:cs typeface="Calibri" panose="020F0502020204030204" pitchFamily="34" charset="0"/>
              </a:rPr>
              <a:t>kako bi se </a:t>
            </a:r>
            <a:r>
              <a:rPr lang="vi-VN" dirty="0" smtClean="0">
                <a:latin typeface="Calibri" panose="020F0502020204030204" pitchFamily="34" charset="0"/>
                <a:cs typeface="Calibri" panose="020F0502020204030204" pitchFamily="34" charset="0"/>
              </a:rPr>
              <a:t>osiguralo</a:t>
            </a:r>
            <a:r>
              <a:rPr lang="hr-HR" dirty="0" smtClean="0">
                <a:latin typeface="Calibri" panose="020F0502020204030204" pitchFamily="34" charset="0"/>
                <a:cs typeface="Calibri" panose="020F0502020204030204" pitchFamily="34" charset="0"/>
              </a:rPr>
              <a:t> </a:t>
            </a:r>
            <a:r>
              <a:rPr lang="vi-VN" dirty="0" smtClean="0">
                <a:latin typeface="Calibri" panose="020F0502020204030204" pitchFamily="34" charset="0"/>
                <a:cs typeface="Calibri" panose="020F0502020204030204" pitchFamily="34" charset="0"/>
              </a:rPr>
              <a:t>da </a:t>
            </a:r>
            <a:r>
              <a:rPr lang="vi-VN" dirty="0">
                <a:latin typeface="Calibri" panose="020F0502020204030204" pitchFamily="34" charset="0"/>
                <a:cs typeface="Calibri" panose="020F0502020204030204" pitchFamily="34" charset="0"/>
              </a:rPr>
              <a:t>transakcije odgovaraju </a:t>
            </a:r>
            <a:r>
              <a:rPr lang="hr-HR" dirty="0" smtClean="0">
                <a:latin typeface="Calibri" panose="020F0502020204030204" pitchFamily="34" charset="0"/>
                <a:cs typeface="Calibri" panose="020F0502020204030204" pitchFamily="34" charset="0"/>
              </a:rPr>
              <a:t> s</a:t>
            </a:r>
            <a:r>
              <a:rPr lang="vi-VN" dirty="0" smtClean="0">
                <a:latin typeface="Calibri" panose="020F0502020204030204" pitchFamily="34" charset="0"/>
                <a:cs typeface="Calibri" panose="020F0502020204030204" pitchFamily="34" charset="0"/>
              </a:rPr>
              <a:t>aznanjima </a:t>
            </a:r>
            <a:r>
              <a:rPr lang="vi-VN" dirty="0">
                <a:latin typeface="Calibri" panose="020F0502020204030204" pitchFamily="34" charset="0"/>
                <a:cs typeface="Calibri" panose="020F0502020204030204" pitchFamily="34" charset="0"/>
              </a:rPr>
              <a:t>obveznika o toj stranci, vrsti posla, izvoru sredstava</a:t>
            </a:r>
            <a:r>
              <a:rPr lang="vi-VN" dirty="0" smtClean="0">
                <a:latin typeface="Calibri" panose="020F0502020204030204" pitchFamily="34" charset="0"/>
                <a:cs typeface="Calibri" panose="020F0502020204030204" pitchFamily="34" charset="0"/>
              </a:rPr>
              <a:t>,</a:t>
            </a:r>
            <a:r>
              <a:rPr lang="hr-HR" dirty="0" smtClean="0">
                <a:latin typeface="Calibri" panose="020F0502020204030204" pitchFamily="34" charset="0"/>
                <a:cs typeface="Calibri" panose="020F0502020204030204" pitchFamily="34" charset="0"/>
              </a:rPr>
              <a:t> </a:t>
            </a:r>
            <a:r>
              <a:rPr lang="vi-VN" dirty="0" smtClean="0">
                <a:latin typeface="Calibri" panose="020F0502020204030204" pitchFamily="34" charset="0"/>
                <a:cs typeface="Calibri" panose="020F0502020204030204" pitchFamily="34" charset="0"/>
              </a:rPr>
              <a:t>namjeni </a:t>
            </a:r>
            <a:r>
              <a:rPr lang="vi-VN" dirty="0">
                <a:latin typeface="Calibri" panose="020F0502020204030204" pitchFamily="34" charset="0"/>
                <a:cs typeface="Calibri" panose="020F0502020204030204" pitchFamily="34" charset="0"/>
              </a:rPr>
              <a:t>i predviđenoj prirodi poslovnog odnosa ili </a:t>
            </a:r>
            <a:r>
              <a:rPr lang="vi-VN" dirty="0" smtClean="0">
                <a:latin typeface="Calibri" panose="020F0502020204030204" pitchFamily="34" charset="0"/>
                <a:cs typeface="Calibri" panose="020F0502020204030204" pitchFamily="34" charset="0"/>
              </a:rPr>
              <a:t>transakcija</a:t>
            </a:r>
            <a:r>
              <a:rPr lang="hr-HR" dirty="0" smtClean="0">
                <a:latin typeface="Calibri" panose="020F0502020204030204" pitchFamily="34" charset="0"/>
                <a:cs typeface="Calibri" panose="020F0502020204030204" pitchFamily="34" charset="0"/>
              </a:rPr>
              <a:t>.</a:t>
            </a:r>
          </a:p>
          <a:p>
            <a:r>
              <a:rPr lang="hr-HR" dirty="0">
                <a:latin typeface="Calibri" panose="020F0502020204030204" pitchFamily="34" charset="0"/>
                <a:cs typeface="Calibri" panose="020F0502020204030204" pitchFamily="34" charset="0"/>
              </a:rPr>
              <a:t>Obveznici su dužni provesti ponovnu godišnju dubinsku analizu strane pravne osobe</a:t>
            </a:r>
            <a:r>
              <a:rPr lang="hr-HR" dirty="0" smtClean="0">
                <a:latin typeface="Calibri" panose="020F0502020204030204" pitchFamily="34" charset="0"/>
                <a:cs typeface="Calibri" panose="020F0502020204030204" pitchFamily="34" charset="0"/>
              </a:rPr>
              <a:t>, redovito </a:t>
            </a:r>
            <a:r>
              <a:rPr lang="hr-HR" dirty="0">
                <a:latin typeface="Calibri" panose="020F0502020204030204" pitchFamily="34" charset="0"/>
                <a:cs typeface="Calibri" panose="020F0502020204030204" pitchFamily="34" charset="0"/>
              </a:rPr>
              <a:t>jednom godišnje, a najkasnije do isteka jedne godine od posljednje </a:t>
            </a:r>
            <a:r>
              <a:rPr lang="hr-HR" dirty="0" smtClean="0">
                <a:latin typeface="Calibri" panose="020F0502020204030204" pitchFamily="34" charset="0"/>
                <a:cs typeface="Calibri" panose="020F0502020204030204" pitchFamily="34" charset="0"/>
              </a:rPr>
              <a:t>dubinske analize </a:t>
            </a:r>
            <a:r>
              <a:rPr lang="hr-HR" dirty="0">
                <a:latin typeface="Calibri" panose="020F0502020204030204" pitchFamily="34" charset="0"/>
                <a:cs typeface="Calibri" panose="020F0502020204030204" pitchFamily="34" charset="0"/>
              </a:rPr>
              <a:t>stranke</a:t>
            </a:r>
            <a:r>
              <a:rPr lang="hr-HR" dirty="0" smtClean="0">
                <a:latin typeface="Calibri" panose="020F0502020204030204" pitchFamily="34" charset="0"/>
                <a:cs typeface="Calibri" panose="020F0502020204030204" pitchFamily="34" charset="0"/>
              </a:rPr>
              <a:t>.</a:t>
            </a:r>
          </a:p>
          <a:p>
            <a:r>
              <a:rPr lang="vi-VN" dirty="0">
                <a:latin typeface="Calibri" panose="020F0502020204030204" pitchFamily="34" charset="0"/>
                <a:cs typeface="Calibri" panose="020F0502020204030204" pitchFamily="34" charset="0"/>
              </a:rPr>
              <a:t>Informacije se ažuriraju za tekuće poslovne odnose - Dokumenti i podaci </a:t>
            </a:r>
            <a:r>
              <a:rPr lang="vi-VN" dirty="0" smtClean="0">
                <a:latin typeface="Calibri" panose="020F0502020204030204" pitchFamily="34" charset="0"/>
                <a:cs typeface="Calibri" panose="020F0502020204030204" pitchFamily="34" charset="0"/>
              </a:rPr>
              <a:t>dostupni</a:t>
            </a:r>
            <a:r>
              <a:rPr lang="hr-HR" dirty="0" smtClean="0">
                <a:latin typeface="Calibri" panose="020F0502020204030204" pitchFamily="34" charset="0"/>
                <a:cs typeface="Calibri" panose="020F0502020204030204" pitchFamily="34" charset="0"/>
              </a:rPr>
              <a:t> </a:t>
            </a:r>
            <a:r>
              <a:rPr lang="vi-VN" dirty="0" smtClean="0">
                <a:latin typeface="Calibri" panose="020F0502020204030204" pitchFamily="34" charset="0"/>
                <a:cs typeface="Calibri" panose="020F0502020204030204" pitchFamily="34" charset="0"/>
              </a:rPr>
              <a:t>obvezniku </a:t>
            </a:r>
            <a:r>
              <a:rPr lang="vi-VN" dirty="0">
                <a:latin typeface="Calibri" panose="020F0502020204030204" pitchFamily="34" charset="0"/>
                <a:cs typeface="Calibri" panose="020F0502020204030204" pitchFamily="34" charset="0"/>
              </a:rPr>
              <a:t>moraju se ažurirati, a mjere prilagođavati stupnju rizika od PN/FT-a.</a:t>
            </a:r>
            <a:endParaRPr lang="hr-HR"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27844797"/>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Mjere koje poduzimaju obveznici</a:t>
            </a:r>
            <a:endParaRPr lang="hr-HR" dirty="0"/>
          </a:p>
        </p:txBody>
      </p:sp>
      <p:sp>
        <p:nvSpPr>
          <p:cNvPr id="3" name="Content Placeholder 2"/>
          <p:cNvSpPr>
            <a:spLocks noGrp="1"/>
          </p:cNvSpPr>
          <p:nvPr>
            <p:ph idx="1"/>
          </p:nvPr>
        </p:nvSpPr>
        <p:spPr/>
        <p:txBody>
          <a:bodyPr/>
          <a:lstStyle/>
          <a:p>
            <a:r>
              <a:rPr lang="vi-VN" dirty="0"/>
              <a:t>Procjena rizika od zlouporabe za pranje novca i financiranje terorizma za pojedinu stranku, poslovni odnos, transakciju ili </a:t>
            </a:r>
            <a:r>
              <a:rPr lang="vi-VN" dirty="0" smtClean="0"/>
              <a:t>proizvod</a:t>
            </a:r>
            <a:endParaRPr lang="hr-HR" dirty="0" smtClean="0"/>
          </a:p>
          <a:p>
            <a:r>
              <a:rPr lang="hr-HR" dirty="0" smtClean="0"/>
              <a:t>Izrada politika, kontrola i postupaka… </a:t>
            </a:r>
            <a:endParaRPr lang="vi-VN" dirty="0"/>
          </a:p>
          <a:p>
            <a:r>
              <a:rPr lang="vi-VN" dirty="0"/>
              <a:t>Mjere dubinske analize stranke</a:t>
            </a:r>
          </a:p>
          <a:p>
            <a:r>
              <a:rPr lang="vi-VN" dirty="0"/>
              <a:t>Imenovanje ovlaštene osobe i njezina zamjenika</a:t>
            </a:r>
          </a:p>
          <a:p>
            <a:r>
              <a:rPr lang="vi-VN" dirty="0"/>
              <a:t>Stručno osposobljavanje i izobrazba djelatnika</a:t>
            </a:r>
          </a:p>
          <a:p>
            <a:r>
              <a:rPr lang="vi-VN" dirty="0"/>
              <a:t>Izrada i dopunjavanje liste indikatora za prepoznavanje sumnjivih stranaka i transakcija</a:t>
            </a:r>
          </a:p>
          <a:p>
            <a:r>
              <a:rPr lang="vi-VN" dirty="0"/>
              <a:t>Obavještavanje Ureda za sprječavanje pranja novca</a:t>
            </a:r>
          </a:p>
          <a:p>
            <a:r>
              <a:rPr lang="vi-VN" dirty="0"/>
              <a:t>Čuvanje i zaštita podataka i vođenje propisanih evidencija</a:t>
            </a:r>
          </a:p>
          <a:p>
            <a:endParaRPr lang="hr-HR" dirty="0"/>
          </a:p>
        </p:txBody>
      </p:sp>
    </p:spTree>
    <p:extLst>
      <p:ext uri="{BB962C8B-B14F-4D97-AF65-F5344CB8AC3E}">
        <p14:creationId xmlns:p14="http://schemas.microsoft.com/office/powerpoint/2010/main" val="3070329750"/>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Dubinska analiza</a:t>
            </a:r>
            <a:endParaRPr lang="hr-HR" dirty="0"/>
          </a:p>
        </p:txBody>
      </p:sp>
      <p:sp>
        <p:nvSpPr>
          <p:cNvPr id="3" name="Content Placeholder 2"/>
          <p:cNvSpPr>
            <a:spLocks noGrp="1"/>
          </p:cNvSpPr>
          <p:nvPr>
            <p:ph idx="1"/>
          </p:nvPr>
        </p:nvSpPr>
        <p:spPr/>
        <p:txBody>
          <a:bodyPr>
            <a:normAutofit lnSpcReduction="10000"/>
          </a:bodyPr>
          <a:lstStyle/>
          <a:p>
            <a:r>
              <a:rPr lang="hr-HR" dirty="0" smtClean="0"/>
              <a:t>Prilikom uspostavljanja poslovnog odnosa sa pravnom osobom prikupljaju se slijedeći podaci: </a:t>
            </a:r>
          </a:p>
          <a:p>
            <a:pPr lvl="1"/>
            <a:r>
              <a:rPr lang="hr-HR" dirty="0" smtClean="0"/>
              <a:t>Naziv, sjedište (ulica, kućni broj, mjesto i država) i identifikacijski broj;</a:t>
            </a:r>
          </a:p>
          <a:p>
            <a:pPr lvl="1"/>
            <a:r>
              <a:rPr lang="hr-HR" dirty="0" smtClean="0"/>
              <a:t>Ime i prezime, prebivalište, datum rođenja, državljanstvo i država izdavanja identifikacijske isprave </a:t>
            </a:r>
          </a:p>
          <a:p>
            <a:pPr lvl="1"/>
            <a:r>
              <a:rPr lang="hr-HR" dirty="0" smtClean="0"/>
              <a:t>identifikacijski broj, naziv, broj i naziv izdavatelja identifikacijske isprave  (u primjeru to je zakonski zastupnik);</a:t>
            </a:r>
          </a:p>
          <a:p>
            <a:pPr lvl="1"/>
            <a:r>
              <a:rPr lang="hr-HR" dirty="0" smtClean="0"/>
              <a:t>Ime i prezime, prebivalište, datum rođenja i državljanstvo stvarnog vlasnika; </a:t>
            </a:r>
          </a:p>
          <a:p>
            <a:pPr lvl="1"/>
            <a:r>
              <a:rPr lang="hr-HR" dirty="0" smtClean="0"/>
              <a:t>Podatke o namjeni i predviđenoj prirodi poslovnog odnosa, zajedno s informacijom o djelatnosti stranke;</a:t>
            </a:r>
          </a:p>
          <a:p>
            <a:pPr lvl="1"/>
            <a:r>
              <a:rPr lang="hr-HR" dirty="0" smtClean="0"/>
              <a:t>Datum i vrijeme uspostavljanja poslovnog odnosa;</a:t>
            </a:r>
          </a:p>
          <a:p>
            <a:pPr lvl="1"/>
            <a:r>
              <a:rPr lang="hr-HR" i="1" dirty="0" smtClean="0"/>
              <a:t>Podatke o izvoru sredstava koja jesu ili će biti predmet transakcije ili poslovnog odnosa</a:t>
            </a:r>
            <a:r>
              <a:rPr lang="hr-HR" i="1" dirty="0"/>
              <a:t> </a:t>
            </a:r>
            <a:r>
              <a:rPr lang="hr-HR" i="1" dirty="0" smtClean="0"/>
              <a:t>u slučaju procjene višeg rizika po pitanju SPNFT</a:t>
            </a:r>
          </a:p>
          <a:p>
            <a:pPr lvl="1"/>
            <a:r>
              <a:rPr lang="hr-HR" dirty="0" smtClean="0"/>
              <a:t>Razlozi za sumnju na pranje novca ili financiranje terorizma; </a:t>
            </a:r>
          </a:p>
        </p:txBody>
      </p:sp>
    </p:spTree>
    <p:extLst>
      <p:ext uri="{BB962C8B-B14F-4D97-AF65-F5344CB8AC3E}">
        <p14:creationId xmlns:p14="http://schemas.microsoft.com/office/powerpoint/2010/main" val="4076224847"/>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HR" dirty="0" smtClean="0"/>
              <a:t>Primjeri provođenja mjera dubinske analize</a:t>
            </a:r>
            <a:endParaRPr lang="hr-HR" dirty="0"/>
          </a:p>
        </p:txBody>
      </p:sp>
      <p:sp>
        <p:nvSpPr>
          <p:cNvPr id="3" name="Content Placeholder 2"/>
          <p:cNvSpPr>
            <a:spLocks noGrp="1"/>
          </p:cNvSpPr>
          <p:nvPr>
            <p:ph idx="1"/>
          </p:nvPr>
        </p:nvSpPr>
        <p:spPr/>
        <p:txBody>
          <a:bodyPr/>
          <a:lstStyle/>
          <a:p>
            <a:r>
              <a:rPr lang="hr-HR" dirty="0">
                <a:hlinkClick r:id="rId2" action="ppaction://hlinkfile"/>
              </a:rPr>
              <a:t>Primjer računovodstvene usluge i revizija</a:t>
            </a:r>
            <a:endParaRPr lang="hr-HR" dirty="0"/>
          </a:p>
          <a:p>
            <a:pPr lvl="1"/>
            <a:r>
              <a:rPr lang="hr-HR" dirty="0"/>
              <a:t>Usluge  </a:t>
            </a:r>
          </a:p>
          <a:p>
            <a:r>
              <a:rPr lang="hr-HR" dirty="0">
                <a:hlinkClick r:id="rId3" action="ppaction://hlinkfile"/>
              </a:rPr>
              <a:t>Primjer odvjetničke i javnobilježničke usluge</a:t>
            </a:r>
            <a:endParaRPr lang="hr-HR" dirty="0"/>
          </a:p>
          <a:p>
            <a:pPr lvl="1"/>
            <a:r>
              <a:rPr lang="hr-HR" dirty="0"/>
              <a:t>Osnivanje trgovačkog društva i polaganje temeljnog kapitala preko odvjetnika  </a:t>
            </a:r>
            <a:endParaRPr lang="hr-HR" dirty="0" smtClean="0"/>
          </a:p>
          <a:p>
            <a:pPr lvl="1"/>
            <a:endParaRPr lang="hr-HR" dirty="0"/>
          </a:p>
          <a:p>
            <a:r>
              <a:rPr lang="hr-HR" dirty="0" smtClean="0">
                <a:hlinkClick r:id="rId4" action="ppaction://hlinkfile"/>
              </a:rPr>
              <a:t>Primjer – odobravanje kredita </a:t>
            </a:r>
            <a:endParaRPr lang="hr-HR" dirty="0"/>
          </a:p>
          <a:p>
            <a:endParaRPr lang="hr-HR" dirty="0"/>
          </a:p>
        </p:txBody>
      </p:sp>
    </p:spTree>
    <p:extLst>
      <p:ext uri="{BB962C8B-B14F-4D97-AF65-F5344CB8AC3E}">
        <p14:creationId xmlns:p14="http://schemas.microsoft.com/office/powerpoint/2010/main" val="3093516040"/>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Pojednostavljena dubinska analiza </a:t>
            </a:r>
            <a:endParaRPr lang="hr-HR" dirty="0"/>
          </a:p>
        </p:txBody>
      </p:sp>
      <p:sp>
        <p:nvSpPr>
          <p:cNvPr id="3" name="Content Placeholder 2"/>
          <p:cNvSpPr>
            <a:spLocks noGrp="1"/>
          </p:cNvSpPr>
          <p:nvPr>
            <p:ph idx="1"/>
          </p:nvPr>
        </p:nvSpPr>
        <p:spPr/>
        <p:txBody>
          <a:bodyPr/>
          <a:lstStyle/>
          <a:p>
            <a:r>
              <a:rPr lang="hr-HR" dirty="0" smtClean="0"/>
              <a:t>Pri uspostavljanju poslovnog odnosa: </a:t>
            </a:r>
          </a:p>
          <a:p>
            <a:pPr lvl="1"/>
            <a:r>
              <a:rPr lang="hr-HR" dirty="0" smtClean="0"/>
              <a:t>Naziv, adresa, sjedište i identifikacijski broj stranke </a:t>
            </a:r>
          </a:p>
          <a:p>
            <a:pPr lvl="1"/>
            <a:r>
              <a:rPr lang="hr-HR" dirty="0" smtClean="0"/>
              <a:t>Ime i prezime zakonskog zastupnika ili opunomoćenika</a:t>
            </a:r>
          </a:p>
          <a:p>
            <a:pPr lvl="1"/>
            <a:r>
              <a:rPr lang="hr-HR" dirty="0" smtClean="0"/>
              <a:t>Namjenu i predviđenu prirodu poslovnog odnosa </a:t>
            </a:r>
          </a:p>
          <a:p>
            <a:r>
              <a:rPr lang="hr-HR" dirty="0" smtClean="0"/>
              <a:t>Pri provođenju transakcije:</a:t>
            </a:r>
          </a:p>
          <a:p>
            <a:pPr lvl="1"/>
            <a:r>
              <a:rPr lang="hr-HR" dirty="0" smtClean="0"/>
              <a:t>Naziv, adresa, sjedište i OIB pravne osobe za koju se obavlja transakcija </a:t>
            </a:r>
          </a:p>
          <a:p>
            <a:r>
              <a:rPr lang="hr-HR" dirty="0" smtClean="0"/>
              <a:t>Revizorsko društvo – pri uspostavljanju poslovnog odnosa sa strankom koja podliježe reviziji GFI-a, može izvršiti pojednostavljenu dubinsku analizu stranke – osim kad postoji sumnja</a:t>
            </a:r>
            <a:endParaRPr lang="hr-HR" dirty="0"/>
          </a:p>
        </p:txBody>
      </p:sp>
    </p:spTree>
    <p:extLst>
      <p:ext uri="{BB962C8B-B14F-4D97-AF65-F5344CB8AC3E}">
        <p14:creationId xmlns:p14="http://schemas.microsoft.com/office/powerpoint/2010/main" val="4199361297"/>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Pojačana dubinska analiza stranke </a:t>
            </a:r>
            <a:endParaRPr lang="hr-HR" dirty="0"/>
          </a:p>
        </p:txBody>
      </p:sp>
      <p:sp>
        <p:nvSpPr>
          <p:cNvPr id="3" name="Content Placeholder 2"/>
          <p:cNvSpPr>
            <a:spLocks noGrp="1"/>
          </p:cNvSpPr>
          <p:nvPr>
            <p:ph idx="1"/>
          </p:nvPr>
        </p:nvSpPr>
        <p:spPr/>
        <p:txBody>
          <a:bodyPr>
            <a:normAutofit fontScale="92500" lnSpcReduction="10000"/>
          </a:bodyPr>
          <a:lstStyle/>
          <a:p>
            <a:r>
              <a:rPr lang="hr-HR" dirty="0" smtClean="0"/>
              <a:t>Pojačana dubinska analiza provodi se u slučajevima: </a:t>
            </a:r>
          </a:p>
          <a:p>
            <a:pPr lvl="1"/>
            <a:r>
              <a:rPr lang="hr-HR" dirty="0" smtClean="0"/>
              <a:t>Pri uspostavljanju poslovnog odnosa ili obavljanju transakcija sa stranim politički izloženim osobama, </a:t>
            </a:r>
          </a:p>
          <a:p>
            <a:pPr lvl="1"/>
            <a:r>
              <a:rPr lang="hr-HR" dirty="0" smtClean="0"/>
              <a:t>Kad stranka nije osobno nazočna pri utvrđivanju i provjeri identiteta za vrijeme provođenja mjera dubinske analize </a:t>
            </a:r>
          </a:p>
          <a:p>
            <a:pPr lvl="1"/>
            <a:r>
              <a:rPr lang="hr-HR" dirty="0" smtClean="0"/>
              <a:t>Kada zbog prirode poslovnog odnosa, oblika i načina izvršenja transakcije, poslovnog profila stranke, ili zbog drugih okolnosti koje se odnose na stranku postoji ili bi mogao postojati veliki rizik</a:t>
            </a:r>
          </a:p>
          <a:p>
            <a:r>
              <a:rPr lang="hr-HR" dirty="0" smtClean="0"/>
              <a:t>Mjere pojačane dubinske analize: </a:t>
            </a:r>
          </a:p>
          <a:p>
            <a:pPr lvl="1"/>
            <a:r>
              <a:rPr lang="hr-HR" dirty="0" smtClean="0"/>
              <a:t>Prikupljanje podataka o izvorima sredstava koja su predmete transakcije iz isprava i druge dokumentacije koju stranka podnese</a:t>
            </a:r>
          </a:p>
          <a:p>
            <a:pPr lvl="1"/>
            <a:r>
              <a:rPr lang="hr-HR" dirty="0" smtClean="0"/>
              <a:t>Zaposlenik obveznika koji vodi postupak uspostavljanja poslovnog odnosa sa stranom politički izloženom osobom pribavlja pisanu suglasnost nadređene mu osobe,</a:t>
            </a:r>
          </a:p>
          <a:p>
            <a:pPr lvl="1"/>
            <a:r>
              <a:rPr lang="hr-HR" dirty="0" smtClean="0"/>
              <a:t>Nakon uspostavljanja poslovnog odnosa s posebnom pažnjom prati transakcije i druge poslovne aktivnosti </a:t>
            </a:r>
            <a:endParaRPr lang="hr-HR" dirty="0"/>
          </a:p>
        </p:txBody>
      </p:sp>
    </p:spTree>
    <p:extLst>
      <p:ext uri="{BB962C8B-B14F-4D97-AF65-F5344CB8AC3E}">
        <p14:creationId xmlns:p14="http://schemas.microsoft.com/office/powerpoint/2010/main" val="2944990997"/>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Pojačana dubinska analiza stranke </a:t>
            </a:r>
          </a:p>
        </p:txBody>
      </p:sp>
      <p:sp>
        <p:nvSpPr>
          <p:cNvPr id="3" name="Content Placeholder 2"/>
          <p:cNvSpPr>
            <a:spLocks noGrp="1"/>
          </p:cNvSpPr>
          <p:nvPr>
            <p:ph idx="1"/>
          </p:nvPr>
        </p:nvSpPr>
        <p:spPr/>
        <p:txBody>
          <a:bodyPr/>
          <a:lstStyle/>
          <a:p>
            <a:r>
              <a:rPr lang="hr-HR" dirty="0" smtClean="0"/>
              <a:t>Zbog nenazočnosti stranke </a:t>
            </a:r>
          </a:p>
          <a:p>
            <a:pPr lvl="1"/>
            <a:r>
              <a:rPr lang="hr-HR" dirty="0" smtClean="0"/>
              <a:t>Prikupljanje dodatnih isprava, podataka ili informacija na osnovi kojih provjerava identitet stranke, </a:t>
            </a:r>
          </a:p>
          <a:p>
            <a:pPr lvl="1"/>
            <a:r>
              <a:rPr lang="hr-HR" dirty="0" smtClean="0"/>
              <a:t>Dodatno provjeri podnesene isprave ili dodatno potvrdi od strane kreditne ili financijske institucije </a:t>
            </a:r>
          </a:p>
          <a:p>
            <a:pPr lvl="1"/>
            <a:r>
              <a:rPr lang="hr-HR" dirty="0" smtClean="0"/>
              <a:t>Prvo plaćanje u poslovnoj aktivnosti izvrši putem računa otvorenog u ime stranke kod kreditne institucije </a:t>
            </a:r>
            <a:endParaRPr lang="hr-HR" dirty="0"/>
          </a:p>
        </p:txBody>
      </p:sp>
    </p:spTree>
    <p:extLst>
      <p:ext uri="{BB962C8B-B14F-4D97-AF65-F5344CB8AC3E}">
        <p14:creationId xmlns:p14="http://schemas.microsoft.com/office/powerpoint/2010/main" val="273465290"/>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HR" dirty="0"/>
              <a:t>Imenovanje ovlaštene osobe i zamjenika ovlaštene osobe </a:t>
            </a:r>
          </a:p>
        </p:txBody>
      </p:sp>
      <p:sp>
        <p:nvSpPr>
          <p:cNvPr id="3" name="Content Placeholder 2"/>
          <p:cNvSpPr>
            <a:spLocks noGrp="1"/>
          </p:cNvSpPr>
          <p:nvPr>
            <p:ph idx="1"/>
          </p:nvPr>
        </p:nvSpPr>
        <p:spPr/>
        <p:txBody>
          <a:bodyPr>
            <a:normAutofit/>
          </a:bodyPr>
          <a:lstStyle/>
          <a:p>
            <a:r>
              <a:rPr lang="hr-HR" dirty="0"/>
              <a:t>Obveznik iz članka 9. stavaka 2., 3. i 4. </a:t>
            </a:r>
            <a:r>
              <a:rPr lang="hr-HR" dirty="0" smtClean="0"/>
              <a:t>– (svi) ovoga </a:t>
            </a:r>
            <a:r>
              <a:rPr lang="hr-HR" dirty="0"/>
              <a:t>Zakona dužan je imenovati ovlaštenu osobu te jednoga ili više zamjenika ovlaštene osobe za sprječavanje pranja novca i financiranja terorizma, a kada je to primjereno veličini i prirodi posla obveznika, obveznik je dužan imenovati ovlaštenu osobu na rukovodećoj razini</a:t>
            </a:r>
            <a:r>
              <a:rPr lang="hr-HR" dirty="0" smtClean="0"/>
              <a:t>.</a:t>
            </a:r>
          </a:p>
          <a:p>
            <a:r>
              <a:rPr lang="hr-HR" dirty="0"/>
              <a:t> Obveznik iz članka 9. ovoga Zakona koji je fizička osoba koja obavlja registriranu djelatnost nije dužan imenovati ovlaštenu osobu nego je sam dužan obavljati poslove ovlaštene osobe propisane ovim Zakonom i na temelju njega donesenim </a:t>
            </a:r>
            <a:r>
              <a:rPr lang="hr-HR" dirty="0" err="1"/>
              <a:t>podzakonskim</a:t>
            </a:r>
            <a:r>
              <a:rPr lang="hr-HR" dirty="0"/>
              <a:t> aktima.</a:t>
            </a:r>
            <a:endParaRPr lang="hr-HR" dirty="0" smtClean="0"/>
          </a:p>
          <a:p>
            <a:pPr lvl="1"/>
            <a:endParaRPr lang="hr-HR" dirty="0"/>
          </a:p>
        </p:txBody>
      </p:sp>
    </p:spTree>
    <p:extLst>
      <p:ext uri="{BB962C8B-B14F-4D97-AF65-F5344CB8AC3E}">
        <p14:creationId xmlns:p14="http://schemas.microsoft.com/office/powerpoint/2010/main" val="2960096000"/>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fontScale="90000"/>
          </a:bodyPr>
          <a:lstStyle/>
          <a:p>
            <a:r>
              <a:rPr lang="hr-HR" dirty="0" smtClean="0"/>
              <a:t>I</a:t>
            </a:r>
            <a:r>
              <a:rPr lang="nn-NO" dirty="0" smtClean="0"/>
              <a:t>menovanj</a:t>
            </a:r>
            <a:r>
              <a:rPr lang="hr-HR" dirty="0" smtClean="0"/>
              <a:t>e</a:t>
            </a:r>
            <a:r>
              <a:rPr lang="nn-NO" dirty="0" smtClean="0"/>
              <a:t> </a:t>
            </a:r>
            <a:r>
              <a:rPr lang="nn-NO" dirty="0"/>
              <a:t>ovlaštene osobe i zamjenika ovlaštene osobe </a:t>
            </a:r>
            <a:endParaRPr lang="hr-HR" dirty="0"/>
          </a:p>
        </p:txBody>
      </p:sp>
      <p:sp>
        <p:nvSpPr>
          <p:cNvPr id="3" name="Rezervirano mjesto sadržaja 2"/>
          <p:cNvSpPr>
            <a:spLocks noGrp="1"/>
          </p:cNvSpPr>
          <p:nvPr>
            <p:ph idx="1"/>
          </p:nvPr>
        </p:nvSpPr>
        <p:spPr/>
        <p:txBody>
          <a:bodyPr>
            <a:normAutofit fontScale="92500" lnSpcReduction="20000"/>
          </a:bodyPr>
          <a:lstStyle/>
          <a:p>
            <a:r>
              <a:rPr lang="hr-HR" dirty="0"/>
              <a:t>Ured obavještavaju: </a:t>
            </a:r>
            <a:endParaRPr lang="hr-HR" dirty="0" smtClean="0"/>
          </a:p>
          <a:p>
            <a:pPr lvl="1"/>
            <a:r>
              <a:rPr lang="hr-HR" dirty="0" smtClean="0"/>
              <a:t>kreditne </a:t>
            </a:r>
            <a:r>
              <a:rPr lang="hr-HR" dirty="0"/>
              <a:t>institucije</a:t>
            </a:r>
          </a:p>
          <a:p>
            <a:pPr lvl="1"/>
            <a:r>
              <a:rPr lang="hr-HR" dirty="0" smtClean="0"/>
              <a:t>kreditne unije</a:t>
            </a:r>
          </a:p>
          <a:p>
            <a:pPr lvl="1"/>
            <a:r>
              <a:rPr lang="hr-HR" dirty="0"/>
              <a:t>institucije za platni promet</a:t>
            </a:r>
          </a:p>
          <a:p>
            <a:pPr lvl="1"/>
            <a:r>
              <a:rPr lang="hr-HR" dirty="0" smtClean="0"/>
              <a:t>društva </a:t>
            </a:r>
            <a:r>
              <a:rPr lang="hr-HR" dirty="0"/>
              <a:t>za upravljanje investicijskim fondovima i investicijski fondovi s pravnom osobnošću s unutarnjim upravljanjem</a:t>
            </a:r>
          </a:p>
          <a:p>
            <a:pPr lvl="1"/>
            <a:r>
              <a:rPr lang="hr-HR" dirty="0" smtClean="0"/>
              <a:t>mirovinska </a:t>
            </a:r>
            <a:r>
              <a:rPr lang="hr-HR" dirty="0"/>
              <a:t>društva u dijelu poslovanja koje se odnosi na dobrovoljne mirovinske fondove te mirovinska osiguravajuća društva u dijelu poslovanja koji se odnosi na izravne jednokratne uplate osoba u takva društva i društva za dokup mirovine</a:t>
            </a:r>
          </a:p>
          <a:p>
            <a:pPr lvl="1"/>
            <a:r>
              <a:rPr lang="hr-HR" dirty="0" smtClean="0"/>
              <a:t>društva </a:t>
            </a:r>
            <a:r>
              <a:rPr lang="hr-HR" dirty="0"/>
              <a:t>ovlaštena za pružanje investicijskih usluga i obavljanje investicijskih aktivnosti</a:t>
            </a:r>
          </a:p>
          <a:p>
            <a:pPr lvl="1"/>
            <a:r>
              <a:rPr lang="hr-HR" dirty="0" smtClean="0"/>
              <a:t>društva </a:t>
            </a:r>
            <a:r>
              <a:rPr lang="hr-HR" dirty="0"/>
              <a:t>za osiguranje koja imaju odobrenje za obavljanje poslova životnih </a:t>
            </a:r>
            <a:r>
              <a:rPr lang="hr-HR" dirty="0" smtClean="0"/>
              <a:t>osiguranja </a:t>
            </a:r>
            <a:r>
              <a:rPr lang="hr-HR" dirty="0"/>
              <a:t>i drugih osiguranja povezanih s </a:t>
            </a:r>
            <a:r>
              <a:rPr lang="hr-HR" dirty="0" smtClean="0"/>
              <a:t>ulaganjima</a:t>
            </a:r>
          </a:p>
          <a:p>
            <a:pPr lvl="1"/>
            <a:r>
              <a:rPr lang="hr-HR" dirty="0" err="1"/>
              <a:t>faktoring</a:t>
            </a:r>
            <a:r>
              <a:rPr lang="hr-HR" dirty="0"/>
              <a:t>-društva</a:t>
            </a:r>
          </a:p>
          <a:p>
            <a:pPr lvl="1"/>
            <a:r>
              <a:rPr lang="hr-HR" dirty="0" smtClean="0"/>
              <a:t>leasing-društva</a:t>
            </a:r>
            <a:endParaRPr lang="hr-HR" dirty="0"/>
          </a:p>
          <a:p>
            <a:pPr lvl="1"/>
            <a:r>
              <a:rPr lang="hr-HR" dirty="0" smtClean="0"/>
              <a:t>institucije </a:t>
            </a:r>
            <a:r>
              <a:rPr lang="hr-HR" dirty="0"/>
              <a:t>za elektronički novac</a:t>
            </a:r>
          </a:p>
          <a:p>
            <a:endParaRPr lang="hr-HR" dirty="0"/>
          </a:p>
        </p:txBody>
      </p:sp>
    </p:spTree>
    <p:extLst>
      <p:ext uri="{BB962C8B-B14F-4D97-AF65-F5344CB8AC3E}">
        <p14:creationId xmlns:p14="http://schemas.microsoft.com/office/powerpoint/2010/main" val="4194689898"/>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HR" dirty="0" smtClean="0"/>
              <a:t>Primjer odluke o imenovanju ovlaštene osobe i zamjenika ovlaštene osobe </a:t>
            </a:r>
            <a:endParaRPr lang="hr-HR" dirty="0"/>
          </a:p>
        </p:txBody>
      </p:sp>
      <p:sp>
        <p:nvSpPr>
          <p:cNvPr id="3" name="Content Placeholder 2"/>
          <p:cNvSpPr>
            <a:spLocks noGrp="1"/>
          </p:cNvSpPr>
          <p:nvPr>
            <p:ph idx="1"/>
          </p:nvPr>
        </p:nvSpPr>
        <p:spPr/>
        <p:txBody>
          <a:bodyPr/>
          <a:lstStyle/>
          <a:p>
            <a:r>
              <a:rPr lang="hr-HR" dirty="0" smtClean="0">
                <a:hlinkClick r:id="rId2" action="ppaction://hlinkfile"/>
              </a:rPr>
              <a:t>Primjer odluke o imenovanju ovlaštene osobe i zamjenika ovlaštene osobe </a:t>
            </a:r>
            <a:endParaRPr lang="hr-HR" dirty="0" smtClean="0"/>
          </a:p>
          <a:p>
            <a:r>
              <a:rPr lang="hr-HR" dirty="0" smtClean="0"/>
              <a:t>Obvezno osigurati uvjete za rad</a:t>
            </a:r>
          </a:p>
          <a:p>
            <a:pPr lvl="1"/>
            <a:r>
              <a:rPr lang="hr-HR" dirty="0" smtClean="0"/>
              <a:t>Pristup podacima, </a:t>
            </a:r>
          </a:p>
          <a:p>
            <a:pPr lvl="1"/>
            <a:r>
              <a:rPr lang="hr-HR" dirty="0" smtClean="0"/>
              <a:t>Odgovarajuća ovlaštenja, </a:t>
            </a:r>
          </a:p>
          <a:p>
            <a:pPr lvl="1"/>
            <a:r>
              <a:rPr lang="hr-HR" dirty="0" smtClean="0"/>
              <a:t>Kadrovske, materijalne i druge uvjete rada,</a:t>
            </a:r>
          </a:p>
          <a:p>
            <a:pPr lvl="1"/>
            <a:r>
              <a:rPr lang="hr-HR" dirty="0" smtClean="0"/>
              <a:t>Primjerene prostorne i tehničke uvjete, </a:t>
            </a:r>
          </a:p>
          <a:p>
            <a:pPr lvl="1"/>
            <a:r>
              <a:rPr lang="hr-HR" dirty="0" smtClean="0"/>
              <a:t>Redovito stručno osposobljavanje,</a:t>
            </a:r>
          </a:p>
          <a:p>
            <a:pPr lvl="1"/>
            <a:endParaRPr lang="hr-HR" dirty="0"/>
          </a:p>
        </p:txBody>
      </p:sp>
    </p:spTree>
    <p:extLst>
      <p:ext uri="{BB962C8B-B14F-4D97-AF65-F5344CB8AC3E}">
        <p14:creationId xmlns:p14="http://schemas.microsoft.com/office/powerpoint/2010/main" val="776950597"/>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pl-PL" dirty="0" err="1"/>
              <a:t>Stručno</a:t>
            </a:r>
            <a:r>
              <a:rPr lang="pl-PL" dirty="0"/>
              <a:t> </a:t>
            </a:r>
            <a:r>
              <a:rPr lang="pl-PL" dirty="0" err="1"/>
              <a:t>osposobljavanje</a:t>
            </a:r>
            <a:r>
              <a:rPr lang="pl-PL" dirty="0"/>
              <a:t> i </a:t>
            </a:r>
            <a:r>
              <a:rPr lang="pl-PL" dirty="0" err="1"/>
              <a:t>izobrazba</a:t>
            </a:r>
            <a:r>
              <a:rPr lang="pl-PL" dirty="0"/>
              <a:t> </a:t>
            </a:r>
            <a:r>
              <a:rPr lang="pl-PL" dirty="0" err="1"/>
              <a:t>djelatnika</a:t>
            </a:r>
            <a:endParaRPr lang="hr-HR" dirty="0"/>
          </a:p>
        </p:txBody>
      </p:sp>
      <p:sp>
        <p:nvSpPr>
          <p:cNvPr id="3" name="Content Placeholder 2"/>
          <p:cNvSpPr>
            <a:spLocks noGrp="1"/>
          </p:cNvSpPr>
          <p:nvPr>
            <p:ph idx="1"/>
          </p:nvPr>
        </p:nvSpPr>
        <p:spPr/>
        <p:txBody>
          <a:bodyPr>
            <a:normAutofit/>
          </a:bodyPr>
          <a:lstStyle/>
          <a:p>
            <a:r>
              <a:rPr lang="hr-HR" dirty="0" smtClean="0"/>
              <a:t>Program stručnog osposobljavanja i izobrazbe mora biti dokumentiran</a:t>
            </a:r>
          </a:p>
          <a:p>
            <a:pPr lvl="1"/>
            <a:r>
              <a:rPr lang="hr-HR" dirty="0" smtClean="0"/>
              <a:t>Datum revizije programa također, mora biti dokumentiran</a:t>
            </a:r>
          </a:p>
          <a:p>
            <a:r>
              <a:rPr lang="hr-HR" dirty="0" smtClean="0"/>
              <a:t>Potrebno je dokumentirati sadržaj programa osposobljavanja/izobrazbe, vrijeme održavanja i popis osoba koje su u njemu sudjelovale.</a:t>
            </a:r>
          </a:p>
          <a:p>
            <a:r>
              <a:rPr lang="hr-HR" dirty="0"/>
              <a:t>Program je proporcionalan vrsti i opsegu poslovanja </a:t>
            </a:r>
            <a:r>
              <a:rPr lang="hr-HR" dirty="0" smtClean="0"/>
              <a:t>obveznika</a:t>
            </a:r>
          </a:p>
          <a:p>
            <a:pPr lvl="1"/>
            <a:r>
              <a:rPr lang="hr-HR" dirty="0" smtClean="0"/>
              <a:t> </a:t>
            </a:r>
            <a:r>
              <a:rPr lang="hr-HR" dirty="0"/>
              <a:t>Obveznici </a:t>
            </a:r>
            <a:r>
              <a:rPr lang="hr-HR" dirty="0" smtClean="0"/>
              <a:t>trebaju izraditi</a:t>
            </a:r>
            <a:r>
              <a:rPr lang="hr-HR" dirty="0"/>
              <a:t>, provoditi i dopunjavati program primjeren vrsti i opsegu njihova poslovanja</a:t>
            </a:r>
            <a:r>
              <a:rPr lang="hr-HR" dirty="0" smtClean="0"/>
              <a:t>. Zaposlenici </a:t>
            </a:r>
            <a:r>
              <a:rPr lang="hr-HR" dirty="0"/>
              <a:t>se osposobljavaju uz pomoć prezentacija, pisanih materijala ili </a:t>
            </a:r>
            <a:r>
              <a:rPr lang="hr-HR" dirty="0" smtClean="0"/>
              <a:t>on-</a:t>
            </a:r>
            <a:r>
              <a:rPr lang="hr-HR" dirty="0" err="1" smtClean="0"/>
              <a:t>line</a:t>
            </a:r>
            <a:r>
              <a:rPr lang="hr-HR" dirty="0" smtClean="0"/>
              <a:t> edukativnih </a:t>
            </a:r>
            <a:r>
              <a:rPr lang="hr-HR" dirty="0"/>
              <a:t>programa</a:t>
            </a:r>
            <a:r>
              <a:rPr lang="hr-HR" dirty="0" smtClean="0"/>
              <a:t>.</a:t>
            </a:r>
          </a:p>
          <a:p>
            <a:endParaRPr lang="hr-HR" dirty="0"/>
          </a:p>
        </p:txBody>
      </p:sp>
    </p:spTree>
    <p:extLst>
      <p:ext uri="{BB962C8B-B14F-4D97-AF65-F5344CB8AC3E}">
        <p14:creationId xmlns:p14="http://schemas.microsoft.com/office/powerpoint/2010/main" val="2473782671"/>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pl-PL" dirty="0" err="1" smtClean="0"/>
              <a:t>Stručno</a:t>
            </a:r>
            <a:r>
              <a:rPr lang="pl-PL" dirty="0" smtClean="0"/>
              <a:t> </a:t>
            </a:r>
            <a:r>
              <a:rPr lang="pl-PL" dirty="0" err="1" smtClean="0"/>
              <a:t>osposobljavanje</a:t>
            </a:r>
            <a:r>
              <a:rPr lang="pl-PL" dirty="0" smtClean="0"/>
              <a:t> i </a:t>
            </a:r>
            <a:r>
              <a:rPr lang="pl-PL" dirty="0" err="1"/>
              <a:t>izobrazba</a:t>
            </a:r>
            <a:r>
              <a:rPr lang="pl-PL" dirty="0"/>
              <a:t> </a:t>
            </a:r>
            <a:r>
              <a:rPr lang="pl-PL" dirty="0" err="1" smtClean="0"/>
              <a:t>djelatnika</a:t>
            </a:r>
            <a:endParaRPr lang="hr-HR" dirty="0"/>
          </a:p>
        </p:txBody>
      </p:sp>
      <p:sp>
        <p:nvSpPr>
          <p:cNvPr id="3" name="Content Placeholder 2"/>
          <p:cNvSpPr>
            <a:spLocks noGrp="1"/>
          </p:cNvSpPr>
          <p:nvPr>
            <p:ph idx="1"/>
          </p:nvPr>
        </p:nvSpPr>
        <p:spPr/>
        <p:txBody>
          <a:bodyPr>
            <a:normAutofit fontScale="85000" lnSpcReduction="10000"/>
          </a:bodyPr>
          <a:lstStyle/>
          <a:p>
            <a:r>
              <a:rPr lang="vi-VN" dirty="0"/>
              <a:t>Program je proporcionalan stupnju rizika od PN/FT-a </a:t>
            </a:r>
            <a:endParaRPr lang="hr-HR" dirty="0" smtClean="0"/>
          </a:p>
          <a:p>
            <a:pPr lvl="1"/>
            <a:r>
              <a:rPr lang="vi-VN" dirty="0" smtClean="0"/>
              <a:t>Program </a:t>
            </a:r>
            <a:r>
              <a:rPr lang="vi-VN" dirty="0"/>
              <a:t>mora biti </a:t>
            </a:r>
            <a:r>
              <a:rPr lang="vi-VN" dirty="0" smtClean="0"/>
              <a:t>prilagođen</a:t>
            </a:r>
            <a:r>
              <a:rPr lang="hr-HR" dirty="0" smtClean="0"/>
              <a:t> </a:t>
            </a:r>
            <a:r>
              <a:rPr lang="vi-VN" dirty="0" smtClean="0"/>
              <a:t>riziku </a:t>
            </a:r>
            <a:r>
              <a:rPr lang="vi-VN" dirty="0"/>
              <a:t>od PN/FT-a. Sadržaj programa ne samo da treba biti usmjeren na rizike od </a:t>
            </a:r>
            <a:r>
              <a:rPr lang="vi-VN" dirty="0" smtClean="0"/>
              <a:t>PN/FT</a:t>
            </a:r>
            <a:r>
              <a:rPr lang="hr-HR" dirty="0" smtClean="0"/>
              <a:t> </a:t>
            </a:r>
            <a:r>
              <a:rPr lang="vi-VN" dirty="0" smtClean="0"/>
              <a:t>specifične </a:t>
            </a:r>
            <a:r>
              <a:rPr lang="vi-VN" dirty="0"/>
              <a:t>za poslovanje obveznika, nego i obveznici koji su izloženi visokom riziku </a:t>
            </a:r>
            <a:r>
              <a:rPr lang="vi-VN" dirty="0" smtClean="0"/>
              <a:t>od</a:t>
            </a:r>
            <a:r>
              <a:rPr lang="hr-HR" dirty="0" smtClean="0"/>
              <a:t> </a:t>
            </a:r>
            <a:r>
              <a:rPr lang="vi-VN" dirty="0" smtClean="0"/>
              <a:t>PN/FT-a </a:t>
            </a:r>
            <a:r>
              <a:rPr lang="vi-VN" dirty="0"/>
              <a:t>trebaju imati prilagođene programe usmjerene na utvrđene visoke rizike</a:t>
            </a:r>
            <a:r>
              <a:rPr lang="vi-VN" dirty="0" smtClean="0"/>
              <a:t>.</a:t>
            </a:r>
            <a:r>
              <a:rPr lang="hr-HR" dirty="0" smtClean="0"/>
              <a:t> </a:t>
            </a:r>
          </a:p>
          <a:p>
            <a:r>
              <a:rPr lang="vi-VN" dirty="0" smtClean="0"/>
              <a:t>Osposobljavanje </a:t>
            </a:r>
            <a:r>
              <a:rPr lang="vi-VN" dirty="0"/>
              <a:t>i izobrazba su sveobuhvatni </a:t>
            </a:r>
            <a:endParaRPr lang="hr-HR" dirty="0" smtClean="0"/>
          </a:p>
          <a:p>
            <a:pPr lvl="1"/>
            <a:r>
              <a:rPr lang="vi-VN" dirty="0" smtClean="0"/>
              <a:t>Sadržaj </a:t>
            </a:r>
            <a:r>
              <a:rPr lang="vi-VN" dirty="0"/>
              <a:t>osposobljavanja/izobrazbe </a:t>
            </a:r>
            <a:r>
              <a:rPr lang="vi-VN" dirty="0" smtClean="0"/>
              <a:t>pruža</a:t>
            </a:r>
            <a:r>
              <a:rPr lang="hr-HR" dirty="0" smtClean="0"/>
              <a:t> </a:t>
            </a:r>
            <a:r>
              <a:rPr lang="vi-VN" dirty="0" smtClean="0"/>
              <a:t>zaposlenicima </a:t>
            </a:r>
            <a:r>
              <a:rPr lang="vi-VN" dirty="0"/>
              <a:t>i rukovodstvu jasnije razumijevanje njihovih obveza u pogledu SPN/FT-a </a:t>
            </a:r>
            <a:r>
              <a:rPr lang="vi-VN" dirty="0" smtClean="0"/>
              <a:t>te</a:t>
            </a:r>
            <a:r>
              <a:rPr lang="hr-HR" dirty="0" smtClean="0"/>
              <a:t> </a:t>
            </a:r>
            <a:r>
              <a:rPr lang="vi-VN" dirty="0" smtClean="0"/>
              <a:t>izloženosti </a:t>
            </a:r>
            <a:r>
              <a:rPr lang="vi-VN" dirty="0"/>
              <a:t>njihova poslovanja riziku od PN/FT-a. Program bi trebao obuhvatiti informacije </a:t>
            </a:r>
            <a:r>
              <a:rPr lang="vi-VN" dirty="0" smtClean="0"/>
              <a:t>o</a:t>
            </a:r>
            <a:r>
              <a:rPr lang="hr-HR" dirty="0" smtClean="0"/>
              <a:t> </a:t>
            </a:r>
            <a:r>
              <a:rPr lang="vi-VN" dirty="0" smtClean="0"/>
              <a:t>tehnikama</a:t>
            </a:r>
            <a:r>
              <a:rPr lang="vi-VN" dirty="0"/>
              <a:t>, metodama i trendovima u području PN/FT-a, objašnjenja odredaba Zakona </a:t>
            </a:r>
            <a:r>
              <a:rPr lang="vi-VN" dirty="0" smtClean="0"/>
              <a:t>i</a:t>
            </a:r>
            <a:r>
              <a:rPr lang="hr-HR" dirty="0" smtClean="0"/>
              <a:t> </a:t>
            </a:r>
            <a:r>
              <a:rPr lang="vi-VN" dirty="0" smtClean="0"/>
              <a:t>pripadajućih </a:t>
            </a:r>
            <a:r>
              <a:rPr lang="vi-VN" dirty="0"/>
              <a:t>podzakonskih propisa, pregled postupaka dubinske analize stranke, </a:t>
            </a:r>
            <a:r>
              <a:rPr lang="vi-VN" dirty="0" smtClean="0"/>
              <a:t>vođenje</a:t>
            </a:r>
            <a:r>
              <a:rPr lang="hr-HR" dirty="0" smtClean="0"/>
              <a:t> </a:t>
            </a:r>
            <a:r>
              <a:rPr lang="vi-VN" dirty="0" smtClean="0"/>
              <a:t>evidencija</a:t>
            </a:r>
            <a:r>
              <a:rPr lang="vi-VN" dirty="0"/>
              <a:t>, uvjete obavješćivanja, pregled internih politika i procedura, procjene rizika </a:t>
            </a:r>
            <a:r>
              <a:rPr lang="vi-VN" dirty="0" smtClean="0"/>
              <a:t>i</a:t>
            </a:r>
            <a:r>
              <a:rPr lang="hr-HR" dirty="0" smtClean="0"/>
              <a:t> </a:t>
            </a:r>
            <a:r>
              <a:rPr lang="vi-VN" dirty="0" smtClean="0"/>
              <a:t>strategije </a:t>
            </a:r>
            <a:r>
              <a:rPr lang="vi-VN" dirty="0"/>
              <a:t>umanjenja </a:t>
            </a:r>
            <a:r>
              <a:rPr lang="vi-VN" dirty="0" smtClean="0"/>
              <a:t>rizika.</a:t>
            </a:r>
            <a:endParaRPr lang="hr-HR" dirty="0" smtClean="0"/>
          </a:p>
          <a:p>
            <a:r>
              <a:rPr lang="vi-VN" dirty="0" smtClean="0"/>
              <a:t>Stručno </a:t>
            </a:r>
            <a:r>
              <a:rPr lang="vi-VN" dirty="0"/>
              <a:t>osposobljavanje i izobrazba provodi se najmanje jednom godišnje </a:t>
            </a:r>
            <a:endParaRPr lang="hr-HR" dirty="0" smtClean="0"/>
          </a:p>
          <a:p>
            <a:pPr lvl="1"/>
            <a:r>
              <a:rPr lang="vi-VN" dirty="0" smtClean="0"/>
              <a:t>Stručno</a:t>
            </a:r>
            <a:r>
              <a:rPr lang="hr-HR" dirty="0" smtClean="0"/>
              <a:t> </a:t>
            </a:r>
            <a:r>
              <a:rPr lang="vi-VN" dirty="0" smtClean="0"/>
              <a:t>osposobljavanje </a:t>
            </a:r>
            <a:r>
              <a:rPr lang="vi-VN" dirty="0"/>
              <a:t>i izobrazba mora se provesti barem jednom godišnje, no potrebno je i </a:t>
            </a:r>
            <a:r>
              <a:rPr lang="vi-VN" dirty="0" smtClean="0"/>
              <a:t>češće</a:t>
            </a:r>
            <a:r>
              <a:rPr lang="hr-HR" dirty="0" smtClean="0"/>
              <a:t> </a:t>
            </a:r>
            <a:r>
              <a:rPr lang="vi-VN" dirty="0" smtClean="0"/>
              <a:t>ako </a:t>
            </a:r>
            <a:r>
              <a:rPr lang="vi-VN" dirty="0"/>
              <a:t>dođe do promjena u poslovnoj praksi i/ili u zakonskim odredbama u području SPNFT-a.</a:t>
            </a:r>
            <a:endParaRPr lang="hr-HR" dirty="0"/>
          </a:p>
        </p:txBody>
      </p:sp>
    </p:spTree>
    <p:extLst>
      <p:ext uri="{BB962C8B-B14F-4D97-AF65-F5344CB8AC3E}">
        <p14:creationId xmlns:p14="http://schemas.microsoft.com/office/powerpoint/2010/main" val="701591584"/>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HR" dirty="0" smtClean="0"/>
              <a:t>Procjena rizika pranja novca ili financiranja terorizma</a:t>
            </a:r>
            <a:endParaRPr lang="hr-HR" dirty="0"/>
          </a:p>
        </p:txBody>
      </p:sp>
      <p:sp>
        <p:nvSpPr>
          <p:cNvPr id="3" name="Content Placeholder 2"/>
          <p:cNvSpPr>
            <a:spLocks noGrp="1"/>
          </p:cNvSpPr>
          <p:nvPr>
            <p:ph idx="1"/>
          </p:nvPr>
        </p:nvSpPr>
        <p:spPr/>
        <p:txBody>
          <a:bodyPr/>
          <a:lstStyle/>
          <a:p>
            <a:r>
              <a:rPr lang="hr-HR" dirty="0" smtClean="0"/>
              <a:t>Rizik da će stranka zlouporabiti financijski sustav za pranje novca ili financiranje terorizma, odnosno da će neki poslovni odnos, transakcija ili proizvod biti posredno ili neposredno upotrijebljeni za pranje novca ili financiranje terorizma. </a:t>
            </a:r>
          </a:p>
          <a:p>
            <a:r>
              <a:rPr lang="hr-HR" dirty="0" smtClean="0"/>
              <a:t>Izraditi analizu rizika i pomoću te analize odrediti ocjenu rizika pojedine skupine ili vrste stranke, poslovnog odnosa, transakcije </a:t>
            </a:r>
          </a:p>
          <a:p>
            <a:r>
              <a:rPr lang="hr-HR" dirty="0" smtClean="0"/>
              <a:t>Procjena rizika mora biti dokumentirana </a:t>
            </a:r>
            <a:r>
              <a:rPr lang="hr-HR" b="1" dirty="0" smtClean="0"/>
              <a:t>i razmjerna veličini obveznika, vrsti, opsegu i složenosti njegova poslovanja – ažurirati redovno… </a:t>
            </a:r>
          </a:p>
        </p:txBody>
      </p:sp>
    </p:spTree>
    <p:extLst>
      <p:ext uri="{BB962C8B-B14F-4D97-AF65-F5344CB8AC3E}">
        <p14:creationId xmlns:p14="http://schemas.microsoft.com/office/powerpoint/2010/main" val="3619857664"/>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pl-PL" dirty="0" err="1"/>
              <a:t>Stručno</a:t>
            </a:r>
            <a:r>
              <a:rPr lang="pl-PL" dirty="0"/>
              <a:t> </a:t>
            </a:r>
            <a:r>
              <a:rPr lang="pl-PL" dirty="0" err="1"/>
              <a:t>osposobljavanje</a:t>
            </a:r>
            <a:r>
              <a:rPr lang="pl-PL" dirty="0"/>
              <a:t> i </a:t>
            </a:r>
            <a:r>
              <a:rPr lang="pl-PL" dirty="0" err="1"/>
              <a:t>izobrazba</a:t>
            </a:r>
            <a:r>
              <a:rPr lang="pl-PL" dirty="0"/>
              <a:t> </a:t>
            </a:r>
            <a:r>
              <a:rPr lang="pl-PL" dirty="0" err="1"/>
              <a:t>djelatnika</a:t>
            </a:r>
            <a:endParaRPr lang="hr-HR" dirty="0"/>
          </a:p>
        </p:txBody>
      </p:sp>
      <p:sp>
        <p:nvSpPr>
          <p:cNvPr id="3" name="Content Placeholder 2"/>
          <p:cNvSpPr>
            <a:spLocks noGrp="1"/>
          </p:cNvSpPr>
          <p:nvPr>
            <p:ph idx="1"/>
          </p:nvPr>
        </p:nvSpPr>
        <p:spPr/>
        <p:txBody>
          <a:bodyPr>
            <a:normAutofit fontScale="92500"/>
          </a:bodyPr>
          <a:lstStyle/>
          <a:p>
            <a:r>
              <a:rPr lang="hr-HR" dirty="0"/>
              <a:t>Osposobljavanje i izobrazba svih zaposlenika </a:t>
            </a:r>
            <a:endParaRPr lang="hr-HR" dirty="0" smtClean="0"/>
          </a:p>
          <a:p>
            <a:pPr lvl="1"/>
            <a:r>
              <a:rPr lang="hr-HR" dirty="0" smtClean="0"/>
              <a:t>Svi </a:t>
            </a:r>
            <a:r>
              <a:rPr lang="hr-HR" dirty="0"/>
              <a:t>zaposlenici moraju </a:t>
            </a:r>
            <a:r>
              <a:rPr lang="hr-HR" dirty="0" smtClean="0"/>
              <a:t>proći osposobljavanje/izobrazbu </a:t>
            </a:r>
            <a:r>
              <a:rPr lang="hr-HR" dirty="0"/>
              <a:t>radi boljeg razumijevanja poslovnih postupaka te politika</a:t>
            </a:r>
            <a:r>
              <a:rPr lang="hr-HR" dirty="0" smtClean="0"/>
              <a:t>, procedura </a:t>
            </a:r>
            <a:r>
              <a:rPr lang="hr-HR" dirty="0"/>
              <a:t>i rizika povezanih sa SPNFT-om</a:t>
            </a:r>
            <a:r>
              <a:rPr lang="hr-HR" dirty="0" smtClean="0"/>
              <a:t>. </a:t>
            </a:r>
          </a:p>
          <a:p>
            <a:r>
              <a:rPr lang="hr-HR" dirty="0" smtClean="0"/>
              <a:t>Novi </a:t>
            </a:r>
            <a:r>
              <a:rPr lang="hr-HR" dirty="0"/>
              <a:t>zaposlenici osposobljavaju se prije interakcije sa strankama </a:t>
            </a:r>
          </a:p>
          <a:p>
            <a:pPr lvl="1"/>
            <a:r>
              <a:rPr lang="hr-HR" dirty="0" smtClean="0"/>
              <a:t>Osposobljavanje/izobrazba </a:t>
            </a:r>
            <a:r>
              <a:rPr lang="hr-HR" dirty="0"/>
              <a:t>u pogledu SPNFT-a trebala bi biti sastavnim </a:t>
            </a:r>
            <a:r>
              <a:rPr lang="hr-HR" dirty="0" smtClean="0"/>
              <a:t> dijelom početnog usmjerenja </a:t>
            </a:r>
            <a:r>
              <a:rPr lang="hr-HR" dirty="0"/>
              <a:t>novoga zaposlenika. Osposobljavanje/izobrazbu potrebno je provesti </a:t>
            </a:r>
            <a:r>
              <a:rPr lang="hr-HR" dirty="0" smtClean="0"/>
              <a:t>prije interakcije </a:t>
            </a:r>
            <a:r>
              <a:rPr lang="hr-HR" dirty="0"/>
              <a:t>novoga zaposlenika sa strankama</a:t>
            </a:r>
            <a:r>
              <a:rPr lang="hr-HR" dirty="0" smtClean="0"/>
              <a:t>. </a:t>
            </a:r>
          </a:p>
          <a:p>
            <a:r>
              <a:rPr lang="hr-HR" dirty="0" smtClean="0"/>
              <a:t>Godišnji </a:t>
            </a:r>
            <a:r>
              <a:rPr lang="hr-HR" dirty="0"/>
              <a:t>pregled/revizija programa </a:t>
            </a:r>
            <a:r>
              <a:rPr lang="hr-HR" dirty="0" smtClean="0"/>
              <a:t>osposobljavanja</a:t>
            </a:r>
          </a:p>
          <a:p>
            <a:pPr lvl="1"/>
            <a:r>
              <a:rPr lang="hr-HR" dirty="0" smtClean="0"/>
              <a:t>Potrebno </a:t>
            </a:r>
            <a:r>
              <a:rPr lang="hr-HR" dirty="0"/>
              <a:t>je obaviti </a:t>
            </a:r>
            <a:r>
              <a:rPr lang="hr-HR" dirty="0" smtClean="0"/>
              <a:t>reviziju/pregled programa </a:t>
            </a:r>
            <a:r>
              <a:rPr lang="hr-HR" dirty="0"/>
              <a:t>barem jednom godišnje. Reviziju/pregled potrebno je </a:t>
            </a:r>
            <a:r>
              <a:rPr lang="hr-HR" dirty="0" smtClean="0"/>
              <a:t>obaviti i </a:t>
            </a:r>
            <a:r>
              <a:rPr lang="hr-HR" dirty="0"/>
              <a:t>prilikom </a:t>
            </a:r>
            <a:r>
              <a:rPr lang="hr-HR" dirty="0" smtClean="0"/>
              <a:t>svake promjene </a:t>
            </a:r>
            <a:r>
              <a:rPr lang="hr-HR" dirty="0"/>
              <a:t>poslovne prakse i/ili promjene zakonskih odredaba u području SPN/FT-a</a:t>
            </a:r>
            <a:r>
              <a:rPr lang="hr-HR" dirty="0" smtClean="0"/>
              <a:t>.</a:t>
            </a:r>
          </a:p>
          <a:p>
            <a:r>
              <a:rPr lang="hr-HR" dirty="0" smtClean="0">
                <a:hlinkClick r:id="rId2" action="ppaction://hlinkfile"/>
              </a:rPr>
              <a:t>Primjer programa stručnog osposobljavanja</a:t>
            </a:r>
            <a:endParaRPr lang="hr-HR" dirty="0"/>
          </a:p>
        </p:txBody>
      </p:sp>
    </p:spTree>
    <p:extLst>
      <p:ext uri="{BB962C8B-B14F-4D97-AF65-F5344CB8AC3E}">
        <p14:creationId xmlns:p14="http://schemas.microsoft.com/office/powerpoint/2010/main" val="87076067"/>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Evidencije prema ZSPNFT</a:t>
            </a:r>
            <a:endParaRPr lang="hr-HR" dirty="0"/>
          </a:p>
        </p:txBody>
      </p:sp>
      <p:sp>
        <p:nvSpPr>
          <p:cNvPr id="3" name="Content Placeholder 2"/>
          <p:cNvSpPr>
            <a:spLocks noGrp="1"/>
          </p:cNvSpPr>
          <p:nvPr>
            <p:ph idx="1"/>
          </p:nvPr>
        </p:nvSpPr>
        <p:spPr/>
        <p:txBody>
          <a:bodyPr>
            <a:normAutofit fontScale="92500" lnSpcReduction="20000"/>
          </a:bodyPr>
          <a:lstStyle/>
          <a:p>
            <a:r>
              <a:rPr lang="hr-HR" dirty="0" smtClean="0"/>
              <a:t>Od 01. siječnja 2018.: </a:t>
            </a:r>
          </a:p>
          <a:p>
            <a:pPr lvl="1"/>
            <a:r>
              <a:rPr lang="hr-HR" dirty="0" smtClean="0"/>
              <a:t>Evidencija podataka o rezultatima stalnog praćenja poslovnog odnosa – provjere identiteta na temelju dokumenata, podataka ili informacija </a:t>
            </a:r>
          </a:p>
          <a:p>
            <a:pPr lvl="1"/>
            <a:r>
              <a:rPr lang="hr-HR" dirty="0" smtClean="0"/>
              <a:t>Evidencija podataka o strankama, poslovnim odnosima i transakcijama</a:t>
            </a:r>
          </a:p>
          <a:p>
            <a:pPr lvl="1"/>
            <a:r>
              <a:rPr lang="hr-HR" dirty="0" smtClean="0"/>
              <a:t>Evidencija o složenim i neobičnim transakcijama te o rezultatima analize tih transakcija </a:t>
            </a:r>
          </a:p>
          <a:p>
            <a:pPr lvl="1"/>
            <a:r>
              <a:rPr lang="hr-HR" dirty="0" smtClean="0"/>
              <a:t>Evidenciju dostavljenih podataka Uredu o sumnjivim transakcijama </a:t>
            </a:r>
          </a:p>
          <a:p>
            <a:pPr lvl="1"/>
            <a:r>
              <a:rPr lang="hr-HR" dirty="0"/>
              <a:t>Evidenciju dostavljenih podataka Uredu o </a:t>
            </a:r>
            <a:r>
              <a:rPr lang="hr-HR" dirty="0" smtClean="0"/>
              <a:t>gotovinskim transakcijama (preko 200.000 – uplate) </a:t>
            </a:r>
          </a:p>
          <a:p>
            <a:pPr lvl="1"/>
            <a:r>
              <a:rPr lang="hr-HR" dirty="0" smtClean="0"/>
              <a:t>Evidenciju o otkrivanju podataka primateljima unutar grupe </a:t>
            </a:r>
          </a:p>
          <a:p>
            <a:pPr lvl="1"/>
            <a:r>
              <a:rPr lang="hr-HR" dirty="0"/>
              <a:t>Evidenciju o </a:t>
            </a:r>
            <a:r>
              <a:rPr lang="hr-HR" dirty="0" smtClean="0"/>
              <a:t>otkrivanju podataka primateljima u okviru iste kategorije obveznika </a:t>
            </a:r>
          </a:p>
          <a:p>
            <a:pPr lvl="1"/>
            <a:r>
              <a:rPr lang="hr-HR" dirty="0" smtClean="0"/>
              <a:t>Evidenciju naloga koje je ured izdao obvezniku za privremeno zaustavljanje obavljanja sumnjive transakcije </a:t>
            </a:r>
          </a:p>
          <a:p>
            <a:pPr lvl="1"/>
            <a:r>
              <a:rPr lang="pl-PL" dirty="0"/>
              <a:t>Evidenciju naloga koje je ured izdao obvezniku za </a:t>
            </a:r>
            <a:r>
              <a:rPr lang="pl-PL" dirty="0" smtClean="0"/>
              <a:t>stalno praćenje financijskog poslovanja </a:t>
            </a:r>
            <a:endParaRPr lang="hr-HR" dirty="0"/>
          </a:p>
          <a:p>
            <a:r>
              <a:rPr lang="hr-HR" dirty="0" smtClean="0"/>
              <a:t>Čuvanje evidencije 10 godina od dana nakon izvršene transakcije </a:t>
            </a:r>
          </a:p>
        </p:txBody>
      </p:sp>
    </p:spTree>
    <p:extLst>
      <p:ext uri="{BB962C8B-B14F-4D97-AF65-F5344CB8AC3E}">
        <p14:creationId xmlns:p14="http://schemas.microsoft.com/office/powerpoint/2010/main" val="1729529725"/>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l-PL" dirty="0" smtClean="0"/>
              <a:t>Evidencije</a:t>
            </a:r>
            <a:endParaRPr lang="hr-HR" dirty="0"/>
          </a:p>
        </p:txBody>
      </p:sp>
      <p:sp>
        <p:nvSpPr>
          <p:cNvPr id="3" name="Content Placeholder 2"/>
          <p:cNvSpPr>
            <a:spLocks noGrp="1"/>
          </p:cNvSpPr>
          <p:nvPr>
            <p:ph idx="1"/>
          </p:nvPr>
        </p:nvSpPr>
        <p:spPr/>
        <p:txBody>
          <a:bodyPr/>
          <a:lstStyle/>
          <a:p>
            <a:r>
              <a:rPr lang="hr-HR" dirty="0" smtClean="0"/>
              <a:t>Evidencija podataka o strankama, poslovnim </a:t>
            </a:r>
            <a:r>
              <a:rPr lang="hr-HR" dirty="0" smtClean="0"/>
              <a:t>odnosima</a:t>
            </a:r>
          </a:p>
          <a:p>
            <a:pPr lvl="1"/>
            <a:r>
              <a:rPr lang="hr-HR" dirty="0" smtClean="0"/>
              <a:t>Pri </a:t>
            </a:r>
            <a:r>
              <a:rPr lang="hr-HR" dirty="0" smtClean="0"/>
              <a:t>transakciji u vrijednosti većoj od 105.000,00 (jednokratnoj ili više njih povezanih), </a:t>
            </a:r>
          </a:p>
          <a:p>
            <a:pPr lvl="1"/>
            <a:r>
              <a:rPr lang="hr-HR" dirty="0" smtClean="0"/>
              <a:t>Ako postoji sumnja u vjerodostojnost i istinitost prethodno dobivenih podataka o stranci ili o stvarnom vlasniku stranke, </a:t>
            </a:r>
          </a:p>
          <a:p>
            <a:pPr lvl="1"/>
            <a:r>
              <a:rPr lang="hr-HR" dirty="0" smtClean="0"/>
              <a:t>Uvijek kada postoje razlozi za sumnju na pranje novca ili financiranje terorizma bez obzira na vrijednost transakcije.</a:t>
            </a:r>
          </a:p>
          <a:p>
            <a:endParaRPr lang="hr-HR" dirty="0" smtClean="0"/>
          </a:p>
          <a:p>
            <a:pPr lvl="1"/>
            <a:endParaRPr lang="hr-HR" dirty="0" smtClean="0"/>
          </a:p>
        </p:txBody>
      </p:sp>
    </p:spTree>
    <p:extLst>
      <p:ext uri="{BB962C8B-B14F-4D97-AF65-F5344CB8AC3E}">
        <p14:creationId xmlns:p14="http://schemas.microsoft.com/office/powerpoint/2010/main" val="256716005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584761"/>
            <a:ext cx="8229600" cy="990600"/>
          </a:xfrm>
        </p:spPr>
        <p:txBody>
          <a:bodyPr>
            <a:noAutofit/>
          </a:bodyPr>
          <a:lstStyle/>
          <a:p>
            <a:r>
              <a:rPr lang="hr-HR" sz="2800" dirty="0" smtClean="0"/>
              <a:t>Prijedlog evidencije </a:t>
            </a:r>
            <a:r>
              <a:rPr lang="pl-PL" sz="2800" dirty="0" smtClean="0"/>
              <a:t>podataka </a:t>
            </a:r>
            <a:r>
              <a:rPr lang="pl-PL" sz="2800" dirty="0"/>
              <a:t>o strankama, poslovnim odnosima i transakcijama</a:t>
            </a:r>
            <a:r>
              <a:rPr lang="hr-HR" sz="2800" dirty="0" smtClean="0"/>
              <a:t> – iz starog propisa </a:t>
            </a:r>
            <a:endParaRPr lang="hr-HR" sz="2800" dirty="0"/>
          </a:p>
        </p:txBody>
      </p:sp>
      <p:sp>
        <p:nvSpPr>
          <p:cNvPr id="3" name="Content Placeholder 2"/>
          <p:cNvSpPr>
            <a:spLocks noGrp="1"/>
          </p:cNvSpPr>
          <p:nvPr>
            <p:ph idx="1"/>
          </p:nvPr>
        </p:nvSpPr>
        <p:spPr/>
        <p:txBody>
          <a:bodyPr/>
          <a:lstStyle/>
          <a:p>
            <a:r>
              <a:rPr lang="hr-HR" dirty="0"/>
              <a:t>Naziv (ime i </a:t>
            </a:r>
            <a:r>
              <a:rPr lang="hr-HR" dirty="0" smtClean="0"/>
              <a:t>prezime) stranke, adresa</a:t>
            </a:r>
            <a:r>
              <a:rPr lang="hr-HR" dirty="0"/>
              <a:t>, </a:t>
            </a:r>
            <a:r>
              <a:rPr lang="hr-HR" dirty="0" smtClean="0"/>
              <a:t>OIB,</a:t>
            </a:r>
          </a:p>
          <a:p>
            <a:r>
              <a:rPr lang="hr-HR" dirty="0" smtClean="0"/>
              <a:t>Djelatnost,</a:t>
            </a:r>
          </a:p>
          <a:p>
            <a:r>
              <a:rPr lang="pl-PL" dirty="0"/>
              <a:t>Ovlaštena osoba za </a:t>
            </a:r>
            <a:r>
              <a:rPr lang="pl-PL" dirty="0" smtClean="0"/>
              <a:t>zastupanje </a:t>
            </a:r>
            <a:r>
              <a:rPr lang="pl-PL" dirty="0"/>
              <a:t>(ime i </a:t>
            </a:r>
            <a:r>
              <a:rPr lang="pl-PL" dirty="0" smtClean="0"/>
              <a:t>prezime</a:t>
            </a:r>
            <a:r>
              <a:rPr lang="pl-PL" dirty="0"/>
              <a:t>, </a:t>
            </a:r>
            <a:r>
              <a:rPr lang="pl-PL" dirty="0" smtClean="0"/>
              <a:t>adresa, OIB)</a:t>
            </a:r>
          </a:p>
          <a:p>
            <a:r>
              <a:rPr lang="hr-HR" dirty="0"/>
              <a:t>Datum i vrsta </a:t>
            </a:r>
            <a:r>
              <a:rPr lang="hr-HR" dirty="0" smtClean="0"/>
              <a:t>poslovnog odnosa (</a:t>
            </a:r>
            <a:r>
              <a:rPr lang="hr-HR" dirty="0"/>
              <a:t>transakcije) – </a:t>
            </a:r>
            <a:r>
              <a:rPr lang="hr-HR" dirty="0" smtClean="0"/>
              <a:t>opis</a:t>
            </a:r>
          </a:p>
          <a:p>
            <a:r>
              <a:rPr lang="hr-HR" dirty="0" smtClean="0"/>
              <a:t>Procjena rizika (niski rizik, srednji rizik, visoki rizik), </a:t>
            </a:r>
            <a:endParaRPr lang="hr-HR" dirty="0"/>
          </a:p>
        </p:txBody>
      </p:sp>
    </p:spTree>
    <p:extLst>
      <p:ext uri="{BB962C8B-B14F-4D97-AF65-F5344CB8AC3E}">
        <p14:creationId xmlns:p14="http://schemas.microsoft.com/office/powerpoint/2010/main" val="301881270"/>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HR" dirty="0" smtClean="0"/>
              <a:t>Primjer evidencije - računovodstvene usluge </a:t>
            </a:r>
            <a:endParaRPr lang="hr-HR"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827395453"/>
              </p:ext>
            </p:extLst>
          </p:nvPr>
        </p:nvGraphicFramePr>
        <p:xfrm>
          <a:off x="152401" y="2362201"/>
          <a:ext cx="8305799" cy="3962400"/>
        </p:xfrm>
        <a:graphic>
          <a:graphicData uri="http://schemas.openxmlformats.org/drawingml/2006/table">
            <a:tbl>
              <a:tblPr firstRow="1" firstCol="1" bandRow="1">
                <a:tableStyleId>{5C22544A-7EE6-4342-B048-85BDC9FD1C3A}</a:tableStyleId>
              </a:tblPr>
              <a:tblGrid>
                <a:gridCol w="385645"/>
                <a:gridCol w="1084622"/>
                <a:gridCol w="1000262"/>
                <a:gridCol w="498927"/>
                <a:gridCol w="792378"/>
                <a:gridCol w="1156930"/>
                <a:gridCol w="1156930"/>
                <a:gridCol w="578466"/>
                <a:gridCol w="1012314"/>
                <a:gridCol w="639325"/>
              </a:tblGrid>
              <a:tr h="842688">
                <a:tc>
                  <a:txBody>
                    <a:bodyPr/>
                    <a:lstStyle/>
                    <a:p>
                      <a:pPr algn="ctr">
                        <a:lnSpc>
                          <a:spcPct val="115000"/>
                        </a:lnSpc>
                        <a:spcAft>
                          <a:spcPts val="0"/>
                        </a:spcAft>
                      </a:pPr>
                      <a:r>
                        <a:rPr lang="hr-HR" sz="900" dirty="0">
                          <a:effectLst/>
                        </a:rPr>
                        <a:t>R.b.</a:t>
                      </a:r>
                      <a:endParaRPr lang="hr-HR" sz="1000" dirty="0">
                        <a:effectLst/>
                        <a:latin typeface="Calibri"/>
                        <a:ea typeface="Calibri"/>
                        <a:cs typeface="Times New Roman"/>
                      </a:endParaRPr>
                    </a:p>
                  </a:txBody>
                  <a:tcPr marL="64480" marR="64480" marT="0" marB="0" anchor="ctr"/>
                </a:tc>
                <a:tc>
                  <a:txBody>
                    <a:bodyPr/>
                    <a:lstStyle/>
                    <a:p>
                      <a:pPr algn="ctr">
                        <a:lnSpc>
                          <a:spcPct val="115000"/>
                        </a:lnSpc>
                        <a:spcAft>
                          <a:spcPts val="0"/>
                        </a:spcAft>
                      </a:pPr>
                      <a:r>
                        <a:rPr lang="hr-HR" sz="900">
                          <a:effectLst/>
                        </a:rPr>
                        <a:t>Naziv (ime i prezime) stranke</a:t>
                      </a:r>
                      <a:endParaRPr lang="hr-HR" sz="1000">
                        <a:effectLst/>
                        <a:latin typeface="Calibri"/>
                        <a:ea typeface="Calibri"/>
                        <a:cs typeface="Times New Roman"/>
                      </a:endParaRPr>
                    </a:p>
                  </a:txBody>
                  <a:tcPr marL="64480" marR="64480" marT="0" marB="0" anchor="ctr"/>
                </a:tc>
                <a:tc>
                  <a:txBody>
                    <a:bodyPr/>
                    <a:lstStyle/>
                    <a:p>
                      <a:pPr algn="ctr">
                        <a:lnSpc>
                          <a:spcPct val="115000"/>
                        </a:lnSpc>
                        <a:spcAft>
                          <a:spcPts val="0"/>
                        </a:spcAft>
                      </a:pPr>
                      <a:r>
                        <a:rPr lang="hr-HR" sz="900" dirty="0">
                          <a:effectLst/>
                        </a:rPr>
                        <a:t>Adresa</a:t>
                      </a:r>
                      <a:endParaRPr lang="hr-HR" sz="1000" dirty="0">
                        <a:effectLst/>
                        <a:latin typeface="Calibri"/>
                        <a:ea typeface="Calibri"/>
                        <a:cs typeface="Times New Roman"/>
                      </a:endParaRPr>
                    </a:p>
                  </a:txBody>
                  <a:tcPr marL="64480" marR="64480" marT="0" marB="0" anchor="ctr"/>
                </a:tc>
                <a:tc>
                  <a:txBody>
                    <a:bodyPr/>
                    <a:lstStyle/>
                    <a:p>
                      <a:pPr algn="ctr">
                        <a:lnSpc>
                          <a:spcPct val="115000"/>
                        </a:lnSpc>
                        <a:spcAft>
                          <a:spcPts val="0"/>
                        </a:spcAft>
                      </a:pPr>
                      <a:r>
                        <a:rPr lang="hr-HR" sz="900">
                          <a:effectLst/>
                        </a:rPr>
                        <a:t>OIB</a:t>
                      </a:r>
                      <a:endParaRPr lang="hr-HR" sz="1000">
                        <a:effectLst/>
                        <a:latin typeface="Calibri"/>
                        <a:ea typeface="Calibri"/>
                        <a:cs typeface="Times New Roman"/>
                      </a:endParaRPr>
                    </a:p>
                  </a:txBody>
                  <a:tcPr marL="64480" marR="64480" marT="0" marB="0" anchor="ctr"/>
                </a:tc>
                <a:tc>
                  <a:txBody>
                    <a:bodyPr/>
                    <a:lstStyle/>
                    <a:p>
                      <a:pPr algn="ctr">
                        <a:lnSpc>
                          <a:spcPct val="115000"/>
                        </a:lnSpc>
                        <a:spcAft>
                          <a:spcPts val="0"/>
                        </a:spcAft>
                      </a:pPr>
                      <a:r>
                        <a:rPr lang="hr-HR" sz="900">
                          <a:effectLst/>
                        </a:rPr>
                        <a:t>Djelatnost</a:t>
                      </a:r>
                      <a:endParaRPr lang="hr-HR" sz="1000">
                        <a:effectLst/>
                        <a:latin typeface="Calibri"/>
                        <a:ea typeface="Calibri"/>
                        <a:cs typeface="Times New Roman"/>
                      </a:endParaRPr>
                    </a:p>
                  </a:txBody>
                  <a:tcPr marL="64480" marR="64480" marT="0" marB="0" anchor="ctr"/>
                </a:tc>
                <a:tc>
                  <a:txBody>
                    <a:bodyPr/>
                    <a:lstStyle/>
                    <a:p>
                      <a:pPr algn="ctr">
                        <a:lnSpc>
                          <a:spcPct val="115000"/>
                        </a:lnSpc>
                        <a:spcAft>
                          <a:spcPts val="0"/>
                        </a:spcAft>
                      </a:pPr>
                      <a:r>
                        <a:rPr lang="hr-HR" sz="900">
                          <a:effectLst/>
                        </a:rPr>
                        <a:t>Ime i prezime osobe ovlaštene za zastupanje</a:t>
                      </a:r>
                      <a:endParaRPr lang="hr-HR" sz="1000">
                        <a:effectLst/>
                        <a:latin typeface="Calibri"/>
                        <a:ea typeface="Calibri"/>
                        <a:cs typeface="Times New Roman"/>
                      </a:endParaRPr>
                    </a:p>
                  </a:txBody>
                  <a:tcPr marL="64480" marR="64480" marT="0" marB="0" anchor="ctr"/>
                </a:tc>
                <a:tc>
                  <a:txBody>
                    <a:bodyPr/>
                    <a:lstStyle/>
                    <a:p>
                      <a:pPr algn="ctr">
                        <a:lnSpc>
                          <a:spcPct val="115000"/>
                        </a:lnSpc>
                        <a:spcAft>
                          <a:spcPts val="0"/>
                        </a:spcAft>
                      </a:pPr>
                      <a:r>
                        <a:rPr lang="hr-HR" sz="900">
                          <a:effectLst/>
                        </a:rPr>
                        <a:t>Adresa</a:t>
                      </a:r>
                      <a:endParaRPr lang="hr-HR" sz="1000">
                        <a:effectLst/>
                        <a:latin typeface="Calibri"/>
                        <a:ea typeface="Calibri"/>
                        <a:cs typeface="Times New Roman"/>
                      </a:endParaRPr>
                    </a:p>
                  </a:txBody>
                  <a:tcPr marL="64480" marR="64480" marT="0" marB="0" anchor="ctr"/>
                </a:tc>
                <a:tc>
                  <a:txBody>
                    <a:bodyPr/>
                    <a:lstStyle/>
                    <a:p>
                      <a:pPr algn="ctr">
                        <a:lnSpc>
                          <a:spcPct val="115000"/>
                        </a:lnSpc>
                        <a:spcAft>
                          <a:spcPts val="0"/>
                        </a:spcAft>
                      </a:pPr>
                      <a:r>
                        <a:rPr lang="hr-HR" sz="900">
                          <a:effectLst/>
                        </a:rPr>
                        <a:t>OIB</a:t>
                      </a:r>
                      <a:endParaRPr lang="hr-HR" sz="1000">
                        <a:effectLst/>
                        <a:latin typeface="Calibri"/>
                        <a:ea typeface="Calibri"/>
                        <a:cs typeface="Times New Roman"/>
                      </a:endParaRPr>
                    </a:p>
                  </a:txBody>
                  <a:tcPr marL="64480" marR="64480" marT="0" marB="0" anchor="ctr"/>
                </a:tc>
                <a:tc>
                  <a:txBody>
                    <a:bodyPr/>
                    <a:lstStyle/>
                    <a:p>
                      <a:pPr algn="ctr">
                        <a:lnSpc>
                          <a:spcPct val="115000"/>
                        </a:lnSpc>
                        <a:spcAft>
                          <a:spcPts val="0"/>
                        </a:spcAft>
                      </a:pPr>
                      <a:r>
                        <a:rPr lang="hr-HR" sz="900">
                          <a:effectLst/>
                        </a:rPr>
                        <a:t>Datum i vrsta </a:t>
                      </a:r>
                      <a:br>
                        <a:rPr lang="hr-HR" sz="900">
                          <a:effectLst/>
                        </a:rPr>
                      </a:br>
                      <a:r>
                        <a:rPr lang="hr-HR" sz="900">
                          <a:effectLst/>
                        </a:rPr>
                        <a:t>poslovnog odnosa </a:t>
                      </a:r>
                      <a:br>
                        <a:rPr lang="hr-HR" sz="900">
                          <a:effectLst/>
                        </a:rPr>
                      </a:br>
                      <a:r>
                        <a:rPr lang="hr-HR" sz="900">
                          <a:effectLst/>
                        </a:rPr>
                        <a:t>(transakcije) – opis</a:t>
                      </a:r>
                      <a:endParaRPr lang="hr-HR" sz="1000">
                        <a:effectLst/>
                        <a:latin typeface="Calibri"/>
                        <a:ea typeface="Calibri"/>
                        <a:cs typeface="Times New Roman"/>
                      </a:endParaRPr>
                    </a:p>
                  </a:txBody>
                  <a:tcPr marL="64480" marR="64480" marT="0" marB="0" anchor="ctr"/>
                </a:tc>
                <a:tc>
                  <a:txBody>
                    <a:bodyPr/>
                    <a:lstStyle/>
                    <a:p>
                      <a:pPr algn="ctr">
                        <a:lnSpc>
                          <a:spcPct val="115000"/>
                        </a:lnSpc>
                        <a:spcAft>
                          <a:spcPts val="0"/>
                        </a:spcAft>
                      </a:pPr>
                      <a:r>
                        <a:rPr lang="hr-HR" sz="900">
                          <a:effectLst/>
                        </a:rPr>
                        <a:t>Procjena </a:t>
                      </a:r>
                      <a:br>
                        <a:rPr lang="hr-HR" sz="900">
                          <a:effectLst/>
                        </a:rPr>
                      </a:br>
                      <a:r>
                        <a:rPr lang="hr-HR" sz="900">
                          <a:effectLst/>
                        </a:rPr>
                        <a:t>Rizika</a:t>
                      </a:r>
                      <a:endParaRPr lang="hr-HR" sz="1000">
                        <a:effectLst/>
                        <a:latin typeface="Calibri"/>
                        <a:ea typeface="Calibri"/>
                        <a:cs typeface="Times New Roman"/>
                      </a:endParaRPr>
                    </a:p>
                  </a:txBody>
                  <a:tcPr marL="64480" marR="64480" marT="0" marB="0" anchor="ctr"/>
                </a:tc>
              </a:tr>
              <a:tr h="652081">
                <a:tc>
                  <a:txBody>
                    <a:bodyPr/>
                    <a:lstStyle/>
                    <a:p>
                      <a:pPr algn="ctr">
                        <a:lnSpc>
                          <a:spcPct val="115000"/>
                        </a:lnSpc>
                        <a:spcAft>
                          <a:spcPts val="0"/>
                        </a:spcAft>
                      </a:pPr>
                      <a:r>
                        <a:rPr lang="hr-HR" sz="1000">
                          <a:effectLst/>
                        </a:rPr>
                        <a:t>1</a:t>
                      </a:r>
                      <a:endParaRPr lang="hr-HR" sz="1000">
                        <a:effectLst/>
                        <a:latin typeface="Calibri"/>
                        <a:ea typeface="Calibri"/>
                        <a:cs typeface="Times New Roman"/>
                      </a:endParaRPr>
                    </a:p>
                  </a:txBody>
                  <a:tcPr marL="64480" marR="64480" marT="0" marB="0"/>
                </a:tc>
                <a:tc gridSpan="3">
                  <a:txBody>
                    <a:bodyPr/>
                    <a:lstStyle/>
                    <a:p>
                      <a:pPr>
                        <a:lnSpc>
                          <a:spcPct val="115000"/>
                        </a:lnSpc>
                        <a:spcAft>
                          <a:spcPts val="0"/>
                        </a:spcAft>
                      </a:pPr>
                      <a:r>
                        <a:rPr lang="hr-HR" sz="1000" dirty="0">
                          <a:effectLst/>
                        </a:rPr>
                        <a:t>Livada d.o.o., Brza cesta 2, Zagreb, OIB:12344665432</a:t>
                      </a:r>
                      <a:endParaRPr lang="hr-HR" sz="1000" dirty="0">
                        <a:effectLst/>
                        <a:latin typeface="Calibri"/>
                        <a:ea typeface="Calibri"/>
                        <a:cs typeface="Times New Roman"/>
                      </a:endParaRPr>
                    </a:p>
                  </a:txBody>
                  <a:tcPr marL="64480" marR="64480" marT="0" marB="0"/>
                </a:tc>
                <a:tc hMerge="1">
                  <a:txBody>
                    <a:bodyPr/>
                    <a:lstStyle/>
                    <a:p>
                      <a:endParaRPr lang="hr-HR"/>
                    </a:p>
                  </a:txBody>
                  <a:tcPr/>
                </a:tc>
                <a:tc hMerge="1">
                  <a:txBody>
                    <a:bodyPr/>
                    <a:lstStyle/>
                    <a:p>
                      <a:endParaRPr lang="hr-HR"/>
                    </a:p>
                  </a:txBody>
                  <a:tcPr/>
                </a:tc>
                <a:tc>
                  <a:txBody>
                    <a:bodyPr/>
                    <a:lstStyle/>
                    <a:p>
                      <a:pPr>
                        <a:lnSpc>
                          <a:spcPct val="115000"/>
                        </a:lnSpc>
                        <a:spcAft>
                          <a:spcPts val="0"/>
                        </a:spcAft>
                      </a:pPr>
                      <a:r>
                        <a:rPr lang="hr-HR" sz="1000">
                          <a:effectLst/>
                        </a:rPr>
                        <a:t>Proizvodnja namještaja</a:t>
                      </a:r>
                      <a:endParaRPr lang="hr-HR" sz="1000">
                        <a:effectLst/>
                        <a:latin typeface="Calibri"/>
                        <a:ea typeface="Calibri"/>
                        <a:cs typeface="Times New Roman"/>
                      </a:endParaRPr>
                    </a:p>
                  </a:txBody>
                  <a:tcPr marL="64480" marR="64480" marT="0" marB="0"/>
                </a:tc>
                <a:tc gridSpan="3">
                  <a:txBody>
                    <a:bodyPr/>
                    <a:lstStyle/>
                    <a:p>
                      <a:pPr>
                        <a:lnSpc>
                          <a:spcPct val="115000"/>
                        </a:lnSpc>
                        <a:spcAft>
                          <a:spcPts val="0"/>
                        </a:spcAft>
                      </a:pPr>
                      <a:r>
                        <a:rPr lang="hr-HR" sz="1000" dirty="0">
                          <a:effectLst/>
                        </a:rPr>
                        <a:t>Marijan Glib, Brza cesta 2, Zagreb, OIB: 43634563452 </a:t>
                      </a:r>
                      <a:endParaRPr lang="hr-HR" sz="1000" dirty="0">
                        <a:effectLst/>
                        <a:latin typeface="Calibri"/>
                        <a:ea typeface="Calibri"/>
                        <a:cs typeface="Times New Roman"/>
                      </a:endParaRPr>
                    </a:p>
                  </a:txBody>
                  <a:tcPr marL="64480" marR="64480" marT="0" marB="0"/>
                </a:tc>
                <a:tc hMerge="1">
                  <a:txBody>
                    <a:bodyPr/>
                    <a:lstStyle/>
                    <a:p>
                      <a:endParaRPr lang="hr-HR"/>
                    </a:p>
                  </a:txBody>
                  <a:tcPr/>
                </a:tc>
                <a:tc hMerge="1">
                  <a:txBody>
                    <a:bodyPr/>
                    <a:lstStyle/>
                    <a:p>
                      <a:endParaRPr lang="hr-HR"/>
                    </a:p>
                  </a:txBody>
                  <a:tcPr/>
                </a:tc>
                <a:tc>
                  <a:txBody>
                    <a:bodyPr/>
                    <a:lstStyle/>
                    <a:p>
                      <a:pPr>
                        <a:lnSpc>
                          <a:spcPct val="115000"/>
                        </a:lnSpc>
                        <a:spcAft>
                          <a:spcPts val="0"/>
                        </a:spcAft>
                      </a:pPr>
                      <a:r>
                        <a:rPr lang="hr-HR" sz="1000">
                          <a:effectLst/>
                        </a:rPr>
                        <a:t>01.01.2007. </a:t>
                      </a:r>
                    </a:p>
                    <a:p>
                      <a:pPr>
                        <a:lnSpc>
                          <a:spcPct val="115000"/>
                        </a:lnSpc>
                        <a:spcAft>
                          <a:spcPts val="0"/>
                        </a:spcAft>
                      </a:pPr>
                      <a:r>
                        <a:rPr lang="hr-HR" sz="1000">
                          <a:effectLst/>
                        </a:rPr>
                        <a:t>Vođenje poslovnih knjiga </a:t>
                      </a:r>
                      <a:endParaRPr lang="hr-HR" sz="1000">
                        <a:effectLst/>
                        <a:latin typeface="Calibri"/>
                        <a:ea typeface="Calibri"/>
                        <a:cs typeface="Times New Roman"/>
                      </a:endParaRPr>
                    </a:p>
                  </a:txBody>
                  <a:tcPr marL="64480" marR="64480" marT="0" marB="0"/>
                </a:tc>
                <a:tc>
                  <a:txBody>
                    <a:bodyPr/>
                    <a:lstStyle/>
                    <a:p>
                      <a:pPr>
                        <a:lnSpc>
                          <a:spcPct val="115000"/>
                        </a:lnSpc>
                        <a:spcAft>
                          <a:spcPts val="0"/>
                        </a:spcAft>
                      </a:pPr>
                      <a:r>
                        <a:rPr lang="hr-HR" sz="1000">
                          <a:effectLst/>
                        </a:rPr>
                        <a:t>Srednji rizik  </a:t>
                      </a:r>
                      <a:endParaRPr lang="hr-HR" sz="1000">
                        <a:effectLst/>
                        <a:latin typeface="Calibri"/>
                        <a:ea typeface="Calibri"/>
                        <a:cs typeface="Times New Roman"/>
                      </a:endParaRPr>
                    </a:p>
                  </a:txBody>
                  <a:tcPr marL="64480" marR="64480" marT="0" marB="0"/>
                </a:tc>
              </a:tr>
              <a:tr h="652081">
                <a:tc>
                  <a:txBody>
                    <a:bodyPr/>
                    <a:lstStyle/>
                    <a:p>
                      <a:pPr algn="ctr">
                        <a:lnSpc>
                          <a:spcPct val="115000"/>
                        </a:lnSpc>
                        <a:spcAft>
                          <a:spcPts val="0"/>
                        </a:spcAft>
                      </a:pPr>
                      <a:r>
                        <a:rPr lang="hr-HR" sz="1000">
                          <a:effectLst/>
                        </a:rPr>
                        <a:t>2</a:t>
                      </a:r>
                      <a:endParaRPr lang="hr-HR" sz="1000">
                        <a:effectLst/>
                        <a:latin typeface="Calibri"/>
                        <a:ea typeface="Calibri"/>
                        <a:cs typeface="Times New Roman"/>
                      </a:endParaRPr>
                    </a:p>
                  </a:txBody>
                  <a:tcPr marL="64480" marR="64480" marT="0" marB="0"/>
                </a:tc>
                <a:tc gridSpan="3">
                  <a:txBody>
                    <a:bodyPr/>
                    <a:lstStyle/>
                    <a:p>
                      <a:pPr>
                        <a:lnSpc>
                          <a:spcPct val="115000"/>
                        </a:lnSpc>
                        <a:spcAft>
                          <a:spcPts val="0"/>
                        </a:spcAft>
                      </a:pPr>
                      <a:r>
                        <a:rPr lang="hr-HR" sz="1000" dirty="0">
                          <a:effectLst/>
                        </a:rPr>
                        <a:t>Cash exchange d.o.o., Duga ulica 54, Zagreb, OIB: 34569354672</a:t>
                      </a:r>
                      <a:endParaRPr lang="hr-HR" sz="1000" dirty="0">
                        <a:effectLst/>
                        <a:latin typeface="Calibri"/>
                        <a:ea typeface="Calibri"/>
                        <a:cs typeface="Times New Roman"/>
                      </a:endParaRPr>
                    </a:p>
                  </a:txBody>
                  <a:tcPr marL="64480" marR="64480" marT="0" marB="0"/>
                </a:tc>
                <a:tc hMerge="1">
                  <a:txBody>
                    <a:bodyPr/>
                    <a:lstStyle/>
                    <a:p>
                      <a:endParaRPr lang="hr-HR"/>
                    </a:p>
                  </a:txBody>
                  <a:tcPr/>
                </a:tc>
                <a:tc hMerge="1">
                  <a:txBody>
                    <a:bodyPr/>
                    <a:lstStyle/>
                    <a:p>
                      <a:endParaRPr lang="hr-HR"/>
                    </a:p>
                  </a:txBody>
                  <a:tcPr/>
                </a:tc>
                <a:tc>
                  <a:txBody>
                    <a:bodyPr/>
                    <a:lstStyle/>
                    <a:p>
                      <a:pPr>
                        <a:lnSpc>
                          <a:spcPct val="115000"/>
                        </a:lnSpc>
                        <a:spcAft>
                          <a:spcPts val="0"/>
                        </a:spcAft>
                      </a:pPr>
                      <a:r>
                        <a:rPr lang="hr-HR" sz="1000">
                          <a:effectLst/>
                        </a:rPr>
                        <a:t>mjenjačnica </a:t>
                      </a:r>
                      <a:endParaRPr lang="hr-HR" sz="1000">
                        <a:effectLst/>
                        <a:latin typeface="Calibri"/>
                        <a:ea typeface="Calibri"/>
                        <a:cs typeface="Times New Roman"/>
                      </a:endParaRPr>
                    </a:p>
                  </a:txBody>
                  <a:tcPr marL="64480" marR="64480" marT="0" marB="0"/>
                </a:tc>
                <a:tc gridSpan="3">
                  <a:txBody>
                    <a:bodyPr/>
                    <a:lstStyle/>
                    <a:p>
                      <a:pPr>
                        <a:lnSpc>
                          <a:spcPct val="115000"/>
                        </a:lnSpc>
                        <a:spcAft>
                          <a:spcPts val="0"/>
                        </a:spcAft>
                      </a:pPr>
                      <a:r>
                        <a:rPr lang="hr-HR" sz="1000" dirty="0">
                          <a:effectLst/>
                        </a:rPr>
                        <a:t>Gustav Kovač, Međimurska 12, Varaždin, OIB:34562345432</a:t>
                      </a:r>
                      <a:endParaRPr lang="hr-HR" sz="1000" dirty="0">
                        <a:effectLst/>
                        <a:latin typeface="Calibri"/>
                        <a:ea typeface="Calibri"/>
                        <a:cs typeface="Times New Roman"/>
                      </a:endParaRPr>
                    </a:p>
                  </a:txBody>
                  <a:tcPr marL="64480" marR="64480" marT="0" marB="0"/>
                </a:tc>
                <a:tc hMerge="1">
                  <a:txBody>
                    <a:bodyPr/>
                    <a:lstStyle/>
                    <a:p>
                      <a:endParaRPr lang="hr-HR"/>
                    </a:p>
                  </a:txBody>
                  <a:tcPr/>
                </a:tc>
                <a:tc hMerge="1">
                  <a:txBody>
                    <a:bodyPr/>
                    <a:lstStyle/>
                    <a:p>
                      <a:endParaRPr lang="hr-HR"/>
                    </a:p>
                  </a:txBody>
                  <a:tcPr/>
                </a:tc>
                <a:tc>
                  <a:txBody>
                    <a:bodyPr/>
                    <a:lstStyle/>
                    <a:p>
                      <a:pPr>
                        <a:lnSpc>
                          <a:spcPct val="115000"/>
                        </a:lnSpc>
                        <a:spcAft>
                          <a:spcPts val="0"/>
                        </a:spcAft>
                      </a:pPr>
                      <a:r>
                        <a:rPr lang="hr-HR" sz="1000">
                          <a:effectLst/>
                        </a:rPr>
                        <a:t>01.01.2009.</a:t>
                      </a:r>
                    </a:p>
                    <a:p>
                      <a:pPr>
                        <a:lnSpc>
                          <a:spcPct val="115000"/>
                        </a:lnSpc>
                        <a:spcAft>
                          <a:spcPts val="0"/>
                        </a:spcAft>
                      </a:pPr>
                      <a:r>
                        <a:rPr lang="hr-HR" sz="1000">
                          <a:effectLst/>
                        </a:rPr>
                        <a:t> Vođenje poslovnih knjiga</a:t>
                      </a:r>
                      <a:endParaRPr lang="hr-HR" sz="1000">
                        <a:effectLst/>
                        <a:latin typeface="Calibri"/>
                        <a:ea typeface="Calibri"/>
                        <a:cs typeface="Times New Roman"/>
                      </a:endParaRPr>
                    </a:p>
                  </a:txBody>
                  <a:tcPr marL="64480" marR="64480" marT="0" marB="0"/>
                </a:tc>
                <a:tc>
                  <a:txBody>
                    <a:bodyPr/>
                    <a:lstStyle/>
                    <a:p>
                      <a:pPr>
                        <a:lnSpc>
                          <a:spcPct val="115000"/>
                        </a:lnSpc>
                        <a:spcAft>
                          <a:spcPts val="0"/>
                        </a:spcAft>
                      </a:pPr>
                      <a:r>
                        <a:rPr lang="hr-HR" sz="1000">
                          <a:effectLst/>
                        </a:rPr>
                        <a:t>Visoki rizik </a:t>
                      </a:r>
                      <a:endParaRPr lang="hr-HR" sz="1000">
                        <a:effectLst/>
                        <a:latin typeface="Calibri"/>
                        <a:ea typeface="Calibri"/>
                        <a:cs typeface="Times New Roman"/>
                      </a:endParaRPr>
                    </a:p>
                  </a:txBody>
                  <a:tcPr marL="64480" marR="64480" marT="0" marB="0"/>
                </a:tc>
              </a:tr>
              <a:tr h="652081">
                <a:tc>
                  <a:txBody>
                    <a:bodyPr/>
                    <a:lstStyle/>
                    <a:p>
                      <a:pPr algn="ctr">
                        <a:lnSpc>
                          <a:spcPct val="115000"/>
                        </a:lnSpc>
                        <a:spcAft>
                          <a:spcPts val="0"/>
                        </a:spcAft>
                      </a:pPr>
                      <a:r>
                        <a:rPr lang="hr-HR" sz="1000">
                          <a:effectLst/>
                        </a:rPr>
                        <a:t>3</a:t>
                      </a:r>
                      <a:endParaRPr lang="hr-HR" sz="1000">
                        <a:effectLst/>
                        <a:latin typeface="Calibri"/>
                        <a:ea typeface="Calibri"/>
                        <a:cs typeface="Times New Roman"/>
                      </a:endParaRPr>
                    </a:p>
                  </a:txBody>
                  <a:tcPr marL="64480" marR="64480" marT="0" marB="0"/>
                </a:tc>
                <a:tc gridSpan="3">
                  <a:txBody>
                    <a:bodyPr/>
                    <a:lstStyle/>
                    <a:p>
                      <a:pPr>
                        <a:lnSpc>
                          <a:spcPct val="115000"/>
                        </a:lnSpc>
                        <a:spcAft>
                          <a:spcPts val="0"/>
                        </a:spcAft>
                      </a:pPr>
                      <a:r>
                        <a:rPr lang="hr-HR" sz="1000">
                          <a:effectLst/>
                        </a:rPr>
                        <a:t>Caffe barr Ex d.o.o., Vukovarska 33, Zagreb, OIB:44565678345</a:t>
                      </a:r>
                      <a:endParaRPr lang="hr-HR" sz="1000">
                        <a:effectLst/>
                        <a:latin typeface="Calibri"/>
                        <a:ea typeface="Calibri"/>
                        <a:cs typeface="Times New Roman"/>
                      </a:endParaRPr>
                    </a:p>
                  </a:txBody>
                  <a:tcPr marL="64480" marR="64480" marT="0" marB="0"/>
                </a:tc>
                <a:tc hMerge="1">
                  <a:txBody>
                    <a:bodyPr/>
                    <a:lstStyle/>
                    <a:p>
                      <a:endParaRPr lang="hr-HR"/>
                    </a:p>
                  </a:txBody>
                  <a:tcPr/>
                </a:tc>
                <a:tc hMerge="1">
                  <a:txBody>
                    <a:bodyPr/>
                    <a:lstStyle/>
                    <a:p>
                      <a:endParaRPr lang="hr-HR"/>
                    </a:p>
                  </a:txBody>
                  <a:tcPr/>
                </a:tc>
                <a:tc>
                  <a:txBody>
                    <a:bodyPr/>
                    <a:lstStyle/>
                    <a:p>
                      <a:pPr>
                        <a:lnSpc>
                          <a:spcPct val="115000"/>
                        </a:lnSpc>
                        <a:spcAft>
                          <a:spcPts val="0"/>
                        </a:spcAft>
                      </a:pPr>
                      <a:r>
                        <a:rPr lang="hr-HR" sz="1000">
                          <a:effectLst/>
                        </a:rPr>
                        <a:t> Caffe bar </a:t>
                      </a:r>
                      <a:endParaRPr lang="hr-HR" sz="1000">
                        <a:effectLst/>
                        <a:latin typeface="Calibri"/>
                        <a:ea typeface="Calibri"/>
                        <a:cs typeface="Times New Roman"/>
                      </a:endParaRPr>
                    </a:p>
                  </a:txBody>
                  <a:tcPr marL="64480" marR="64480" marT="0" marB="0"/>
                </a:tc>
                <a:tc gridSpan="3">
                  <a:txBody>
                    <a:bodyPr/>
                    <a:lstStyle/>
                    <a:p>
                      <a:pPr>
                        <a:lnSpc>
                          <a:spcPct val="115000"/>
                        </a:lnSpc>
                        <a:spcAft>
                          <a:spcPts val="0"/>
                        </a:spcAft>
                      </a:pPr>
                      <a:r>
                        <a:rPr lang="hr-HR" sz="1000" dirty="0">
                          <a:effectLst/>
                        </a:rPr>
                        <a:t>Niko Kranjčević, Zagrebačka 32, Zagreb, OIB:44567894562 </a:t>
                      </a:r>
                      <a:endParaRPr lang="hr-HR" sz="1000" dirty="0">
                        <a:effectLst/>
                        <a:latin typeface="Calibri"/>
                        <a:ea typeface="Calibri"/>
                        <a:cs typeface="Times New Roman"/>
                      </a:endParaRPr>
                    </a:p>
                  </a:txBody>
                  <a:tcPr marL="64480" marR="64480" marT="0" marB="0"/>
                </a:tc>
                <a:tc hMerge="1">
                  <a:txBody>
                    <a:bodyPr/>
                    <a:lstStyle/>
                    <a:p>
                      <a:endParaRPr lang="hr-HR"/>
                    </a:p>
                  </a:txBody>
                  <a:tcPr/>
                </a:tc>
                <a:tc hMerge="1">
                  <a:txBody>
                    <a:bodyPr/>
                    <a:lstStyle/>
                    <a:p>
                      <a:endParaRPr lang="hr-HR"/>
                    </a:p>
                  </a:txBody>
                  <a:tcPr/>
                </a:tc>
                <a:tc>
                  <a:txBody>
                    <a:bodyPr/>
                    <a:lstStyle/>
                    <a:p>
                      <a:pPr>
                        <a:lnSpc>
                          <a:spcPct val="115000"/>
                        </a:lnSpc>
                        <a:spcAft>
                          <a:spcPts val="0"/>
                        </a:spcAft>
                      </a:pPr>
                      <a:r>
                        <a:rPr lang="hr-HR" sz="1000">
                          <a:effectLst/>
                        </a:rPr>
                        <a:t>01.01.2011.</a:t>
                      </a:r>
                    </a:p>
                    <a:p>
                      <a:pPr>
                        <a:lnSpc>
                          <a:spcPct val="115000"/>
                        </a:lnSpc>
                        <a:spcAft>
                          <a:spcPts val="0"/>
                        </a:spcAft>
                      </a:pPr>
                      <a:r>
                        <a:rPr lang="hr-HR" sz="1000">
                          <a:effectLst/>
                        </a:rPr>
                        <a:t> Vođenje poslovnih knjiga </a:t>
                      </a:r>
                      <a:endParaRPr lang="hr-HR" sz="1000">
                        <a:effectLst/>
                        <a:latin typeface="Calibri"/>
                        <a:ea typeface="Calibri"/>
                        <a:cs typeface="Times New Roman"/>
                      </a:endParaRPr>
                    </a:p>
                  </a:txBody>
                  <a:tcPr marL="64480" marR="64480" marT="0" marB="0"/>
                </a:tc>
                <a:tc>
                  <a:txBody>
                    <a:bodyPr/>
                    <a:lstStyle/>
                    <a:p>
                      <a:pPr>
                        <a:lnSpc>
                          <a:spcPct val="115000"/>
                        </a:lnSpc>
                        <a:spcAft>
                          <a:spcPts val="0"/>
                        </a:spcAft>
                      </a:pPr>
                      <a:r>
                        <a:rPr lang="hr-HR" sz="1000" dirty="0" smtClean="0">
                          <a:effectLst/>
                        </a:rPr>
                        <a:t>Srednji  </a:t>
                      </a:r>
                      <a:r>
                        <a:rPr lang="hr-HR" sz="1000" dirty="0">
                          <a:effectLst/>
                        </a:rPr>
                        <a:t>rizik </a:t>
                      </a:r>
                      <a:endParaRPr lang="hr-HR" sz="1000" dirty="0">
                        <a:effectLst/>
                        <a:latin typeface="Calibri"/>
                        <a:ea typeface="Calibri"/>
                        <a:cs typeface="Times New Roman"/>
                      </a:endParaRPr>
                    </a:p>
                  </a:txBody>
                  <a:tcPr marL="64480" marR="64480" marT="0" marB="0"/>
                </a:tc>
              </a:tr>
              <a:tr h="912913">
                <a:tc>
                  <a:txBody>
                    <a:bodyPr/>
                    <a:lstStyle/>
                    <a:p>
                      <a:pPr algn="ctr">
                        <a:lnSpc>
                          <a:spcPct val="115000"/>
                        </a:lnSpc>
                        <a:spcAft>
                          <a:spcPts val="0"/>
                        </a:spcAft>
                      </a:pPr>
                      <a:r>
                        <a:rPr lang="hr-HR" sz="1000">
                          <a:effectLst/>
                        </a:rPr>
                        <a:t>4</a:t>
                      </a:r>
                      <a:endParaRPr lang="hr-HR" sz="1000">
                        <a:effectLst/>
                        <a:latin typeface="Calibri"/>
                        <a:ea typeface="Calibri"/>
                        <a:cs typeface="Times New Roman"/>
                      </a:endParaRPr>
                    </a:p>
                  </a:txBody>
                  <a:tcPr marL="64480" marR="64480" marT="0" marB="0"/>
                </a:tc>
                <a:tc gridSpan="3">
                  <a:txBody>
                    <a:bodyPr/>
                    <a:lstStyle/>
                    <a:p>
                      <a:pPr>
                        <a:lnSpc>
                          <a:spcPct val="115000"/>
                        </a:lnSpc>
                        <a:spcAft>
                          <a:spcPts val="0"/>
                        </a:spcAft>
                      </a:pPr>
                      <a:r>
                        <a:rPr lang="hr-HR" sz="1000">
                          <a:effectLst/>
                        </a:rPr>
                        <a:t>Investitor d.o.o., Praška 2, Zagreb, OIB:43530923452</a:t>
                      </a:r>
                      <a:endParaRPr lang="hr-HR" sz="1000">
                        <a:effectLst/>
                        <a:latin typeface="Calibri"/>
                        <a:ea typeface="Calibri"/>
                        <a:cs typeface="Times New Roman"/>
                      </a:endParaRPr>
                    </a:p>
                  </a:txBody>
                  <a:tcPr marL="64480" marR="64480" marT="0" marB="0"/>
                </a:tc>
                <a:tc hMerge="1">
                  <a:txBody>
                    <a:bodyPr/>
                    <a:lstStyle/>
                    <a:p>
                      <a:endParaRPr lang="hr-HR"/>
                    </a:p>
                  </a:txBody>
                  <a:tcPr/>
                </a:tc>
                <a:tc hMerge="1">
                  <a:txBody>
                    <a:bodyPr/>
                    <a:lstStyle/>
                    <a:p>
                      <a:endParaRPr lang="hr-HR"/>
                    </a:p>
                  </a:txBody>
                  <a:tcPr/>
                </a:tc>
                <a:tc>
                  <a:txBody>
                    <a:bodyPr/>
                    <a:lstStyle/>
                    <a:p>
                      <a:pPr>
                        <a:lnSpc>
                          <a:spcPct val="115000"/>
                        </a:lnSpc>
                        <a:spcAft>
                          <a:spcPts val="0"/>
                        </a:spcAft>
                      </a:pPr>
                      <a:r>
                        <a:rPr lang="hr-HR" sz="1000">
                          <a:effectLst/>
                        </a:rPr>
                        <a:t> Za upravljanje investicijsk. fondovima</a:t>
                      </a:r>
                      <a:endParaRPr lang="hr-HR" sz="1000">
                        <a:effectLst/>
                        <a:latin typeface="Calibri"/>
                        <a:ea typeface="Calibri"/>
                        <a:cs typeface="Times New Roman"/>
                      </a:endParaRPr>
                    </a:p>
                  </a:txBody>
                  <a:tcPr marL="64480" marR="64480" marT="0" marB="0"/>
                </a:tc>
                <a:tc gridSpan="3">
                  <a:txBody>
                    <a:bodyPr/>
                    <a:lstStyle/>
                    <a:p>
                      <a:pPr>
                        <a:lnSpc>
                          <a:spcPct val="115000"/>
                        </a:lnSpc>
                        <a:spcAft>
                          <a:spcPts val="0"/>
                        </a:spcAft>
                      </a:pPr>
                      <a:r>
                        <a:rPr lang="hr-HR" sz="1000" dirty="0" smtClean="0">
                          <a:effectLst/>
                        </a:rPr>
                        <a:t>Blaž </a:t>
                      </a:r>
                      <a:r>
                        <a:rPr lang="hr-HR" sz="1000" dirty="0">
                          <a:effectLst/>
                        </a:rPr>
                        <a:t>Gortan, Gornja 34, Zagreb, OIB:45634523423</a:t>
                      </a:r>
                      <a:endParaRPr lang="hr-HR" sz="1000" dirty="0">
                        <a:effectLst/>
                        <a:latin typeface="Calibri"/>
                        <a:ea typeface="Calibri"/>
                        <a:cs typeface="Times New Roman"/>
                      </a:endParaRPr>
                    </a:p>
                  </a:txBody>
                  <a:tcPr marL="64480" marR="64480" marT="0" marB="0"/>
                </a:tc>
                <a:tc hMerge="1">
                  <a:txBody>
                    <a:bodyPr/>
                    <a:lstStyle/>
                    <a:p>
                      <a:endParaRPr lang="hr-HR"/>
                    </a:p>
                  </a:txBody>
                  <a:tcPr/>
                </a:tc>
                <a:tc hMerge="1">
                  <a:txBody>
                    <a:bodyPr/>
                    <a:lstStyle/>
                    <a:p>
                      <a:endParaRPr lang="hr-HR"/>
                    </a:p>
                  </a:txBody>
                  <a:tcPr/>
                </a:tc>
                <a:tc>
                  <a:txBody>
                    <a:bodyPr/>
                    <a:lstStyle/>
                    <a:p>
                      <a:pPr>
                        <a:lnSpc>
                          <a:spcPct val="115000"/>
                        </a:lnSpc>
                        <a:spcAft>
                          <a:spcPts val="0"/>
                        </a:spcAft>
                      </a:pPr>
                      <a:r>
                        <a:rPr lang="hr-HR" sz="1000">
                          <a:effectLst/>
                        </a:rPr>
                        <a:t>01.01.2011.</a:t>
                      </a:r>
                    </a:p>
                    <a:p>
                      <a:pPr>
                        <a:lnSpc>
                          <a:spcPct val="115000"/>
                        </a:lnSpc>
                        <a:spcAft>
                          <a:spcPts val="0"/>
                        </a:spcAft>
                      </a:pPr>
                      <a:r>
                        <a:rPr lang="hr-HR" sz="1000">
                          <a:effectLst/>
                        </a:rPr>
                        <a:t>Vođenje poslovnih knjiga </a:t>
                      </a:r>
                      <a:endParaRPr lang="hr-HR" sz="1000">
                        <a:effectLst/>
                        <a:latin typeface="Calibri"/>
                        <a:ea typeface="Calibri"/>
                        <a:cs typeface="Times New Roman"/>
                      </a:endParaRPr>
                    </a:p>
                  </a:txBody>
                  <a:tcPr marL="64480" marR="64480" marT="0" marB="0"/>
                </a:tc>
                <a:tc>
                  <a:txBody>
                    <a:bodyPr/>
                    <a:lstStyle/>
                    <a:p>
                      <a:pPr>
                        <a:lnSpc>
                          <a:spcPct val="115000"/>
                        </a:lnSpc>
                        <a:spcAft>
                          <a:spcPts val="0"/>
                        </a:spcAft>
                      </a:pPr>
                      <a:r>
                        <a:rPr lang="hr-HR" sz="1000">
                          <a:effectLst/>
                        </a:rPr>
                        <a:t>Niski rizik </a:t>
                      </a:r>
                      <a:endParaRPr lang="hr-HR" sz="1000">
                        <a:effectLst/>
                        <a:latin typeface="Calibri"/>
                        <a:ea typeface="Calibri"/>
                        <a:cs typeface="Times New Roman"/>
                      </a:endParaRPr>
                    </a:p>
                  </a:txBody>
                  <a:tcPr marL="64480" marR="64480" marT="0" marB="0"/>
                </a:tc>
              </a:tr>
              <a:tr h="250556">
                <a:tc>
                  <a:txBody>
                    <a:bodyPr/>
                    <a:lstStyle/>
                    <a:p>
                      <a:pPr algn="ctr">
                        <a:lnSpc>
                          <a:spcPct val="115000"/>
                        </a:lnSpc>
                        <a:spcAft>
                          <a:spcPts val="0"/>
                        </a:spcAft>
                      </a:pPr>
                      <a:r>
                        <a:rPr lang="hr-HR" sz="1000">
                          <a:effectLst/>
                        </a:rPr>
                        <a:t>5</a:t>
                      </a:r>
                      <a:endParaRPr lang="hr-HR" sz="1000">
                        <a:effectLst/>
                        <a:latin typeface="Calibri"/>
                        <a:ea typeface="Calibri"/>
                        <a:cs typeface="Times New Roman"/>
                      </a:endParaRPr>
                    </a:p>
                  </a:txBody>
                  <a:tcPr marL="64480" marR="64480" marT="0" marB="0"/>
                </a:tc>
                <a:tc gridSpan="3">
                  <a:txBody>
                    <a:bodyPr/>
                    <a:lstStyle/>
                    <a:p>
                      <a:pPr>
                        <a:lnSpc>
                          <a:spcPct val="115000"/>
                        </a:lnSpc>
                        <a:spcAft>
                          <a:spcPts val="0"/>
                        </a:spcAft>
                      </a:pPr>
                      <a:r>
                        <a:rPr lang="hr-HR" sz="1000">
                          <a:effectLst/>
                        </a:rPr>
                        <a:t> </a:t>
                      </a:r>
                      <a:endParaRPr lang="hr-HR" sz="1000">
                        <a:effectLst/>
                        <a:latin typeface="Calibri"/>
                        <a:ea typeface="Calibri"/>
                        <a:cs typeface="Times New Roman"/>
                      </a:endParaRPr>
                    </a:p>
                  </a:txBody>
                  <a:tcPr marL="64480" marR="64480" marT="0" marB="0"/>
                </a:tc>
                <a:tc hMerge="1">
                  <a:txBody>
                    <a:bodyPr/>
                    <a:lstStyle/>
                    <a:p>
                      <a:endParaRPr lang="hr-HR"/>
                    </a:p>
                  </a:txBody>
                  <a:tcPr/>
                </a:tc>
                <a:tc hMerge="1">
                  <a:txBody>
                    <a:bodyPr/>
                    <a:lstStyle/>
                    <a:p>
                      <a:endParaRPr lang="hr-HR"/>
                    </a:p>
                  </a:txBody>
                  <a:tcPr/>
                </a:tc>
                <a:tc>
                  <a:txBody>
                    <a:bodyPr/>
                    <a:lstStyle/>
                    <a:p>
                      <a:pPr>
                        <a:lnSpc>
                          <a:spcPct val="115000"/>
                        </a:lnSpc>
                        <a:spcAft>
                          <a:spcPts val="0"/>
                        </a:spcAft>
                      </a:pPr>
                      <a:r>
                        <a:rPr lang="hr-HR" sz="1000">
                          <a:effectLst/>
                        </a:rPr>
                        <a:t> </a:t>
                      </a:r>
                      <a:endParaRPr lang="hr-HR" sz="1000">
                        <a:effectLst/>
                        <a:latin typeface="Calibri"/>
                        <a:ea typeface="Calibri"/>
                        <a:cs typeface="Times New Roman"/>
                      </a:endParaRPr>
                    </a:p>
                  </a:txBody>
                  <a:tcPr marL="64480" marR="64480" marT="0" marB="0"/>
                </a:tc>
                <a:tc gridSpan="3">
                  <a:txBody>
                    <a:bodyPr/>
                    <a:lstStyle/>
                    <a:p>
                      <a:pPr>
                        <a:lnSpc>
                          <a:spcPct val="115000"/>
                        </a:lnSpc>
                        <a:spcAft>
                          <a:spcPts val="0"/>
                        </a:spcAft>
                      </a:pPr>
                      <a:r>
                        <a:rPr lang="hr-HR" sz="1000">
                          <a:effectLst/>
                        </a:rPr>
                        <a:t> </a:t>
                      </a:r>
                      <a:endParaRPr lang="hr-HR" sz="1000">
                        <a:effectLst/>
                        <a:latin typeface="Calibri"/>
                        <a:ea typeface="Calibri"/>
                        <a:cs typeface="Times New Roman"/>
                      </a:endParaRPr>
                    </a:p>
                  </a:txBody>
                  <a:tcPr marL="64480" marR="64480" marT="0" marB="0"/>
                </a:tc>
                <a:tc hMerge="1">
                  <a:txBody>
                    <a:bodyPr/>
                    <a:lstStyle/>
                    <a:p>
                      <a:endParaRPr lang="hr-HR"/>
                    </a:p>
                  </a:txBody>
                  <a:tcPr/>
                </a:tc>
                <a:tc hMerge="1">
                  <a:txBody>
                    <a:bodyPr/>
                    <a:lstStyle/>
                    <a:p>
                      <a:endParaRPr lang="hr-HR"/>
                    </a:p>
                  </a:txBody>
                  <a:tcPr/>
                </a:tc>
                <a:tc>
                  <a:txBody>
                    <a:bodyPr/>
                    <a:lstStyle/>
                    <a:p>
                      <a:pPr>
                        <a:lnSpc>
                          <a:spcPct val="115000"/>
                        </a:lnSpc>
                        <a:spcAft>
                          <a:spcPts val="0"/>
                        </a:spcAft>
                      </a:pPr>
                      <a:r>
                        <a:rPr lang="hr-HR" sz="1000">
                          <a:effectLst/>
                        </a:rPr>
                        <a:t> </a:t>
                      </a:r>
                      <a:endParaRPr lang="hr-HR" sz="1000">
                        <a:effectLst/>
                        <a:latin typeface="Calibri"/>
                        <a:ea typeface="Calibri"/>
                        <a:cs typeface="Times New Roman"/>
                      </a:endParaRPr>
                    </a:p>
                  </a:txBody>
                  <a:tcPr marL="64480" marR="64480" marT="0" marB="0"/>
                </a:tc>
                <a:tc>
                  <a:txBody>
                    <a:bodyPr/>
                    <a:lstStyle/>
                    <a:p>
                      <a:pPr>
                        <a:lnSpc>
                          <a:spcPct val="115000"/>
                        </a:lnSpc>
                        <a:spcAft>
                          <a:spcPts val="0"/>
                        </a:spcAft>
                      </a:pPr>
                      <a:r>
                        <a:rPr lang="hr-HR" sz="1000" dirty="0">
                          <a:effectLst/>
                        </a:rPr>
                        <a:t> </a:t>
                      </a:r>
                      <a:endParaRPr lang="hr-HR" sz="1000" dirty="0">
                        <a:effectLst/>
                        <a:latin typeface="Calibri"/>
                        <a:ea typeface="Calibri"/>
                        <a:cs typeface="Times New Roman"/>
                      </a:endParaRPr>
                    </a:p>
                  </a:txBody>
                  <a:tcPr marL="64480" marR="64480" marT="0" marB="0"/>
                </a:tc>
              </a:tr>
            </a:tbl>
          </a:graphicData>
        </a:graphic>
      </p:graphicFrame>
      <p:sp>
        <p:nvSpPr>
          <p:cNvPr id="8" name="Rectangle 5"/>
          <p:cNvSpPr>
            <a:spLocks noChangeArrowheads="1"/>
          </p:cNvSpPr>
          <p:nvPr/>
        </p:nvSpPr>
        <p:spPr bwMode="auto">
          <a:xfrm>
            <a:off x="2008790" y="1596480"/>
            <a:ext cx="5149167"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r-HR"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Obveznik d.o.o., za računovodstvene usluge</a:t>
            </a:r>
            <a:endParaRPr kumimoji="0" lang="hr-H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hr-HR"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Potočna 1, 10000, Zagreb, </a:t>
            </a:r>
            <a:endParaRPr kumimoji="0" lang="hr-H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hr-HR"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OIB: 12345678911</a:t>
            </a:r>
            <a:endParaRPr kumimoji="0" lang="hr-H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hr-HR" sz="11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EVIDENCIJA PODATAKA O STRANKAMA, POSLOVNIM ODNOSIMA I TRANSAKCIJAMA </a:t>
            </a:r>
            <a:endParaRPr kumimoji="0" lang="hr-HR"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814912577"/>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HR" dirty="0" smtClean="0"/>
              <a:t>Primjer evidencije dostavljenih podataka Uredu </a:t>
            </a:r>
            <a:endParaRPr lang="hr-HR"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8373799"/>
              </p:ext>
            </p:extLst>
          </p:nvPr>
        </p:nvGraphicFramePr>
        <p:xfrm>
          <a:off x="152400" y="2819400"/>
          <a:ext cx="8534403" cy="2494634"/>
        </p:xfrm>
        <a:graphic>
          <a:graphicData uri="http://schemas.openxmlformats.org/drawingml/2006/table">
            <a:tbl>
              <a:tblPr firstRow="1" firstCol="1" bandRow="1">
                <a:tableStyleId>{5C22544A-7EE6-4342-B048-85BDC9FD1C3A}</a:tableStyleId>
              </a:tblPr>
              <a:tblGrid>
                <a:gridCol w="396259"/>
                <a:gridCol w="2042143"/>
                <a:gridCol w="1676400"/>
                <a:gridCol w="1130661"/>
                <a:gridCol w="1842599"/>
                <a:gridCol w="1446341"/>
              </a:tblGrid>
              <a:tr h="1261872">
                <a:tc>
                  <a:txBody>
                    <a:bodyPr/>
                    <a:lstStyle/>
                    <a:p>
                      <a:pPr algn="ctr">
                        <a:lnSpc>
                          <a:spcPct val="115000"/>
                        </a:lnSpc>
                        <a:spcAft>
                          <a:spcPts val="0"/>
                        </a:spcAft>
                      </a:pPr>
                      <a:r>
                        <a:rPr lang="hr-HR" sz="900" dirty="0">
                          <a:effectLst/>
                        </a:rPr>
                        <a:t>R.b.</a:t>
                      </a:r>
                      <a:endParaRPr lang="hr-HR" sz="1000" dirty="0">
                        <a:effectLst/>
                        <a:latin typeface="Calibri"/>
                        <a:ea typeface="Calibri"/>
                        <a:cs typeface="Times New Roman"/>
                      </a:endParaRPr>
                    </a:p>
                  </a:txBody>
                  <a:tcPr marL="64480" marR="64480" marT="0" marB="0" anchor="ctr"/>
                </a:tc>
                <a:tc>
                  <a:txBody>
                    <a:bodyPr/>
                    <a:lstStyle/>
                    <a:p>
                      <a:pPr algn="ctr">
                        <a:lnSpc>
                          <a:spcPct val="115000"/>
                        </a:lnSpc>
                        <a:spcAft>
                          <a:spcPts val="0"/>
                        </a:spcAft>
                      </a:pPr>
                      <a:r>
                        <a:rPr lang="hr-HR" sz="900" dirty="0">
                          <a:effectLst/>
                        </a:rPr>
                        <a:t>Naziv (ime i prezime) stranke</a:t>
                      </a:r>
                      <a:endParaRPr lang="hr-HR" sz="1000" dirty="0">
                        <a:effectLst/>
                        <a:latin typeface="Calibri"/>
                        <a:ea typeface="Calibri"/>
                        <a:cs typeface="Times New Roman"/>
                      </a:endParaRPr>
                    </a:p>
                  </a:txBody>
                  <a:tcPr marL="64480" marR="64480" marT="0" marB="0" anchor="ctr"/>
                </a:tc>
                <a:tc>
                  <a:txBody>
                    <a:bodyPr/>
                    <a:lstStyle/>
                    <a:p>
                      <a:pPr>
                        <a:lnSpc>
                          <a:spcPct val="115000"/>
                        </a:lnSpc>
                        <a:spcAft>
                          <a:spcPts val="0"/>
                        </a:spcAft>
                      </a:pPr>
                      <a:r>
                        <a:rPr lang="hr-HR" sz="900" dirty="0" smtClean="0">
                          <a:effectLst/>
                        </a:rPr>
                        <a:t>Vrsta i Datum </a:t>
                      </a:r>
                      <a:r>
                        <a:rPr lang="hr-HR" sz="900" dirty="0">
                          <a:effectLst/>
                        </a:rPr>
                        <a:t>uspostavlj. posl. odnosa</a:t>
                      </a:r>
                      <a:endParaRPr lang="hr-HR" sz="1000" dirty="0">
                        <a:effectLst/>
                        <a:latin typeface="Calibri"/>
                        <a:ea typeface="Calibri"/>
                        <a:cs typeface="Times New Roman"/>
                      </a:endParaRPr>
                    </a:p>
                  </a:txBody>
                  <a:tcPr marL="64480" marR="64480" marT="0" marB="0" anchor="ctr"/>
                </a:tc>
                <a:tc>
                  <a:txBody>
                    <a:bodyPr/>
                    <a:lstStyle/>
                    <a:p>
                      <a:pPr algn="ctr">
                        <a:lnSpc>
                          <a:spcPct val="115000"/>
                        </a:lnSpc>
                        <a:spcAft>
                          <a:spcPts val="0"/>
                        </a:spcAft>
                      </a:pPr>
                      <a:r>
                        <a:rPr lang="hr-HR" sz="900">
                          <a:effectLst/>
                        </a:rPr>
                        <a:t>Datum provođenja ili odbijanja provođenja transakcije </a:t>
                      </a:r>
                      <a:endParaRPr lang="hr-HR" sz="1000">
                        <a:effectLst/>
                        <a:latin typeface="Calibri"/>
                        <a:ea typeface="Calibri"/>
                        <a:cs typeface="Times New Roman"/>
                      </a:endParaRPr>
                    </a:p>
                  </a:txBody>
                  <a:tcPr marL="64480" marR="64480" marT="0" marB="0" anchor="ctr"/>
                </a:tc>
                <a:tc>
                  <a:txBody>
                    <a:bodyPr/>
                    <a:lstStyle/>
                    <a:p>
                      <a:pPr algn="ctr">
                        <a:lnSpc>
                          <a:spcPct val="115000"/>
                        </a:lnSpc>
                        <a:spcAft>
                          <a:spcPts val="0"/>
                        </a:spcAft>
                      </a:pPr>
                      <a:r>
                        <a:rPr lang="hr-HR" sz="900">
                          <a:effectLst/>
                        </a:rPr>
                        <a:t>Datum traženja savjeta u svezi s pranjem novca i financiranjem terorizma</a:t>
                      </a:r>
                      <a:endParaRPr lang="hr-HR" sz="1000">
                        <a:effectLst/>
                        <a:latin typeface="Calibri"/>
                        <a:ea typeface="Calibri"/>
                        <a:cs typeface="Times New Roman"/>
                      </a:endParaRPr>
                    </a:p>
                  </a:txBody>
                  <a:tcPr marL="64480" marR="64480" marT="0" marB="0" anchor="ctr"/>
                </a:tc>
                <a:tc>
                  <a:txBody>
                    <a:bodyPr/>
                    <a:lstStyle/>
                    <a:p>
                      <a:pPr algn="ctr">
                        <a:lnSpc>
                          <a:spcPct val="115000"/>
                        </a:lnSpc>
                        <a:spcAft>
                          <a:spcPts val="0"/>
                        </a:spcAft>
                      </a:pPr>
                      <a:r>
                        <a:rPr lang="hr-HR" sz="900">
                          <a:effectLst/>
                        </a:rPr>
                        <a:t>Datum obavješćivanja Ureda </a:t>
                      </a:r>
                      <a:endParaRPr lang="hr-HR" sz="1000">
                        <a:effectLst/>
                        <a:latin typeface="Calibri"/>
                        <a:ea typeface="Calibri"/>
                        <a:cs typeface="Times New Roman"/>
                      </a:endParaRPr>
                    </a:p>
                  </a:txBody>
                  <a:tcPr marL="64480" marR="64480" marT="0" marB="0" anchor="ctr"/>
                </a:tc>
              </a:tr>
              <a:tr h="512636">
                <a:tc>
                  <a:txBody>
                    <a:bodyPr/>
                    <a:lstStyle/>
                    <a:p>
                      <a:pPr algn="ctr">
                        <a:lnSpc>
                          <a:spcPct val="115000"/>
                        </a:lnSpc>
                        <a:spcAft>
                          <a:spcPts val="0"/>
                        </a:spcAft>
                      </a:pPr>
                      <a:r>
                        <a:rPr lang="hr-HR" sz="1000">
                          <a:effectLst/>
                        </a:rPr>
                        <a:t>1</a:t>
                      </a:r>
                      <a:endParaRPr lang="hr-HR" sz="1000">
                        <a:effectLst/>
                        <a:latin typeface="Calibri"/>
                        <a:ea typeface="Calibri"/>
                        <a:cs typeface="Times New Roman"/>
                      </a:endParaRPr>
                    </a:p>
                  </a:txBody>
                  <a:tcPr marL="64480" marR="64480" marT="0" marB="0"/>
                </a:tc>
                <a:tc>
                  <a:txBody>
                    <a:bodyPr/>
                    <a:lstStyle/>
                    <a:p>
                      <a:pPr>
                        <a:lnSpc>
                          <a:spcPct val="115000"/>
                        </a:lnSpc>
                        <a:spcAft>
                          <a:spcPts val="0"/>
                        </a:spcAft>
                      </a:pPr>
                      <a:endParaRPr lang="hr-HR" sz="1000" dirty="0">
                        <a:effectLst/>
                        <a:latin typeface="Calibri"/>
                        <a:ea typeface="Calibri"/>
                        <a:cs typeface="Times New Roman"/>
                      </a:endParaRPr>
                    </a:p>
                  </a:txBody>
                  <a:tcPr marL="64480" marR="64480" marT="0" marB="0"/>
                </a:tc>
                <a:tc>
                  <a:txBody>
                    <a:bodyPr/>
                    <a:lstStyle/>
                    <a:p>
                      <a:pPr>
                        <a:lnSpc>
                          <a:spcPct val="115000"/>
                        </a:lnSpc>
                        <a:spcAft>
                          <a:spcPts val="0"/>
                        </a:spcAft>
                      </a:pPr>
                      <a:endParaRPr lang="hr-HR" sz="1000" dirty="0">
                        <a:effectLst/>
                        <a:latin typeface="Calibri"/>
                        <a:ea typeface="Calibri"/>
                        <a:cs typeface="Times New Roman"/>
                      </a:endParaRPr>
                    </a:p>
                  </a:txBody>
                  <a:tcPr marL="64480" marR="64480" marT="0" marB="0"/>
                </a:tc>
                <a:tc>
                  <a:txBody>
                    <a:bodyPr/>
                    <a:lstStyle/>
                    <a:p>
                      <a:pPr>
                        <a:lnSpc>
                          <a:spcPct val="115000"/>
                        </a:lnSpc>
                        <a:spcAft>
                          <a:spcPts val="0"/>
                        </a:spcAft>
                      </a:pPr>
                      <a:endParaRPr lang="hr-HR" sz="1000" dirty="0">
                        <a:effectLst/>
                        <a:latin typeface="Calibri"/>
                        <a:ea typeface="Calibri"/>
                        <a:cs typeface="Times New Roman"/>
                      </a:endParaRPr>
                    </a:p>
                  </a:txBody>
                  <a:tcPr marL="64480" marR="64480" marT="0" marB="0"/>
                </a:tc>
                <a:tc>
                  <a:txBody>
                    <a:bodyPr/>
                    <a:lstStyle/>
                    <a:p>
                      <a:pPr>
                        <a:lnSpc>
                          <a:spcPct val="115000"/>
                        </a:lnSpc>
                        <a:spcAft>
                          <a:spcPts val="0"/>
                        </a:spcAft>
                      </a:pPr>
                      <a:endParaRPr lang="hr-HR" sz="1000" dirty="0">
                        <a:effectLst/>
                        <a:latin typeface="Calibri"/>
                        <a:ea typeface="Calibri"/>
                        <a:cs typeface="Times New Roman"/>
                      </a:endParaRPr>
                    </a:p>
                  </a:txBody>
                  <a:tcPr marL="64480" marR="64480" marT="0" marB="0"/>
                </a:tc>
                <a:tc>
                  <a:txBody>
                    <a:bodyPr/>
                    <a:lstStyle/>
                    <a:p>
                      <a:pPr>
                        <a:lnSpc>
                          <a:spcPct val="115000"/>
                        </a:lnSpc>
                        <a:spcAft>
                          <a:spcPts val="0"/>
                        </a:spcAft>
                      </a:pPr>
                      <a:endParaRPr lang="hr-HR" sz="1000" dirty="0">
                        <a:effectLst/>
                        <a:latin typeface="Calibri"/>
                        <a:ea typeface="Calibri"/>
                        <a:cs typeface="Times New Roman"/>
                      </a:endParaRPr>
                    </a:p>
                  </a:txBody>
                  <a:tcPr marL="64480" marR="64480" marT="0" marB="0"/>
                </a:tc>
              </a:tr>
              <a:tr h="360063">
                <a:tc>
                  <a:txBody>
                    <a:bodyPr/>
                    <a:lstStyle/>
                    <a:p>
                      <a:pPr algn="ctr">
                        <a:lnSpc>
                          <a:spcPct val="115000"/>
                        </a:lnSpc>
                        <a:spcAft>
                          <a:spcPts val="0"/>
                        </a:spcAft>
                      </a:pPr>
                      <a:r>
                        <a:rPr lang="hr-HR" sz="1000">
                          <a:effectLst/>
                        </a:rPr>
                        <a:t>2</a:t>
                      </a:r>
                      <a:endParaRPr lang="hr-HR" sz="1000">
                        <a:effectLst/>
                        <a:latin typeface="Calibri"/>
                        <a:ea typeface="Calibri"/>
                        <a:cs typeface="Times New Roman"/>
                      </a:endParaRPr>
                    </a:p>
                  </a:txBody>
                  <a:tcPr marL="64480" marR="64480" marT="0" marB="0"/>
                </a:tc>
                <a:tc>
                  <a:txBody>
                    <a:bodyPr/>
                    <a:lstStyle/>
                    <a:p>
                      <a:pPr>
                        <a:lnSpc>
                          <a:spcPct val="115000"/>
                        </a:lnSpc>
                        <a:spcAft>
                          <a:spcPts val="0"/>
                        </a:spcAft>
                      </a:pPr>
                      <a:r>
                        <a:rPr lang="hr-HR" sz="1000">
                          <a:effectLst/>
                        </a:rPr>
                        <a:t> </a:t>
                      </a:r>
                      <a:endParaRPr lang="hr-HR" sz="1000">
                        <a:effectLst/>
                        <a:latin typeface="Calibri"/>
                        <a:ea typeface="Calibri"/>
                        <a:cs typeface="Times New Roman"/>
                      </a:endParaRPr>
                    </a:p>
                  </a:txBody>
                  <a:tcPr marL="64480" marR="64480" marT="0" marB="0"/>
                </a:tc>
                <a:tc>
                  <a:txBody>
                    <a:bodyPr/>
                    <a:lstStyle/>
                    <a:p>
                      <a:pPr>
                        <a:lnSpc>
                          <a:spcPct val="115000"/>
                        </a:lnSpc>
                        <a:spcAft>
                          <a:spcPts val="0"/>
                        </a:spcAft>
                      </a:pPr>
                      <a:r>
                        <a:rPr lang="hr-HR" sz="1000">
                          <a:effectLst/>
                        </a:rPr>
                        <a:t> </a:t>
                      </a:r>
                      <a:endParaRPr lang="hr-HR" sz="1000">
                        <a:effectLst/>
                        <a:latin typeface="Calibri"/>
                        <a:ea typeface="Calibri"/>
                        <a:cs typeface="Times New Roman"/>
                      </a:endParaRPr>
                    </a:p>
                  </a:txBody>
                  <a:tcPr marL="64480" marR="64480" marT="0" marB="0"/>
                </a:tc>
                <a:tc>
                  <a:txBody>
                    <a:bodyPr/>
                    <a:lstStyle/>
                    <a:p>
                      <a:pPr>
                        <a:lnSpc>
                          <a:spcPct val="115000"/>
                        </a:lnSpc>
                        <a:spcAft>
                          <a:spcPts val="0"/>
                        </a:spcAft>
                      </a:pPr>
                      <a:r>
                        <a:rPr lang="hr-HR" sz="1000">
                          <a:effectLst/>
                        </a:rPr>
                        <a:t> </a:t>
                      </a:r>
                      <a:endParaRPr lang="hr-HR" sz="1000">
                        <a:effectLst/>
                        <a:latin typeface="Calibri"/>
                        <a:ea typeface="Calibri"/>
                        <a:cs typeface="Times New Roman"/>
                      </a:endParaRPr>
                    </a:p>
                  </a:txBody>
                  <a:tcPr marL="64480" marR="64480" marT="0" marB="0"/>
                </a:tc>
                <a:tc>
                  <a:txBody>
                    <a:bodyPr/>
                    <a:lstStyle/>
                    <a:p>
                      <a:pPr>
                        <a:lnSpc>
                          <a:spcPct val="115000"/>
                        </a:lnSpc>
                        <a:spcAft>
                          <a:spcPts val="0"/>
                        </a:spcAft>
                      </a:pPr>
                      <a:r>
                        <a:rPr lang="hr-HR" sz="1000">
                          <a:effectLst/>
                        </a:rPr>
                        <a:t> </a:t>
                      </a:r>
                      <a:endParaRPr lang="hr-HR" sz="1000">
                        <a:effectLst/>
                        <a:latin typeface="Calibri"/>
                        <a:ea typeface="Calibri"/>
                        <a:cs typeface="Times New Roman"/>
                      </a:endParaRPr>
                    </a:p>
                  </a:txBody>
                  <a:tcPr marL="64480" marR="64480" marT="0" marB="0"/>
                </a:tc>
                <a:tc>
                  <a:txBody>
                    <a:bodyPr/>
                    <a:lstStyle/>
                    <a:p>
                      <a:pPr>
                        <a:lnSpc>
                          <a:spcPct val="115000"/>
                        </a:lnSpc>
                        <a:spcAft>
                          <a:spcPts val="0"/>
                        </a:spcAft>
                      </a:pPr>
                      <a:r>
                        <a:rPr lang="hr-HR" sz="1000">
                          <a:effectLst/>
                        </a:rPr>
                        <a:t> </a:t>
                      </a:r>
                      <a:endParaRPr lang="hr-HR" sz="1000">
                        <a:effectLst/>
                        <a:latin typeface="Calibri"/>
                        <a:ea typeface="Calibri"/>
                        <a:cs typeface="Times New Roman"/>
                      </a:endParaRPr>
                    </a:p>
                  </a:txBody>
                  <a:tcPr marL="64480" marR="64480" marT="0" marB="0"/>
                </a:tc>
              </a:tr>
              <a:tr h="360063">
                <a:tc>
                  <a:txBody>
                    <a:bodyPr/>
                    <a:lstStyle/>
                    <a:p>
                      <a:pPr algn="ctr">
                        <a:lnSpc>
                          <a:spcPct val="115000"/>
                        </a:lnSpc>
                        <a:spcAft>
                          <a:spcPts val="0"/>
                        </a:spcAft>
                      </a:pPr>
                      <a:r>
                        <a:rPr lang="hr-HR" sz="1000">
                          <a:effectLst/>
                        </a:rPr>
                        <a:t>3</a:t>
                      </a:r>
                      <a:endParaRPr lang="hr-HR" sz="1000">
                        <a:effectLst/>
                        <a:latin typeface="Calibri"/>
                        <a:ea typeface="Calibri"/>
                        <a:cs typeface="Times New Roman"/>
                      </a:endParaRPr>
                    </a:p>
                  </a:txBody>
                  <a:tcPr marL="64480" marR="64480" marT="0" marB="0"/>
                </a:tc>
                <a:tc>
                  <a:txBody>
                    <a:bodyPr/>
                    <a:lstStyle/>
                    <a:p>
                      <a:pPr>
                        <a:lnSpc>
                          <a:spcPct val="115000"/>
                        </a:lnSpc>
                        <a:spcAft>
                          <a:spcPts val="0"/>
                        </a:spcAft>
                      </a:pPr>
                      <a:r>
                        <a:rPr lang="hr-HR" sz="1000">
                          <a:effectLst/>
                        </a:rPr>
                        <a:t> </a:t>
                      </a:r>
                      <a:endParaRPr lang="hr-HR" sz="1000">
                        <a:effectLst/>
                        <a:latin typeface="Calibri"/>
                        <a:ea typeface="Calibri"/>
                        <a:cs typeface="Times New Roman"/>
                      </a:endParaRPr>
                    </a:p>
                  </a:txBody>
                  <a:tcPr marL="64480" marR="64480" marT="0" marB="0"/>
                </a:tc>
                <a:tc>
                  <a:txBody>
                    <a:bodyPr/>
                    <a:lstStyle/>
                    <a:p>
                      <a:pPr>
                        <a:lnSpc>
                          <a:spcPct val="115000"/>
                        </a:lnSpc>
                        <a:spcAft>
                          <a:spcPts val="0"/>
                        </a:spcAft>
                      </a:pPr>
                      <a:r>
                        <a:rPr lang="hr-HR" sz="1000">
                          <a:effectLst/>
                        </a:rPr>
                        <a:t> </a:t>
                      </a:r>
                      <a:endParaRPr lang="hr-HR" sz="1000">
                        <a:effectLst/>
                        <a:latin typeface="Calibri"/>
                        <a:ea typeface="Calibri"/>
                        <a:cs typeface="Times New Roman"/>
                      </a:endParaRPr>
                    </a:p>
                  </a:txBody>
                  <a:tcPr marL="64480" marR="64480" marT="0" marB="0"/>
                </a:tc>
                <a:tc>
                  <a:txBody>
                    <a:bodyPr/>
                    <a:lstStyle/>
                    <a:p>
                      <a:pPr>
                        <a:lnSpc>
                          <a:spcPct val="115000"/>
                        </a:lnSpc>
                        <a:spcAft>
                          <a:spcPts val="0"/>
                        </a:spcAft>
                      </a:pPr>
                      <a:r>
                        <a:rPr lang="hr-HR" sz="1000">
                          <a:effectLst/>
                        </a:rPr>
                        <a:t> </a:t>
                      </a:r>
                      <a:endParaRPr lang="hr-HR" sz="1000">
                        <a:effectLst/>
                        <a:latin typeface="Calibri"/>
                        <a:ea typeface="Calibri"/>
                        <a:cs typeface="Times New Roman"/>
                      </a:endParaRPr>
                    </a:p>
                  </a:txBody>
                  <a:tcPr marL="64480" marR="64480" marT="0" marB="0"/>
                </a:tc>
                <a:tc>
                  <a:txBody>
                    <a:bodyPr/>
                    <a:lstStyle/>
                    <a:p>
                      <a:pPr>
                        <a:lnSpc>
                          <a:spcPct val="115000"/>
                        </a:lnSpc>
                        <a:spcAft>
                          <a:spcPts val="0"/>
                        </a:spcAft>
                      </a:pPr>
                      <a:r>
                        <a:rPr lang="hr-HR" sz="1000">
                          <a:effectLst/>
                        </a:rPr>
                        <a:t> </a:t>
                      </a:r>
                      <a:endParaRPr lang="hr-HR" sz="1000">
                        <a:effectLst/>
                        <a:latin typeface="Calibri"/>
                        <a:ea typeface="Calibri"/>
                        <a:cs typeface="Times New Roman"/>
                      </a:endParaRPr>
                    </a:p>
                  </a:txBody>
                  <a:tcPr marL="64480" marR="64480" marT="0" marB="0"/>
                </a:tc>
                <a:tc>
                  <a:txBody>
                    <a:bodyPr/>
                    <a:lstStyle/>
                    <a:p>
                      <a:pPr>
                        <a:lnSpc>
                          <a:spcPct val="115000"/>
                        </a:lnSpc>
                        <a:spcAft>
                          <a:spcPts val="0"/>
                        </a:spcAft>
                      </a:pPr>
                      <a:r>
                        <a:rPr lang="hr-HR" sz="1000" dirty="0">
                          <a:effectLst/>
                        </a:rPr>
                        <a:t> </a:t>
                      </a:r>
                      <a:endParaRPr lang="hr-HR" sz="1000" dirty="0">
                        <a:effectLst/>
                        <a:latin typeface="Calibri"/>
                        <a:ea typeface="Calibri"/>
                        <a:cs typeface="Times New Roman"/>
                      </a:endParaRPr>
                    </a:p>
                  </a:txBody>
                  <a:tcPr marL="64480" marR="64480" marT="0" marB="0"/>
                </a:tc>
              </a:tr>
            </a:tbl>
          </a:graphicData>
        </a:graphic>
      </p:graphicFrame>
      <p:sp>
        <p:nvSpPr>
          <p:cNvPr id="5" name="Rectangle 3"/>
          <p:cNvSpPr>
            <a:spLocks noChangeArrowheads="1"/>
          </p:cNvSpPr>
          <p:nvPr/>
        </p:nvSpPr>
        <p:spPr bwMode="auto">
          <a:xfrm>
            <a:off x="3395465" y="1520280"/>
            <a:ext cx="2962671"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r-HR"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Obveznik d.o.o., za računovodstvene usluge</a:t>
            </a:r>
            <a:endParaRPr kumimoji="0" lang="hr-H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hr-HR"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Potočna 1, 10000, Zagreb, </a:t>
            </a:r>
            <a:endParaRPr kumimoji="0" lang="hr-H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hr-HR"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OIB: 12345678911</a:t>
            </a:r>
            <a:endParaRPr kumimoji="0" lang="hr-H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hr-HR" sz="11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EVIDENCIJA DOSTAVLJENIH PODATAKA UREDU </a:t>
            </a:r>
            <a:endParaRPr kumimoji="0" lang="hr-HR"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340554145"/>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Interna revizija </a:t>
            </a:r>
            <a:endParaRPr lang="hr-HR" dirty="0"/>
          </a:p>
        </p:txBody>
      </p:sp>
      <p:sp>
        <p:nvSpPr>
          <p:cNvPr id="3" name="Content Placeholder 2"/>
          <p:cNvSpPr>
            <a:spLocks noGrp="1"/>
          </p:cNvSpPr>
          <p:nvPr>
            <p:ph idx="1"/>
          </p:nvPr>
        </p:nvSpPr>
        <p:spPr/>
        <p:txBody>
          <a:bodyPr>
            <a:normAutofit/>
          </a:bodyPr>
          <a:lstStyle/>
          <a:p>
            <a:r>
              <a:rPr lang="hr-HR" dirty="0" smtClean="0"/>
              <a:t>Obveza provođenja interne revizije </a:t>
            </a:r>
            <a:r>
              <a:rPr lang="pl-PL" dirty="0"/>
              <a:t>ako je to prikladno s obzirom na veličinu i prirodu posla obveznika.</a:t>
            </a:r>
            <a:endParaRPr lang="hr-HR" dirty="0" smtClean="0"/>
          </a:p>
          <a:p>
            <a:r>
              <a:rPr lang="hr-HR" dirty="0" smtClean="0"/>
              <a:t>Nema više izuzeća  </a:t>
            </a:r>
          </a:p>
          <a:p>
            <a:r>
              <a:rPr lang="hr-HR" dirty="0" smtClean="0">
                <a:hlinkClick r:id="rId2" action="ppaction://hlinkfile"/>
              </a:rPr>
              <a:t>Primjer odluke o odabiru internog revizora </a:t>
            </a:r>
            <a:r>
              <a:rPr lang="hr-HR" dirty="0" smtClean="0"/>
              <a:t> </a:t>
            </a:r>
          </a:p>
          <a:p>
            <a:r>
              <a:rPr lang="hr-HR" dirty="0"/>
              <a:t>Obveznik iz članka 9. ovoga Zakona je dužan najmanje jednom godišnje osigurati redovitu unutarnju reviziju sustava sprječavanja pranja novca i financiranja terorizma ako je to prikladno s obzirom na veličinu i prirodu posla obveznika</a:t>
            </a:r>
            <a:r>
              <a:rPr lang="hr-HR" dirty="0" smtClean="0"/>
              <a:t>.</a:t>
            </a:r>
            <a:endParaRPr lang="hr-HR" dirty="0"/>
          </a:p>
        </p:txBody>
      </p:sp>
    </p:spTree>
    <p:extLst>
      <p:ext uri="{BB962C8B-B14F-4D97-AF65-F5344CB8AC3E}">
        <p14:creationId xmlns:p14="http://schemas.microsoft.com/office/powerpoint/2010/main" val="1132399037"/>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HR" dirty="0" smtClean="0"/>
              <a:t>Međunarodne institucije, standardi i dokumenti </a:t>
            </a:r>
            <a:endParaRPr lang="hr-HR" dirty="0"/>
          </a:p>
        </p:txBody>
      </p:sp>
      <p:sp>
        <p:nvSpPr>
          <p:cNvPr id="3" name="Content Placeholder 2"/>
          <p:cNvSpPr>
            <a:spLocks noGrp="1"/>
          </p:cNvSpPr>
          <p:nvPr>
            <p:ph idx="1"/>
          </p:nvPr>
        </p:nvSpPr>
        <p:spPr/>
        <p:txBody>
          <a:bodyPr>
            <a:normAutofit fontScale="77500" lnSpcReduction="20000"/>
          </a:bodyPr>
          <a:lstStyle/>
          <a:p>
            <a:r>
              <a:rPr lang="hr-HR" dirty="0" smtClean="0"/>
              <a:t>Organizacija ujedinjenih naroda</a:t>
            </a:r>
          </a:p>
          <a:p>
            <a:pPr lvl="1"/>
            <a:r>
              <a:rPr lang="hr-HR" dirty="0" smtClean="0">
                <a:hlinkClick r:id="rId2"/>
              </a:rPr>
              <a:t>www.un.org</a:t>
            </a:r>
            <a:r>
              <a:rPr lang="hr-HR" dirty="0" smtClean="0"/>
              <a:t> i </a:t>
            </a:r>
            <a:r>
              <a:rPr lang="hr-HR" dirty="0" smtClean="0">
                <a:hlinkClick r:id="rId3"/>
              </a:rPr>
              <a:t>www.unodc.org</a:t>
            </a:r>
            <a:r>
              <a:rPr lang="hr-HR" dirty="0" smtClean="0"/>
              <a:t> </a:t>
            </a:r>
          </a:p>
          <a:p>
            <a:r>
              <a:rPr lang="hr-HR" dirty="0" smtClean="0"/>
              <a:t>Europska unija</a:t>
            </a:r>
          </a:p>
          <a:p>
            <a:pPr lvl="1"/>
            <a:r>
              <a:rPr lang="vi-VN" dirty="0"/>
              <a:t>25. lipnja 2015. stupila je na snagu Direktiva (EU) 2015/849 Europskog parlamenta i Vijeća od 20. svibnja 2015. o sprečavanju korištenja financijskog sustava u svrhu pranja novca ili financiranja terorizma, o izmjeni Uredbe (EU) br. 648/2012 Europskog parlamenta i Vijeća te o stavljanju izvan snage Direktive 2005/60/EZ Europskog parlamenta i Vijeća i Direktive Komisije 2006/70/EZ. </a:t>
            </a:r>
          </a:p>
          <a:p>
            <a:pPr lvl="1"/>
            <a:r>
              <a:rPr lang="vi-VN" dirty="0"/>
              <a:t>Države članice donijet će zakone i druge propise potrebne za usklađivanje s ovom Direktivom do 26. lipnja 2017</a:t>
            </a:r>
            <a:r>
              <a:rPr lang="vi-VN" dirty="0" smtClean="0"/>
              <a:t>.</a:t>
            </a:r>
            <a:endParaRPr lang="vi-VN" dirty="0"/>
          </a:p>
          <a:p>
            <a:pPr lvl="1"/>
            <a:r>
              <a:rPr lang="vi-VN" dirty="0"/>
              <a:t>25. lipnja 2015. stupila je na snagu i Uredba (EU) 2015/847 Europskog parlamenta i Vijeća od 20. svibnja 2015. o informacijama koje su priložene prijenosu novčanih sredstava i o stavljanju izvan snage Uredbe (EZ) br. 1781/2006. Sukladno članku 27. navedene Uredbe, ova Uredba stupa na snagu dvadesetog dana od dana objave u Službenom listu Europske unije, a primjenjuje se od 26. lipnja 2017. Slijedom navedenog, do početka primjene navedene Uredbe, primjenjuje se Uredba (EZ) br. 1781/2006 Europskog parlamenta i Vijeća od 15. studenoga 2006. o podacima o uplatitelju koji su priloženi uz prijenose financijskih sredstava</a:t>
            </a:r>
            <a:r>
              <a:rPr lang="vi-VN" dirty="0" smtClean="0"/>
              <a:t>.</a:t>
            </a:r>
            <a:endParaRPr lang="vi-VN" dirty="0"/>
          </a:p>
          <a:p>
            <a:pPr lvl="1"/>
            <a:r>
              <a:rPr lang="vi-VN" dirty="0"/>
              <a:t>Do izmjena našeg Zakonodavstva u primjeni je važeći Zakon, pravilnik i smjernice nadležnih nadzornih tijela</a:t>
            </a:r>
          </a:p>
          <a:p>
            <a:pPr lvl="1"/>
            <a:endParaRPr lang="hr-HR" dirty="0" smtClean="0"/>
          </a:p>
          <a:p>
            <a:pPr lvl="1"/>
            <a:endParaRPr lang="hr-HR" dirty="0" smtClean="0"/>
          </a:p>
        </p:txBody>
      </p:sp>
      <p:sp>
        <p:nvSpPr>
          <p:cNvPr id="4" name="Slide Number Placeholder 3"/>
          <p:cNvSpPr>
            <a:spLocks noGrp="1"/>
          </p:cNvSpPr>
          <p:nvPr>
            <p:ph type="sldNum" sz="quarter" idx="12"/>
          </p:nvPr>
        </p:nvSpPr>
        <p:spPr/>
        <p:txBody>
          <a:bodyPr/>
          <a:lstStyle/>
          <a:p>
            <a:fld id="{4781E575-E2B5-4434-9235-B2CFCABF0230}" type="slidenum">
              <a:rPr lang="hr-HR" smtClean="0"/>
              <a:pPr/>
              <a:t>47</a:t>
            </a:fld>
            <a:endParaRPr lang="hr-HR"/>
          </a:p>
        </p:txBody>
      </p:sp>
    </p:spTree>
    <p:extLst>
      <p:ext uri="{BB962C8B-B14F-4D97-AF65-F5344CB8AC3E}">
        <p14:creationId xmlns:p14="http://schemas.microsoft.com/office/powerpoint/2010/main" val="3186285902"/>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vi-VN" dirty="0">
                <a:latin typeface="Calibri" panose="020F0502020204030204" pitchFamily="34" charset="0"/>
                <a:cs typeface="Calibri" panose="020F0502020204030204" pitchFamily="34" charset="0"/>
              </a:rPr>
              <a:t>Međunarodne institucije, standardi i dokumenti </a:t>
            </a:r>
            <a:endParaRPr lang="hr-HR" dirty="0">
              <a:latin typeface="Calibri" panose="020F0502020204030204" pitchFamily="34" charset="0"/>
              <a:cs typeface="Calibri" panose="020F0502020204030204" pitchFamily="34" charset="0"/>
            </a:endParaRPr>
          </a:p>
        </p:txBody>
      </p:sp>
      <p:sp>
        <p:nvSpPr>
          <p:cNvPr id="5" name="Subtitle 4"/>
          <p:cNvSpPr>
            <a:spLocks noGrp="1"/>
          </p:cNvSpPr>
          <p:nvPr>
            <p:ph idx="1"/>
          </p:nvPr>
        </p:nvSpPr>
        <p:spPr/>
        <p:txBody>
          <a:bodyPr>
            <a:normAutofit/>
          </a:bodyPr>
          <a:lstStyle/>
          <a:p>
            <a:pPr algn="just"/>
            <a:r>
              <a:rPr lang="hr-HR" sz="2600" b="1" dirty="0" smtClean="0"/>
              <a:t>FATF (Financial Action Task Force)</a:t>
            </a:r>
          </a:p>
          <a:p>
            <a:pPr algn="just">
              <a:buNone/>
            </a:pPr>
            <a:r>
              <a:rPr lang="hr-HR" sz="2600" dirty="0" smtClean="0"/>
              <a:t>	međunarodno tijelo osnovano u Parizu 1989. godine, čija zadaća je praćenje provođenja mjera za sprječavanje pranja novca i financiranja terorizma</a:t>
            </a:r>
          </a:p>
          <a:p>
            <a:pPr algn="just">
              <a:buNone/>
            </a:pPr>
            <a:r>
              <a:rPr lang="hr-HR" sz="2600" dirty="0" smtClean="0"/>
              <a:t>	izdao dokumente koji predstavljaju standarde za borbu protiv pranja novca i financiranja terorizma - </a:t>
            </a:r>
            <a:r>
              <a:rPr lang="hr-HR" sz="2600" i="1" dirty="0" smtClean="0"/>
              <a:t>40 preporuka za SPNFT</a:t>
            </a:r>
          </a:p>
          <a:p>
            <a:pPr algn="just"/>
            <a:r>
              <a:rPr lang="hr-HR" sz="2600" b="1" dirty="0" smtClean="0"/>
              <a:t>MONEYVAL</a:t>
            </a:r>
          </a:p>
          <a:p>
            <a:pPr algn="just">
              <a:buNone/>
            </a:pPr>
            <a:r>
              <a:rPr lang="hr-HR" sz="2600" dirty="0" smtClean="0"/>
              <a:t>	- posebni odbor stručnjaka Vijeća Europe zadužen za praćenje provođenja mjera za sprječavanje pranja novca i financiranja terorizma</a:t>
            </a:r>
          </a:p>
          <a:p>
            <a:pPr algn="just"/>
            <a:endParaRPr lang="hr-HR" sz="2600" dirty="0" smtClean="0"/>
          </a:p>
          <a:p>
            <a:pPr algn="just">
              <a:buNone/>
            </a:pPr>
            <a:endParaRPr lang="hr-HR" sz="2600" dirty="0" smtClean="0"/>
          </a:p>
          <a:p>
            <a:pPr algn="just"/>
            <a:endParaRPr lang="hr-HR" sz="2600" dirty="0" smtClean="0"/>
          </a:p>
          <a:p>
            <a:pPr algn="just"/>
            <a:endParaRPr lang="hr-HR" sz="2600" dirty="0"/>
          </a:p>
        </p:txBody>
      </p:sp>
      <p:sp>
        <p:nvSpPr>
          <p:cNvPr id="2" name="Slide Number Placeholder 1"/>
          <p:cNvSpPr>
            <a:spLocks noGrp="1"/>
          </p:cNvSpPr>
          <p:nvPr>
            <p:ph type="sldNum" sz="quarter" idx="12"/>
          </p:nvPr>
        </p:nvSpPr>
        <p:spPr/>
        <p:txBody>
          <a:bodyPr/>
          <a:lstStyle/>
          <a:p>
            <a:fld id="{C1FE935B-016E-4331-982B-19A3BF45F340}" type="slidenum">
              <a:rPr lang="hr-HR" smtClean="0"/>
              <a:pPr/>
              <a:t>48</a:t>
            </a:fld>
            <a:endParaRPr lang="hr-HR"/>
          </a:p>
        </p:txBody>
      </p:sp>
    </p:spTree>
    <p:extLst>
      <p:ext uri="{BB962C8B-B14F-4D97-AF65-F5344CB8AC3E}">
        <p14:creationId xmlns:p14="http://schemas.microsoft.com/office/powerpoint/2010/main" val="2071046218"/>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vi-VN" dirty="0">
                <a:latin typeface="Calibri" panose="020F0502020204030204" pitchFamily="34" charset="0"/>
                <a:cs typeface="Calibri" panose="020F0502020204030204" pitchFamily="34" charset="0"/>
              </a:rPr>
              <a:t>Međunarodne institucije, standardi i dokumenti </a:t>
            </a:r>
            <a:endParaRPr lang="hr-HR" dirty="0">
              <a:latin typeface="Calibri" panose="020F0502020204030204" pitchFamily="34" charset="0"/>
              <a:cs typeface="Calibri" panose="020F0502020204030204" pitchFamily="34" charset="0"/>
            </a:endParaRPr>
          </a:p>
        </p:txBody>
      </p:sp>
      <p:sp>
        <p:nvSpPr>
          <p:cNvPr id="4" name="Subtitle 3"/>
          <p:cNvSpPr>
            <a:spLocks noGrp="1"/>
          </p:cNvSpPr>
          <p:nvPr>
            <p:ph idx="1"/>
          </p:nvPr>
        </p:nvSpPr>
        <p:spPr/>
        <p:txBody>
          <a:bodyPr>
            <a:normAutofit fontScale="92500" lnSpcReduction="20000"/>
          </a:bodyPr>
          <a:lstStyle/>
          <a:p>
            <a:r>
              <a:rPr lang="hr-HR" sz="2600" b="1" dirty="0" smtClean="0"/>
              <a:t>CODEXTER (Committee of Experts on Terrorism)</a:t>
            </a:r>
          </a:p>
          <a:p>
            <a:pPr algn="just">
              <a:buNone/>
            </a:pPr>
            <a:r>
              <a:rPr lang="hr-HR" sz="2600" dirty="0" smtClean="0"/>
              <a:t>	- Odbor pravnih stručnjaka Vijeća Europe za terorizam koji izrađuje pregled legislative te institucionalnih protuterorističkih planova zemalja članica VE  </a:t>
            </a:r>
          </a:p>
          <a:p>
            <a:pPr algn="just"/>
            <a:r>
              <a:rPr lang="hr-HR" sz="2600" b="1" dirty="0" smtClean="0"/>
              <a:t>Egmont grupa (The Egmont Group of Financial Intelligence Units)</a:t>
            </a:r>
          </a:p>
          <a:p>
            <a:pPr algn="just">
              <a:buNone/>
            </a:pPr>
            <a:r>
              <a:rPr lang="hr-HR" sz="2600" dirty="0" smtClean="0"/>
              <a:t>	- tijelo osnovano 1995. godine, čija uloga je jačanje i koordinacija internacionalne suradnje ureda za sprječavanje pranja novca diljem svijeta</a:t>
            </a:r>
          </a:p>
          <a:p>
            <a:pPr algn="just"/>
            <a:r>
              <a:rPr lang="hr-HR" sz="2600" b="1" dirty="0" smtClean="0"/>
              <a:t>International Money Laundering Information Network (IMoLIN)</a:t>
            </a:r>
          </a:p>
          <a:p>
            <a:pPr algn="just">
              <a:buNone/>
            </a:pPr>
            <a:r>
              <a:rPr lang="hr-HR" sz="2600" dirty="0" smtClean="0"/>
              <a:t>	- organizacija koju je osnovala OUN radi povezivanja međunarodnih organizacija uključenih u SPNFT. Prikuplja informacije o regulativama pojedinih zemalja i radi na razvoju međunarodne suradnje. </a:t>
            </a:r>
          </a:p>
          <a:p>
            <a:pPr algn="just">
              <a:buNone/>
            </a:pPr>
            <a:endParaRPr lang="hr-HR" sz="2600" dirty="0" smtClean="0"/>
          </a:p>
          <a:p>
            <a:pPr algn="just">
              <a:buNone/>
            </a:pPr>
            <a:endParaRPr lang="hr-HR" sz="2600" dirty="0" smtClean="0"/>
          </a:p>
          <a:p>
            <a:pPr algn="just">
              <a:buNone/>
            </a:pPr>
            <a:endParaRPr lang="hr-HR" sz="2600" dirty="0" smtClean="0"/>
          </a:p>
        </p:txBody>
      </p:sp>
      <p:sp>
        <p:nvSpPr>
          <p:cNvPr id="2" name="Slide Number Placeholder 1"/>
          <p:cNvSpPr>
            <a:spLocks noGrp="1"/>
          </p:cNvSpPr>
          <p:nvPr>
            <p:ph type="sldNum" sz="quarter" idx="12"/>
          </p:nvPr>
        </p:nvSpPr>
        <p:spPr/>
        <p:txBody>
          <a:bodyPr/>
          <a:lstStyle/>
          <a:p>
            <a:fld id="{C1FE935B-016E-4331-982B-19A3BF45F340}" type="slidenum">
              <a:rPr lang="hr-HR" smtClean="0"/>
              <a:pPr/>
              <a:t>49</a:t>
            </a:fld>
            <a:endParaRPr lang="hr-HR"/>
          </a:p>
        </p:txBody>
      </p:sp>
    </p:spTree>
    <p:extLst>
      <p:ext uri="{BB962C8B-B14F-4D97-AF65-F5344CB8AC3E}">
        <p14:creationId xmlns:p14="http://schemas.microsoft.com/office/powerpoint/2010/main" val="2489133344"/>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Pristup temeljen na riziku</a:t>
            </a:r>
            <a:endParaRPr lang="hr-HR" dirty="0"/>
          </a:p>
        </p:txBody>
      </p:sp>
      <p:sp>
        <p:nvSpPr>
          <p:cNvPr id="3" name="Content Placeholder 2"/>
          <p:cNvSpPr>
            <a:spLocks noGrp="1"/>
          </p:cNvSpPr>
          <p:nvPr>
            <p:ph idx="1"/>
          </p:nvPr>
        </p:nvSpPr>
        <p:spPr/>
        <p:txBody>
          <a:bodyPr/>
          <a:lstStyle/>
          <a:p>
            <a:r>
              <a:rPr lang="hr-HR" dirty="0" smtClean="0"/>
              <a:t>Procjena rizika </a:t>
            </a:r>
          </a:p>
          <a:p>
            <a:pPr lvl="1"/>
            <a:r>
              <a:rPr lang="hr-HR" dirty="0" smtClean="0"/>
              <a:t>Utvrđivanje i procjena rizika od PN/FT: </a:t>
            </a:r>
          </a:p>
          <a:p>
            <a:pPr lvl="2"/>
            <a:r>
              <a:rPr lang="hr-HR" dirty="0" smtClean="0"/>
              <a:t>Stranke, proizvoda i usluge, poslovne prakse, geografskog rizika</a:t>
            </a:r>
          </a:p>
          <a:p>
            <a:pPr lvl="1"/>
            <a:r>
              <a:rPr lang="hr-HR" dirty="0" smtClean="0"/>
              <a:t>Upravljanje rizicima: </a:t>
            </a:r>
          </a:p>
          <a:p>
            <a:pPr lvl="2"/>
            <a:r>
              <a:rPr lang="hr-HR" dirty="0" smtClean="0"/>
              <a:t>Umanjivanje i upravljanje rizikom </a:t>
            </a:r>
          </a:p>
          <a:p>
            <a:pPr lvl="2"/>
            <a:r>
              <a:rPr lang="hr-HR" dirty="0" smtClean="0"/>
              <a:t>Primjena strategija, politika i procedura </a:t>
            </a:r>
          </a:p>
          <a:p>
            <a:pPr lvl="2"/>
            <a:r>
              <a:rPr lang="hr-HR" dirty="0" smtClean="0"/>
              <a:t>Uspostave sustava i kontrola </a:t>
            </a:r>
          </a:p>
          <a:p>
            <a:pPr lvl="1"/>
            <a:r>
              <a:rPr lang="hr-HR" dirty="0" smtClean="0"/>
              <a:t>Provedba stalnog praćenja: </a:t>
            </a:r>
          </a:p>
          <a:p>
            <a:pPr lvl="2"/>
            <a:r>
              <a:rPr lang="hr-HR" dirty="0" smtClean="0"/>
              <a:t>Razvijanje i provedba procesa praćenja </a:t>
            </a:r>
          </a:p>
          <a:p>
            <a:pPr lvl="2"/>
            <a:r>
              <a:rPr lang="hr-HR" dirty="0" smtClean="0"/>
              <a:t>Vođenje potrebnih evidencija </a:t>
            </a:r>
          </a:p>
          <a:p>
            <a:pPr lvl="2"/>
            <a:r>
              <a:rPr lang="hr-HR" dirty="0" smtClean="0"/>
              <a:t>Obavješćivanje o sumnjivim transakcijama </a:t>
            </a:r>
          </a:p>
          <a:p>
            <a:pPr lvl="2"/>
            <a:r>
              <a:rPr lang="hr-HR" dirty="0" smtClean="0"/>
              <a:t>Izvješćivanje uprave </a:t>
            </a:r>
            <a:endParaRPr lang="hr-HR" dirty="0"/>
          </a:p>
          <a:p>
            <a:pPr lvl="2"/>
            <a:endParaRPr lang="hr-HR" dirty="0" smtClean="0"/>
          </a:p>
        </p:txBody>
      </p:sp>
    </p:spTree>
    <p:extLst>
      <p:ext uri="{BB962C8B-B14F-4D97-AF65-F5344CB8AC3E}">
        <p14:creationId xmlns:p14="http://schemas.microsoft.com/office/powerpoint/2010/main" val="285083045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HR" sz="2400" dirty="0"/>
              <a:t>Države koje u nezadovoljavajućoj mjeri primjenjuju mjere sprječavanja pranja novca i financiranja terorizma</a:t>
            </a:r>
          </a:p>
        </p:txBody>
      </p:sp>
      <p:sp>
        <p:nvSpPr>
          <p:cNvPr id="3" name="Content Placeholder 2"/>
          <p:cNvSpPr>
            <a:spLocks noGrp="1"/>
          </p:cNvSpPr>
          <p:nvPr>
            <p:ph idx="1"/>
          </p:nvPr>
        </p:nvSpPr>
        <p:spPr/>
        <p:txBody>
          <a:bodyPr/>
          <a:lstStyle/>
          <a:p>
            <a:r>
              <a:rPr lang="hr-HR" dirty="0" smtClean="0"/>
              <a:t>Ured </a:t>
            </a:r>
            <a:r>
              <a:rPr lang="hr-HR" dirty="0"/>
              <a:t>za sprječavanje pranja novca izdao je 06.03.2013. godine Smjernicu o državama koje u nezadovoljavajućoj mjeri primjenjuju mjere sprječavanja pranja novca i financiranja terorizma </a:t>
            </a:r>
          </a:p>
          <a:p>
            <a:endParaRPr lang="hr-HR" dirty="0"/>
          </a:p>
          <a:p>
            <a:r>
              <a:rPr lang="hr-HR" dirty="0"/>
              <a:t>Ured preporuča praćenje službenih web stranica MONEYVAL-a (</a:t>
            </a:r>
            <a:r>
              <a:rPr lang="hr-HR" dirty="0">
                <a:hlinkClick r:id="rId2"/>
              </a:rPr>
              <a:t>www.coe.int/t/</a:t>
            </a:r>
            <a:r>
              <a:rPr lang="hr-HR" dirty="0" err="1">
                <a:hlinkClick r:id="rId2"/>
              </a:rPr>
              <a:t>dghl</a:t>
            </a:r>
            <a:r>
              <a:rPr lang="hr-HR" dirty="0">
                <a:hlinkClick r:id="rId2"/>
              </a:rPr>
              <a:t>/</a:t>
            </a:r>
            <a:r>
              <a:rPr lang="hr-HR" dirty="0" err="1">
                <a:hlinkClick r:id="rId2"/>
              </a:rPr>
              <a:t>monitoring</a:t>
            </a:r>
            <a:r>
              <a:rPr lang="hr-HR" dirty="0">
                <a:hlinkClick r:id="rId2"/>
              </a:rPr>
              <a:t>/</a:t>
            </a:r>
            <a:r>
              <a:rPr lang="hr-HR" dirty="0" err="1">
                <a:hlinkClick r:id="rId2"/>
              </a:rPr>
              <a:t>moneyval</a:t>
            </a:r>
            <a:r>
              <a:rPr lang="hr-HR" dirty="0"/>
              <a:t>) i FATF-a (</a:t>
            </a:r>
            <a:r>
              <a:rPr lang="hr-HR" dirty="0" err="1">
                <a:hlinkClick r:id="rId3"/>
              </a:rPr>
              <a:t>www.fatf</a:t>
            </a:r>
            <a:r>
              <a:rPr lang="hr-HR" dirty="0">
                <a:hlinkClick r:id="rId3"/>
              </a:rPr>
              <a:t>-</a:t>
            </a:r>
            <a:r>
              <a:rPr lang="hr-HR" dirty="0" err="1">
                <a:hlinkClick r:id="rId3"/>
              </a:rPr>
              <a:t>gafi.org</a:t>
            </a:r>
            <a:r>
              <a:rPr lang="hr-HR" dirty="0"/>
              <a:t>) u vezi s novim informacijama o rizičnim državama </a:t>
            </a:r>
          </a:p>
          <a:p>
            <a:endParaRPr lang="hr-HR" dirty="0"/>
          </a:p>
        </p:txBody>
      </p:sp>
    </p:spTree>
    <p:extLst>
      <p:ext uri="{BB962C8B-B14F-4D97-AF65-F5344CB8AC3E}">
        <p14:creationId xmlns:p14="http://schemas.microsoft.com/office/powerpoint/2010/main" val="3729676231"/>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Autofit/>
          </a:bodyPr>
          <a:lstStyle/>
          <a:p>
            <a:r>
              <a:rPr lang="hr-HR" sz="2800" dirty="0"/>
              <a:t>Države koje u nezadovoljavajućoj mjeri primjenjuju mjere sprječavanja pranja novca i financiranja terorizma</a:t>
            </a:r>
          </a:p>
        </p:txBody>
      </p:sp>
      <p:sp>
        <p:nvSpPr>
          <p:cNvPr id="3" name="Content Placeholder 2"/>
          <p:cNvSpPr>
            <a:spLocks noGrp="1"/>
          </p:cNvSpPr>
          <p:nvPr>
            <p:ph idx="1"/>
          </p:nvPr>
        </p:nvSpPr>
        <p:spPr/>
        <p:txBody>
          <a:bodyPr>
            <a:normAutofit fontScale="92500" lnSpcReduction="20000"/>
          </a:bodyPr>
          <a:lstStyle/>
          <a:p>
            <a:r>
              <a:rPr lang="hr-HR" dirty="0" smtClean="0"/>
              <a:t>Financial </a:t>
            </a:r>
            <a:r>
              <a:rPr lang="hr-HR" dirty="0" err="1" smtClean="0"/>
              <a:t>Action</a:t>
            </a:r>
            <a:r>
              <a:rPr lang="hr-HR" dirty="0" smtClean="0"/>
              <a:t> </a:t>
            </a:r>
            <a:r>
              <a:rPr lang="hr-HR" dirty="0" err="1" smtClean="0"/>
              <a:t>Task</a:t>
            </a:r>
            <a:r>
              <a:rPr lang="hr-HR" dirty="0" smtClean="0"/>
              <a:t> </a:t>
            </a:r>
            <a:r>
              <a:rPr lang="hr-HR" dirty="0" err="1" smtClean="0"/>
              <a:t>Force</a:t>
            </a:r>
            <a:r>
              <a:rPr lang="hr-HR" dirty="0" smtClean="0"/>
              <a:t> izrađuje listu: </a:t>
            </a:r>
          </a:p>
          <a:p>
            <a:r>
              <a:rPr lang="hr-HR" dirty="0" smtClean="0"/>
              <a:t>Nekooperativne države i države visokog rizika </a:t>
            </a:r>
          </a:p>
          <a:p>
            <a:pPr lvl="1"/>
            <a:r>
              <a:rPr lang="hr-HR" dirty="0" err="1" smtClean="0"/>
              <a:t>Bahamas</a:t>
            </a:r>
            <a:endParaRPr lang="hr-HR" dirty="0"/>
          </a:p>
          <a:p>
            <a:pPr lvl="1"/>
            <a:r>
              <a:rPr lang="hr-HR" dirty="0" err="1" smtClean="0"/>
              <a:t>Botswana</a:t>
            </a:r>
            <a:endParaRPr lang="hr-HR" dirty="0"/>
          </a:p>
          <a:p>
            <a:pPr lvl="1"/>
            <a:r>
              <a:rPr lang="hr-HR" dirty="0" err="1" smtClean="0"/>
              <a:t>DemocraticPeople'sRepublic</a:t>
            </a:r>
            <a:r>
              <a:rPr lang="hr-HR" dirty="0" smtClean="0"/>
              <a:t> </a:t>
            </a:r>
            <a:r>
              <a:rPr lang="hr-HR" dirty="0" err="1"/>
              <a:t>ofKorea</a:t>
            </a:r>
            <a:r>
              <a:rPr lang="hr-HR" dirty="0"/>
              <a:t> (DPRK)</a:t>
            </a:r>
          </a:p>
          <a:p>
            <a:pPr lvl="1"/>
            <a:r>
              <a:rPr lang="hr-HR" dirty="0" err="1" smtClean="0"/>
              <a:t>Ethiopia</a:t>
            </a:r>
            <a:endParaRPr lang="hr-HR" dirty="0"/>
          </a:p>
          <a:p>
            <a:pPr lvl="1"/>
            <a:r>
              <a:rPr lang="hr-HR" dirty="0" err="1" smtClean="0"/>
              <a:t>Ghana</a:t>
            </a:r>
            <a:endParaRPr lang="hr-HR" dirty="0"/>
          </a:p>
          <a:p>
            <a:pPr lvl="1"/>
            <a:r>
              <a:rPr lang="hr-HR" dirty="0" smtClean="0"/>
              <a:t>Iran</a:t>
            </a:r>
            <a:endParaRPr lang="hr-HR" dirty="0"/>
          </a:p>
          <a:p>
            <a:pPr lvl="1"/>
            <a:r>
              <a:rPr lang="hr-HR" dirty="0" smtClean="0"/>
              <a:t>Pakistan</a:t>
            </a:r>
            <a:endParaRPr lang="hr-HR" dirty="0"/>
          </a:p>
          <a:p>
            <a:pPr lvl="1"/>
            <a:r>
              <a:rPr lang="hr-HR" dirty="0" err="1" smtClean="0"/>
              <a:t>Serbia</a:t>
            </a:r>
            <a:endParaRPr lang="hr-HR" dirty="0"/>
          </a:p>
          <a:p>
            <a:pPr lvl="1"/>
            <a:r>
              <a:rPr lang="hr-HR" dirty="0" smtClean="0"/>
              <a:t>Sri </a:t>
            </a:r>
            <a:r>
              <a:rPr lang="hr-HR" dirty="0"/>
              <a:t>Lanka</a:t>
            </a:r>
          </a:p>
          <a:p>
            <a:pPr lvl="1"/>
            <a:r>
              <a:rPr lang="hr-HR" dirty="0" err="1" smtClean="0"/>
              <a:t>Syria</a:t>
            </a:r>
            <a:endParaRPr lang="hr-HR" dirty="0"/>
          </a:p>
          <a:p>
            <a:pPr lvl="1"/>
            <a:r>
              <a:rPr lang="hr-HR" dirty="0" smtClean="0"/>
              <a:t>Trinidad </a:t>
            </a:r>
            <a:r>
              <a:rPr lang="hr-HR" dirty="0" err="1"/>
              <a:t>andTobago</a:t>
            </a:r>
            <a:endParaRPr lang="hr-HR" dirty="0"/>
          </a:p>
          <a:p>
            <a:pPr lvl="1"/>
            <a:r>
              <a:rPr lang="hr-HR" dirty="0" err="1" smtClean="0"/>
              <a:t>Tunisia</a:t>
            </a:r>
            <a:endParaRPr lang="hr-HR" dirty="0"/>
          </a:p>
          <a:p>
            <a:pPr lvl="1"/>
            <a:r>
              <a:rPr lang="hr-HR" dirty="0" err="1" smtClean="0"/>
              <a:t>Yemen</a:t>
            </a:r>
            <a:r>
              <a:rPr lang="hr-HR" dirty="0" smtClean="0"/>
              <a:t> </a:t>
            </a:r>
            <a:endParaRPr lang="hr-HR" dirty="0"/>
          </a:p>
          <a:p>
            <a:endParaRPr lang="hr-HR" dirty="0"/>
          </a:p>
        </p:txBody>
      </p:sp>
      <p:sp>
        <p:nvSpPr>
          <p:cNvPr id="4" name="Slide Number Placeholder 3"/>
          <p:cNvSpPr>
            <a:spLocks noGrp="1"/>
          </p:cNvSpPr>
          <p:nvPr>
            <p:ph type="sldNum" sz="quarter" idx="12"/>
          </p:nvPr>
        </p:nvSpPr>
        <p:spPr/>
        <p:txBody>
          <a:bodyPr/>
          <a:lstStyle/>
          <a:p>
            <a:fld id="{4781E575-E2B5-4434-9235-B2CFCABF0230}" type="slidenum">
              <a:rPr lang="hr-HR" smtClean="0"/>
              <a:pPr/>
              <a:t>51</a:t>
            </a:fld>
            <a:endParaRPr lang="hr-HR"/>
          </a:p>
        </p:txBody>
      </p:sp>
    </p:spTree>
    <p:extLst>
      <p:ext uri="{BB962C8B-B14F-4D97-AF65-F5344CB8AC3E}">
        <p14:creationId xmlns:p14="http://schemas.microsoft.com/office/powerpoint/2010/main" val="2441364297"/>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hr-HR" dirty="0"/>
              <a:t>Smjernica u svezi postupanja na području borbe u suzbijanju financiranja terorizma</a:t>
            </a:r>
          </a:p>
        </p:txBody>
      </p:sp>
      <p:sp>
        <p:nvSpPr>
          <p:cNvPr id="3" name="Content Placeholder 2"/>
          <p:cNvSpPr>
            <a:spLocks noGrp="1"/>
          </p:cNvSpPr>
          <p:nvPr>
            <p:ph idx="1"/>
          </p:nvPr>
        </p:nvSpPr>
        <p:spPr/>
        <p:txBody>
          <a:bodyPr>
            <a:normAutofit fontScale="92500" lnSpcReduction="10000"/>
          </a:bodyPr>
          <a:lstStyle/>
          <a:p>
            <a:r>
              <a:rPr lang="hr-HR" dirty="0" smtClean="0"/>
              <a:t>Obveznici su dužni redovito u svom poslovanju i pri uspostavljanju poslovnog odnosa s klijentom izvršiti provjeru da li je isti evidentiran na sankcijskim listama</a:t>
            </a:r>
          </a:p>
          <a:p>
            <a:r>
              <a:rPr lang="hr-HR" dirty="0">
                <a:hlinkClick r:id="rId2"/>
              </a:rPr>
              <a:t>https://</a:t>
            </a:r>
            <a:r>
              <a:rPr lang="hr-HR" dirty="0" smtClean="0">
                <a:hlinkClick r:id="rId2"/>
              </a:rPr>
              <a:t>www.un.org/sc/suborg/en/sanctions/un-sc-consolidated-list</a:t>
            </a:r>
            <a:r>
              <a:rPr lang="hr-HR" dirty="0" smtClean="0"/>
              <a:t> </a:t>
            </a:r>
          </a:p>
          <a:p>
            <a:r>
              <a:rPr lang="hr-HR" dirty="0" smtClean="0"/>
              <a:t>Obveznici su dužni periodično provjeravati liste:</a:t>
            </a:r>
          </a:p>
          <a:p>
            <a:pPr lvl="1"/>
            <a:r>
              <a:rPr lang="hr-HR" dirty="0" smtClean="0"/>
              <a:t>provjera postojećih klijenata obveznika, odnosno provjera da li je određena fizička ili pravna osoba koja se nalazi na listama terorista evidentirana kao klijent obveznika,</a:t>
            </a:r>
          </a:p>
          <a:p>
            <a:pPr lvl="1"/>
            <a:r>
              <a:rPr lang="hr-HR" dirty="0" smtClean="0"/>
              <a:t>provjera fizičkih i pravnih osoba koje su novo uvrštene na liste terorista, u cilju utvrđivanja da li su iste već evidentirane kao postojeći klijenti obveznika. </a:t>
            </a:r>
          </a:p>
          <a:p>
            <a:r>
              <a:rPr lang="hr-HR" dirty="0"/>
              <a:t>Ako se utvrdi podudaranje podataka klijenata s podacima na listama potrebno je obavijestiti Ured.</a:t>
            </a:r>
          </a:p>
          <a:p>
            <a:r>
              <a:rPr lang="hr-HR" dirty="0"/>
              <a:t>Banke i štedne banke dužne su o korištenju lista terorista, odnosno o negativnim rezultatima provjere istih, izvještavati Ured na tromjesečnoj osnovi.</a:t>
            </a:r>
          </a:p>
          <a:p>
            <a:endParaRPr lang="hr-HR" dirty="0"/>
          </a:p>
        </p:txBody>
      </p:sp>
      <p:sp>
        <p:nvSpPr>
          <p:cNvPr id="4" name="Slide Number Placeholder 3"/>
          <p:cNvSpPr>
            <a:spLocks noGrp="1"/>
          </p:cNvSpPr>
          <p:nvPr>
            <p:ph type="sldNum" sz="quarter" idx="12"/>
          </p:nvPr>
        </p:nvSpPr>
        <p:spPr/>
        <p:txBody>
          <a:bodyPr/>
          <a:lstStyle/>
          <a:p>
            <a:fld id="{4781E575-E2B5-4434-9235-B2CFCABF0230}" type="slidenum">
              <a:rPr lang="hr-HR" smtClean="0"/>
              <a:pPr/>
              <a:t>52</a:t>
            </a:fld>
            <a:endParaRPr lang="hr-HR"/>
          </a:p>
        </p:txBody>
      </p:sp>
    </p:spTree>
    <p:extLst>
      <p:ext uri="{BB962C8B-B14F-4D97-AF65-F5344CB8AC3E}">
        <p14:creationId xmlns:p14="http://schemas.microsoft.com/office/powerpoint/2010/main" val="2452532953"/>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Procjena rizika </a:t>
            </a:r>
            <a:endParaRPr lang="hr-HR" dirty="0"/>
          </a:p>
        </p:txBody>
      </p:sp>
      <p:sp>
        <p:nvSpPr>
          <p:cNvPr id="3" name="Content Placeholder 2"/>
          <p:cNvSpPr>
            <a:spLocks noGrp="1"/>
          </p:cNvSpPr>
          <p:nvPr>
            <p:ph idx="1"/>
          </p:nvPr>
        </p:nvSpPr>
        <p:spPr/>
        <p:txBody>
          <a:bodyPr>
            <a:normAutofit lnSpcReduction="10000"/>
          </a:bodyPr>
          <a:lstStyle/>
          <a:p>
            <a:r>
              <a:rPr lang="hr-HR" sz="2800" dirty="0"/>
              <a:t>Cilj - primijeniti mjere za sprječavanje pranja novca i financiranje terorizma proporcionalno identificiranom riziku.</a:t>
            </a:r>
          </a:p>
          <a:p>
            <a:r>
              <a:rPr lang="hr-HR" sz="2800" dirty="0"/>
              <a:t>Potrebno je razmotriti:</a:t>
            </a:r>
          </a:p>
          <a:p>
            <a:pPr lvl="1"/>
            <a:r>
              <a:rPr lang="hr-HR" sz="2400" dirty="0"/>
              <a:t>vrstu, poslovni profil, strukturu, te zemljopisno porijeklo stranaka,</a:t>
            </a:r>
          </a:p>
          <a:p>
            <a:pPr lvl="1"/>
            <a:r>
              <a:rPr lang="hr-HR" sz="2400" dirty="0"/>
              <a:t>prirodu poslovnog odnosa, proizvoda ili transakcije</a:t>
            </a:r>
            <a:r>
              <a:rPr lang="hr-HR" sz="2400" dirty="0" smtClean="0"/>
              <a:t>.</a:t>
            </a:r>
            <a:endParaRPr lang="hr-HR" sz="2800" dirty="0"/>
          </a:p>
          <a:p>
            <a:r>
              <a:rPr lang="hr-HR" sz="2800" dirty="0"/>
              <a:t>Kategorije rizika: </a:t>
            </a:r>
          </a:p>
          <a:p>
            <a:pPr lvl="1"/>
            <a:r>
              <a:rPr lang="hr-HR" sz="2400" dirty="0"/>
              <a:t>visok, </a:t>
            </a:r>
          </a:p>
          <a:p>
            <a:pPr lvl="1"/>
            <a:r>
              <a:rPr lang="hr-HR" sz="2400" dirty="0"/>
              <a:t>srednji i </a:t>
            </a:r>
          </a:p>
          <a:p>
            <a:pPr lvl="1"/>
            <a:r>
              <a:rPr lang="hr-HR" sz="2400" dirty="0"/>
              <a:t>nizak</a:t>
            </a:r>
          </a:p>
          <a:p>
            <a:endParaRPr lang="hr-HR" dirty="0"/>
          </a:p>
        </p:txBody>
      </p:sp>
    </p:spTree>
    <p:extLst>
      <p:ext uri="{BB962C8B-B14F-4D97-AF65-F5344CB8AC3E}">
        <p14:creationId xmlns:p14="http://schemas.microsoft.com/office/powerpoint/2010/main" val="3330279770"/>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381000"/>
            <a:ext cx="8229600" cy="1000108"/>
          </a:xfrm>
        </p:spPr>
        <p:txBody>
          <a:bodyPr/>
          <a:lstStyle/>
          <a:p>
            <a:r>
              <a:rPr lang="hr-HR" sz="3400" dirty="0" smtClean="0"/>
              <a:t>Procjena</a:t>
            </a:r>
            <a:r>
              <a:rPr lang="hr-HR" sz="3400" b="1" dirty="0" smtClean="0"/>
              <a:t> </a:t>
            </a:r>
            <a:r>
              <a:rPr lang="hr-HR" sz="3400" dirty="0" smtClean="0"/>
              <a:t>rizika</a:t>
            </a:r>
          </a:p>
        </p:txBody>
      </p:sp>
      <p:sp>
        <p:nvSpPr>
          <p:cNvPr id="3" name="Content Placeholder 2"/>
          <p:cNvSpPr>
            <a:spLocks noGrp="1"/>
          </p:cNvSpPr>
          <p:nvPr>
            <p:ph idx="1"/>
          </p:nvPr>
        </p:nvSpPr>
        <p:spPr>
          <a:xfrm>
            <a:off x="457200" y="1371600"/>
            <a:ext cx="8229600" cy="5126055"/>
          </a:xfrm>
        </p:spPr>
        <p:txBody>
          <a:bodyPr/>
          <a:lstStyle/>
          <a:p>
            <a:pPr algn="just"/>
            <a:endParaRPr lang="hr-HR" sz="3000" dirty="0" smtClean="0"/>
          </a:p>
          <a:p>
            <a:pPr algn="just"/>
            <a:r>
              <a:rPr lang="hr-HR" sz="3000" dirty="0" smtClean="0"/>
              <a:t>Upotreba Liste provjere za procjenu rizika i provođenje navedene provjere u određenim razdobljima; </a:t>
            </a:r>
          </a:p>
          <a:p>
            <a:pPr algn="just"/>
            <a:r>
              <a:rPr lang="hr-HR" sz="3000" dirty="0" smtClean="0"/>
              <a:t>Opće smjernice za provođenje Zakona o sprječavanju pranja novca i financiranja terorizma </a:t>
            </a:r>
          </a:p>
          <a:p>
            <a:pPr lvl="1" algn="just"/>
            <a:r>
              <a:rPr lang="hr-HR" sz="2600" b="1" u="sng" dirty="0" smtClean="0"/>
              <a:t>Dodatak 3: Lista provjere za procjenu rizika</a:t>
            </a:r>
          </a:p>
          <a:p>
            <a:endParaRPr lang="hr-HR" dirty="0"/>
          </a:p>
        </p:txBody>
      </p:sp>
      <p:sp>
        <p:nvSpPr>
          <p:cNvPr id="4" name="Slide Number Placeholder 3"/>
          <p:cNvSpPr>
            <a:spLocks noGrp="1"/>
          </p:cNvSpPr>
          <p:nvPr>
            <p:ph type="sldNum" sz="quarter" idx="12"/>
          </p:nvPr>
        </p:nvSpPr>
        <p:spPr/>
        <p:txBody>
          <a:bodyPr/>
          <a:lstStyle/>
          <a:p>
            <a:fld id="{4781E575-E2B5-4434-9235-B2CFCABF0230}" type="slidenum">
              <a:rPr lang="hr-HR" smtClean="0"/>
              <a:pPr/>
              <a:t>7</a:t>
            </a:fld>
            <a:endParaRPr lang="hr-HR"/>
          </a:p>
        </p:txBody>
      </p:sp>
    </p:spTree>
    <p:extLst>
      <p:ext uri="{BB962C8B-B14F-4D97-AF65-F5344CB8AC3E}">
        <p14:creationId xmlns:p14="http://schemas.microsoft.com/office/powerpoint/2010/main" val="293291459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fontScale="90000"/>
          </a:bodyPr>
          <a:lstStyle/>
          <a:p>
            <a:r>
              <a:rPr lang="hr-HR" dirty="0" smtClean="0"/>
              <a:t>Nacionalna procjena rizika – utvrđeni stupnjevi ranjivosti sektora </a:t>
            </a:r>
            <a:endParaRPr lang="hr-HR" dirty="0"/>
          </a:p>
        </p:txBody>
      </p:sp>
      <p:graphicFrame>
        <p:nvGraphicFramePr>
          <p:cNvPr id="4" name="Rezervirano mjesto sadržaja 3"/>
          <p:cNvGraphicFramePr>
            <a:graphicFrameLocks noGrp="1"/>
          </p:cNvGraphicFramePr>
          <p:nvPr>
            <p:ph idx="1"/>
            <p:extLst>
              <p:ext uri="{D42A27DB-BD31-4B8C-83A1-F6EECF244321}">
                <p14:modId xmlns:p14="http://schemas.microsoft.com/office/powerpoint/2010/main" val="2671019050"/>
              </p:ext>
            </p:extLst>
          </p:nvPr>
        </p:nvGraphicFramePr>
        <p:xfrm>
          <a:off x="457200" y="1562432"/>
          <a:ext cx="8229600" cy="4912654"/>
        </p:xfrm>
        <a:graphic>
          <a:graphicData uri="http://schemas.openxmlformats.org/drawingml/2006/table">
            <a:tbl>
              <a:tblPr firstRow="1" bandRow="1">
                <a:tableStyleId>{5C22544A-7EE6-4342-B048-85BDC9FD1C3A}</a:tableStyleId>
              </a:tblPr>
              <a:tblGrid>
                <a:gridCol w="4042792"/>
                <a:gridCol w="2232248"/>
                <a:gridCol w="1954560"/>
              </a:tblGrid>
              <a:tr h="554014">
                <a:tc>
                  <a:txBody>
                    <a:bodyPr/>
                    <a:lstStyle/>
                    <a:p>
                      <a:r>
                        <a:rPr lang="hr-HR" sz="1600" dirty="0" smtClean="0"/>
                        <a:t>Naziv sektora</a:t>
                      </a:r>
                      <a:r>
                        <a:rPr lang="hr-HR" sz="1600" baseline="0" dirty="0" smtClean="0"/>
                        <a:t> </a:t>
                      </a:r>
                      <a:endParaRPr lang="hr-HR" sz="1600" dirty="0"/>
                    </a:p>
                  </a:txBody>
                  <a:tcPr/>
                </a:tc>
                <a:tc>
                  <a:txBody>
                    <a:bodyPr/>
                    <a:lstStyle/>
                    <a:p>
                      <a:r>
                        <a:rPr lang="hr-HR" sz="1600" dirty="0" smtClean="0"/>
                        <a:t>Ranjivost/rizik</a:t>
                      </a:r>
                      <a:endParaRPr lang="hr-HR" sz="1600" dirty="0"/>
                    </a:p>
                  </a:txBody>
                  <a:tcPr/>
                </a:tc>
                <a:tc>
                  <a:txBody>
                    <a:bodyPr/>
                    <a:lstStyle/>
                    <a:p>
                      <a:r>
                        <a:rPr lang="hr-HR" sz="1600" dirty="0" smtClean="0"/>
                        <a:t>Koeficijent rizičnosti </a:t>
                      </a:r>
                      <a:endParaRPr lang="hr-HR" sz="1600" dirty="0"/>
                    </a:p>
                  </a:txBody>
                  <a:tcPr/>
                </a:tc>
              </a:tr>
              <a:tr h="320976">
                <a:tc>
                  <a:txBody>
                    <a:bodyPr/>
                    <a:lstStyle/>
                    <a:p>
                      <a:r>
                        <a:rPr lang="hr-HR" sz="1600" dirty="0" err="1" smtClean="0"/>
                        <a:t>Casino</a:t>
                      </a:r>
                      <a:r>
                        <a:rPr lang="hr-HR" sz="1600" dirty="0" smtClean="0"/>
                        <a:t> (Internet </a:t>
                      </a:r>
                      <a:r>
                        <a:rPr lang="hr-HR" sz="1600" dirty="0" err="1" smtClean="0"/>
                        <a:t>casino</a:t>
                      </a:r>
                      <a:r>
                        <a:rPr lang="hr-HR" sz="1600" dirty="0" smtClean="0"/>
                        <a:t>)</a:t>
                      </a:r>
                      <a:endParaRPr lang="hr-HR" sz="1600" dirty="0"/>
                    </a:p>
                  </a:txBody>
                  <a:tcPr/>
                </a:tc>
                <a:tc>
                  <a:txBody>
                    <a:bodyPr/>
                    <a:lstStyle/>
                    <a:p>
                      <a:pPr algn="ctr"/>
                      <a:r>
                        <a:rPr lang="hr-HR" sz="1600" dirty="0" smtClean="0"/>
                        <a:t>srednji</a:t>
                      </a:r>
                      <a:endParaRPr lang="hr-HR" sz="1600" dirty="0"/>
                    </a:p>
                  </a:txBody>
                  <a:tcPr/>
                </a:tc>
                <a:tc>
                  <a:txBody>
                    <a:bodyPr/>
                    <a:lstStyle/>
                    <a:p>
                      <a:pPr algn="ctr"/>
                      <a:r>
                        <a:rPr lang="hr-HR" sz="1600" dirty="0" smtClean="0"/>
                        <a:t>0,55</a:t>
                      </a:r>
                      <a:endParaRPr lang="hr-HR" sz="1600" dirty="0"/>
                    </a:p>
                  </a:txBody>
                  <a:tcPr/>
                </a:tc>
              </a:tr>
              <a:tr h="320976">
                <a:tc>
                  <a:txBody>
                    <a:bodyPr/>
                    <a:lstStyle/>
                    <a:p>
                      <a:r>
                        <a:rPr lang="hr-HR" sz="1600" dirty="0" smtClean="0"/>
                        <a:t>Trgovci plemenitim metalima</a:t>
                      </a:r>
                      <a:endParaRPr lang="hr-HR" sz="16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hr-HR" sz="1600" dirty="0" smtClean="0"/>
                        <a:t>srednji</a:t>
                      </a:r>
                    </a:p>
                  </a:txBody>
                  <a:tcPr/>
                </a:tc>
                <a:tc>
                  <a:txBody>
                    <a:bodyPr/>
                    <a:lstStyle/>
                    <a:p>
                      <a:pPr algn="ctr"/>
                      <a:r>
                        <a:rPr lang="hr-HR" sz="1600" dirty="0" smtClean="0"/>
                        <a:t>0,54</a:t>
                      </a:r>
                      <a:endParaRPr lang="hr-HR" sz="1600" dirty="0"/>
                    </a:p>
                  </a:txBody>
                  <a:tcPr/>
                </a:tc>
              </a:tr>
              <a:tr h="320976">
                <a:tc>
                  <a:txBody>
                    <a:bodyPr/>
                    <a:lstStyle/>
                    <a:p>
                      <a:r>
                        <a:rPr lang="hr-HR" sz="1600" dirty="0" smtClean="0"/>
                        <a:t>Kladionice (Internet kladionice) </a:t>
                      </a:r>
                      <a:endParaRPr lang="hr-HR" sz="16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hr-HR" sz="1600" dirty="0" smtClean="0"/>
                        <a:t>srednji</a:t>
                      </a:r>
                    </a:p>
                  </a:txBody>
                  <a:tcPr/>
                </a:tc>
                <a:tc>
                  <a:txBody>
                    <a:bodyPr/>
                    <a:lstStyle/>
                    <a:p>
                      <a:pPr algn="ctr"/>
                      <a:r>
                        <a:rPr lang="hr-HR" sz="1600" dirty="0" smtClean="0"/>
                        <a:t>0,53</a:t>
                      </a:r>
                      <a:endParaRPr lang="hr-HR" sz="1600" dirty="0"/>
                    </a:p>
                  </a:txBody>
                  <a:tcPr/>
                </a:tc>
              </a:tr>
              <a:tr h="320976">
                <a:tc>
                  <a:txBody>
                    <a:bodyPr/>
                    <a:lstStyle/>
                    <a:p>
                      <a:r>
                        <a:rPr lang="hr-HR" sz="1600" dirty="0" smtClean="0"/>
                        <a:t>Poduzetničke ili fiducijarne usluge</a:t>
                      </a:r>
                      <a:endParaRPr lang="hr-HR" sz="16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hr-HR" sz="1600" dirty="0" smtClean="0"/>
                        <a:t>srednji</a:t>
                      </a:r>
                    </a:p>
                  </a:txBody>
                  <a:tcPr/>
                </a:tc>
                <a:tc>
                  <a:txBody>
                    <a:bodyPr/>
                    <a:lstStyle/>
                    <a:p>
                      <a:pPr algn="ctr"/>
                      <a:r>
                        <a:rPr lang="hr-HR" sz="1600" dirty="0" smtClean="0"/>
                        <a:t>0,50</a:t>
                      </a:r>
                      <a:endParaRPr lang="hr-HR" sz="1600" dirty="0"/>
                    </a:p>
                  </a:txBody>
                  <a:tcPr/>
                </a:tc>
              </a:tr>
              <a:tr h="320976">
                <a:tc>
                  <a:txBody>
                    <a:bodyPr/>
                    <a:lstStyle/>
                    <a:p>
                      <a:r>
                        <a:rPr lang="hr-HR" sz="1600" dirty="0" smtClean="0"/>
                        <a:t>Automat klubovi </a:t>
                      </a:r>
                      <a:endParaRPr lang="hr-HR" sz="1600" dirty="0"/>
                    </a:p>
                  </a:txBody>
                  <a:tcPr/>
                </a:tc>
                <a:tc>
                  <a:txBody>
                    <a:bodyPr/>
                    <a:lstStyle/>
                    <a:p>
                      <a:pPr algn="ctr"/>
                      <a:r>
                        <a:rPr lang="hr-HR" sz="1600" dirty="0" smtClean="0"/>
                        <a:t>srednji</a:t>
                      </a:r>
                    </a:p>
                  </a:txBody>
                  <a:tcPr/>
                </a:tc>
                <a:tc>
                  <a:txBody>
                    <a:bodyPr/>
                    <a:lstStyle/>
                    <a:p>
                      <a:pPr algn="ctr"/>
                      <a:r>
                        <a:rPr lang="hr-HR" sz="1600" dirty="0" smtClean="0"/>
                        <a:t>0,48</a:t>
                      </a:r>
                      <a:endParaRPr lang="hr-HR" sz="1600" dirty="0"/>
                    </a:p>
                  </a:txBody>
                  <a:tcPr/>
                </a:tc>
              </a:tr>
              <a:tr h="320976">
                <a:tc>
                  <a:txBody>
                    <a:bodyPr/>
                    <a:lstStyle/>
                    <a:p>
                      <a:r>
                        <a:rPr lang="hr-HR" sz="1600" dirty="0" smtClean="0"/>
                        <a:t>Trgovci umjetninama i antikvitetima</a:t>
                      </a:r>
                      <a:endParaRPr lang="hr-HR" sz="1600" dirty="0"/>
                    </a:p>
                  </a:txBody>
                  <a:tcPr/>
                </a:tc>
                <a:tc>
                  <a:txBody>
                    <a:bodyPr/>
                    <a:lstStyle/>
                    <a:p>
                      <a:pPr algn="ctr"/>
                      <a:r>
                        <a:rPr lang="hr-HR" sz="1600" dirty="0" smtClean="0"/>
                        <a:t>srednji/nizak</a:t>
                      </a:r>
                      <a:endParaRPr lang="hr-HR" sz="1600" dirty="0"/>
                    </a:p>
                  </a:txBody>
                  <a:tcPr/>
                </a:tc>
                <a:tc>
                  <a:txBody>
                    <a:bodyPr/>
                    <a:lstStyle/>
                    <a:p>
                      <a:pPr algn="ctr"/>
                      <a:r>
                        <a:rPr lang="hr-HR" sz="1600" dirty="0" smtClean="0"/>
                        <a:t>0,39</a:t>
                      </a:r>
                      <a:endParaRPr lang="hr-HR" sz="1600" dirty="0"/>
                    </a:p>
                  </a:txBody>
                  <a:tcPr/>
                </a:tc>
              </a:tr>
              <a:tr h="320976">
                <a:tc>
                  <a:txBody>
                    <a:bodyPr/>
                    <a:lstStyle/>
                    <a:p>
                      <a:r>
                        <a:rPr lang="hr-HR" sz="1600" dirty="0" smtClean="0"/>
                        <a:t>Odvjetnička društva i </a:t>
                      </a:r>
                      <a:r>
                        <a:rPr lang="hr-HR" sz="1600" dirty="0" err="1" smtClean="0"/>
                        <a:t>odvjetnic</a:t>
                      </a:r>
                      <a:endParaRPr lang="hr-HR" sz="1600" dirty="0"/>
                    </a:p>
                  </a:txBody>
                  <a:tcPr/>
                </a:tc>
                <a:tc>
                  <a:txBody>
                    <a:bodyPr/>
                    <a:lstStyle/>
                    <a:p>
                      <a:pPr algn="ctr"/>
                      <a:r>
                        <a:rPr lang="hr-HR" sz="1600" dirty="0" smtClean="0"/>
                        <a:t>srednji/nizak</a:t>
                      </a:r>
                    </a:p>
                  </a:txBody>
                  <a:tcPr/>
                </a:tc>
                <a:tc>
                  <a:txBody>
                    <a:bodyPr/>
                    <a:lstStyle/>
                    <a:p>
                      <a:pPr algn="ctr"/>
                      <a:r>
                        <a:rPr lang="hr-HR" sz="1600" dirty="0" smtClean="0"/>
                        <a:t>0,35</a:t>
                      </a:r>
                      <a:endParaRPr lang="hr-HR" sz="1600" dirty="0"/>
                    </a:p>
                  </a:txBody>
                  <a:tcPr/>
                </a:tc>
              </a:tr>
              <a:tr h="320976">
                <a:tc>
                  <a:txBody>
                    <a:bodyPr/>
                    <a:lstStyle/>
                    <a:p>
                      <a:r>
                        <a:rPr lang="hr-HR" sz="1600" dirty="0" smtClean="0"/>
                        <a:t>Posrednici u prometu nekretnina</a:t>
                      </a:r>
                      <a:endParaRPr lang="hr-HR" sz="1600" dirty="0"/>
                    </a:p>
                  </a:txBody>
                  <a:tcPr/>
                </a:tc>
                <a:tc>
                  <a:txBody>
                    <a:bodyPr/>
                    <a:lstStyle/>
                    <a:p>
                      <a:pPr algn="ctr"/>
                      <a:r>
                        <a:rPr lang="hr-HR" sz="1600" dirty="0" smtClean="0"/>
                        <a:t>srednji/nizak</a:t>
                      </a:r>
                    </a:p>
                  </a:txBody>
                  <a:tcPr/>
                </a:tc>
                <a:tc>
                  <a:txBody>
                    <a:bodyPr/>
                    <a:lstStyle/>
                    <a:p>
                      <a:pPr algn="ctr"/>
                      <a:r>
                        <a:rPr lang="hr-HR" sz="1600" dirty="0" smtClean="0"/>
                        <a:t>0,35</a:t>
                      </a:r>
                      <a:endParaRPr lang="hr-HR" sz="1600" dirty="0"/>
                    </a:p>
                  </a:txBody>
                  <a:tcPr/>
                </a:tc>
              </a:tr>
              <a:tr h="320976">
                <a:tc>
                  <a:txBody>
                    <a:bodyPr/>
                    <a:lstStyle/>
                    <a:p>
                      <a:r>
                        <a:rPr lang="hr-HR" sz="1600" dirty="0" smtClean="0"/>
                        <a:t>Javni bilježnici</a:t>
                      </a:r>
                      <a:endParaRPr lang="hr-HR" sz="1600" dirty="0"/>
                    </a:p>
                  </a:txBody>
                  <a:tcPr/>
                </a:tc>
                <a:tc>
                  <a:txBody>
                    <a:bodyPr/>
                    <a:lstStyle/>
                    <a:p>
                      <a:pPr algn="ctr"/>
                      <a:r>
                        <a:rPr lang="hr-HR" sz="1600" dirty="0" smtClean="0"/>
                        <a:t>srednji/nizak</a:t>
                      </a:r>
                    </a:p>
                  </a:txBody>
                  <a:tcPr/>
                </a:tc>
                <a:tc>
                  <a:txBody>
                    <a:bodyPr/>
                    <a:lstStyle/>
                    <a:p>
                      <a:pPr algn="ctr"/>
                      <a:r>
                        <a:rPr lang="hr-HR" sz="1600" dirty="0" smtClean="0"/>
                        <a:t>0,30</a:t>
                      </a:r>
                      <a:endParaRPr lang="hr-HR" sz="1600" dirty="0"/>
                    </a:p>
                  </a:txBody>
                  <a:tcPr/>
                </a:tc>
              </a:tr>
              <a:tr h="316579">
                <a:tc>
                  <a:txBody>
                    <a:bodyPr/>
                    <a:lstStyle/>
                    <a:p>
                      <a:r>
                        <a:rPr lang="hr-HR" sz="1600" dirty="0" smtClean="0"/>
                        <a:t>Organizatori dražbi </a:t>
                      </a:r>
                      <a:endParaRPr lang="hr-HR" sz="1600" dirty="0"/>
                    </a:p>
                  </a:txBody>
                  <a:tcPr/>
                </a:tc>
                <a:tc>
                  <a:txBody>
                    <a:bodyPr/>
                    <a:lstStyle/>
                    <a:p>
                      <a:pPr algn="ctr"/>
                      <a:r>
                        <a:rPr lang="hr-HR" sz="1600" dirty="0" smtClean="0"/>
                        <a:t>srednji/nizak</a:t>
                      </a:r>
                    </a:p>
                  </a:txBody>
                  <a:tcPr/>
                </a:tc>
                <a:tc>
                  <a:txBody>
                    <a:bodyPr/>
                    <a:lstStyle/>
                    <a:p>
                      <a:pPr algn="ctr"/>
                      <a:r>
                        <a:rPr lang="hr-HR" sz="1600" dirty="0" smtClean="0"/>
                        <a:t>0,29</a:t>
                      </a:r>
                      <a:endParaRPr lang="hr-HR" sz="1600" dirty="0"/>
                    </a:p>
                  </a:txBody>
                  <a:tcPr/>
                </a:tc>
              </a:tr>
              <a:tr h="316579">
                <a:tc>
                  <a:txBody>
                    <a:bodyPr/>
                    <a:lstStyle/>
                    <a:p>
                      <a:r>
                        <a:rPr lang="hr-HR" sz="1600" dirty="0" smtClean="0"/>
                        <a:t>Računovođe i porezni savjetnici </a:t>
                      </a:r>
                      <a:endParaRPr lang="hr-HR" sz="1600" dirty="0"/>
                    </a:p>
                  </a:txBody>
                  <a:tcPr/>
                </a:tc>
                <a:tc>
                  <a:txBody>
                    <a:bodyPr/>
                    <a:lstStyle/>
                    <a:p>
                      <a:pPr algn="ctr"/>
                      <a:r>
                        <a:rPr lang="hr-HR" sz="1600" dirty="0" smtClean="0"/>
                        <a:t>srednji/nizak</a:t>
                      </a:r>
                    </a:p>
                  </a:txBody>
                  <a:tcPr/>
                </a:tc>
                <a:tc>
                  <a:txBody>
                    <a:bodyPr/>
                    <a:lstStyle/>
                    <a:p>
                      <a:pPr algn="ctr"/>
                      <a:r>
                        <a:rPr lang="hr-HR" sz="1600" dirty="0" smtClean="0"/>
                        <a:t>0,24</a:t>
                      </a:r>
                      <a:endParaRPr lang="hr-HR" sz="1600" dirty="0"/>
                    </a:p>
                  </a:txBody>
                  <a:tcPr/>
                </a:tc>
              </a:tr>
              <a:tr h="316579">
                <a:tc>
                  <a:txBody>
                    <a:bodyPr/>
                    <a:lstStyle/>
                    <a:p>
                      <a:r>
                        <a:rPr lang="hr-HR" sz="1600" dirty="0" smtClean="0"/>
                        <a:t>Revizori </a:t>
                      </a:r>
                      <a:endParaRPr lang="hr-HR" sz="1600" dirty="0"/>
                    </a:p>
                  </a:txBody>
                  <a:tcPr/>
                </a:tc>
                <a:tc>
                  <a:txBody>
                    <a:bodyPr/>
                    <a:lstStyle/>
                    <a:p>
                      <a:pPr algn="ctr"/>
                      <a:r>
                        <a:rPr lang="hr-HR" sz="1600" dirty="0" smtClean="0"/>
                        <a:t>srednji/nizak</a:t>
                      </a:r>
                    </a:p>
                  </a:txBody>
                  <a:tcPr/>
                </a:tc>
                <a:tc>
                  <a:txBody>
                    <a:bodyPr/>
                    <a:lstStyle/>
                    <a:p>
                      <a:pPr algn="ctr"/>
                      <a:r>
                        <a:rPr lang="hr-HR" sz="1600" dirty="0" smtClean="0"/>
                        <a:t>0,22</a:t>
                      </a:r>
                      <a:endParaRPr lang="hr-HR" sz="1600" dirty="0"/>
                    </a:p>
                  </a:txBody>
                  <a:tcPr/>
                </a:tc>
              </a:tr>
              <a:tr h="327992">
                <a:tc>
                  <a:txBody>
                    <a:bodyPr/>
                    <a:lstStyle/>
                    <a:p>
                      <a:r>
                        <a:rPr lang="hr-HR" sz="1600" dirty="0" smtClean="0"/>
                        <a:t>Lutrijske igre </a:t>
                      </a:r>
                      <a:endParaRPr lang="hr-HR" sz="1600" dirty="0"/>
                    </a:p>
                  </a:txBody>
                  <a:tcPr/>
                </a:tc>
                <a:tc>
                  <a:txBody>
                    <a:bodyPr/>
                    <a:lstStyle/>
                    <a:p>
                      <a:pPr algn="ctr"/>
                      <a:r>
                        <a:rPr lang="hr-HR" sz="1600" dirty="0" smtClean="0"/>
                        <a:t>nizak</a:t>
                      </a:r>
                      <a:endParaRPr lang="hr-HR" sz="1600" dirty="0"/>
                    </a:p>
                  </a:txBody>
                  <a:tcPr/>
                </a:tc>
                <a:tc>
                  <a:txBody>
                    <a:bodyPr/>
                    <a:lstStyle/>
                    <a:p>
                      <a:pPr algn="ctr"/>
                      <a:r>
                        <a:rPr lang="hr-HR" sz="1600" dirty="0" smtClean="0"/>
                        <a:t>0,17</a:t>
                      </a:r>
                      <a:endParaRPr lang="hr-HR" sz="1600" dirty="0"/>
                    </a:p>
                  </a:txBody>
                  <a:tcPr/>
                </a:tc>
              </a:tr>
            </a:tbl>
          </a:graphicData>
        </a:graphic>
      </p:graphicFrame>
    </p:spTree>
    <p:extLst>
      <p:ext uri="{BB962C8B-B14F-4D97-AF65-F5344CB8AC3E}">
        <p14:creationId xmlns:p14="http://schemas.microsoft.com/office/powerpoint/2010/main" val="3004216566"/>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Politički izložene osobe </a:t>
            </a:r>
            <a:endParaRPr lang="hr-HR" dirty="0"/>
          </a:p>
        </p:txBody>
      </p:sp>
      <p:sp>
        <p:nvSpPr>
          <p:cNvPr id="3" name="Content Placeholder 2"/>
          <p:cNvSpPr>
            <a:spLocks noGrp="1"/>
          </p:cNvSpPr>
          <p:nvPr>
            <p:ph idx="1"/>
          </p:nvPr>
        </p:nvSpPr>
        <p:spPr/>
        <p:txBody>
          <a:bodyPr>
            <a:normAutofit fontScale="85000" lnSpcReduction="10000"/>
          </a:bodyPr>
          <a:lstStyle/>
          <a:p>
            <a:r>
              <a:rPr lang="hr-HR" dirty="0" smtClean="0"/>
              <a:t>Od 01. siječnja 2018 godine : </a:t>
            </a:r>
          </a:p>
          <a:p>
            <a:pPr lvl="1" algn="just"/>
            <a:r>
              <a:rPr lang="hr-HR" dirty="0"/>
              <a:t>Politički izložena osoba je svaka fizička osoba koja djeluje ili je u proteklih najmanje 12 mjeseci djelovala na istaknutoj javnoj dužnosti u državi članici ili trećoj državi, uključujući i članove njezine uže obitelji i osobe za koje je poznato da su bliski suradnici politički izložene </a:t>
            </a:r>
            <a:r>
              <a:rPr lang="hr-HR" dirty="0" smtClean="0"/>
              <a:t>osobe. </a:t>
            </a:r>
          </a:p>
          <a:p>
            <a:endParaRPr lang="hr-HR" dirty="0"/>
          </a:p>
          <a:p>
            <a:r>
              <a:rPr lang="hr-HR" dirty="0" smtClean="0"/>
              <a:t>Fizička </a:t>
            </a:r>
            <a:r>
              <a:rPr lang="hr-HR" dirty="0"/>
              <a:t>osoba sa stalnim prebivalištem ili uobičajenim boravištem u stranoj državi koje djeluju ili su u posljednjoj godini (ili dulje) djelovale na istaknutoj javnoj dužnosti, uključujući i članove njihove uže obitelji ili osobe za koje je poznato da su bliski suradnici takvih osoba.</a:t>
            </a:r>
          </a:p>
          <a:p>
            <a:r>
              <a:rPr lang="hr-HR" dirty="0"/>
              <a:t>U slučaju da je riječ o stranoj politički izloženoj osobi tada obveznik provodi pojačanu dubinsku analizu:</a:t>
            </a:r>
          </a:p>
          <a:p>
            <a:pPr lvl="1"/>
            <a:r>
              <a:rPr lang="hr-HR" dirty="0"/>
              <a:t>Podaci o izvoru sredstava i imovine iz isprava i druge dokumentacije koju stranka podnese,</a:t>
            </a:r>
          </a:p>
          <a:p>
            <a:pPr lvl="1"/>
            <a:r>
              <a:rPr lang="hr-HR" dirty="0"/>
              <a:t>Ako takvih </a:t>
            </a:r>
            <a:r>
              <a:rPr lang="hr-HR" dirty="0" err="1"/>
              <a:t>takvih</a:t>
            </a:r>
            <a:r>
              <a:rPr lang="hr-HR" dirty="0"/>
              <a:t> dokumenata nema prikuplja se iz pisane izjave stranke</a:t>
            </a:r>
          </a:p>
          <a:p>
            <a:pPr lvl="1"/>
            <a:r>
              <a:rPr lang="hr-HR" dirty="0"/>
              <a:t>Nakon uspostavljanja poslovnog odnosa prati sa posebnom pažnjom transakcije i druge poslovne </a:t>
            </a:r>
            <a:r>
              <a:rPr lang="hr-HR" dirty="0" err="1"/>
              <a:t>aktivnosti..</a:t>
            </a:r>
            <a:r>
              <a:rPr lang="hr-HR" dirty="0"/>
              <a:t>. </a:t>
            </a:r>
          </a:p>
          <a:p>
            <a:endParaRPr lang="hr-HR" dirty="0"/>
          </a:p>
        </p:txBody>
      </p:sp>
    </p:spTree>
    <p:extLst>
      <p:ext uri="{BB962C8B-B14F-4D97-AF65-F5344CB8AC3E}">
        <p14:creationId xmlns:p14="http://schemas.microsoft.com/office/powerpoint/2010/main" val="873745195"/>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if-mode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Rif-model</Template>
  <TotalTime>9027</TotalTime>
  <Words>4351</Words>
  <Application>Microsoft Office PowerPoint</Application>
  <PresentationFormat>Prikaz na zaslonu (4:3)</PresentationFormat>
  <Paragraphs>490</Paragraphs>
  <Slides>52</Slides>
  <Notes>0</Notes>
  <HiddenSlides>0</HiddenSlides>
  <MMClips>0</MMClips>
  <ScaleCrop>false</ScaleCrop>
  <HeadingPairs>
    <vt:vector size="6" baseType="variant">
      <vt:variant>
        <vt:lpstr>Korišteni fontovi</vt:lpstr>
      </vt:variant>
      <vt:variant>
        <vt:i4>3</vt:i4>
      </vt:variant>
      <vt:variant>
        <vt:lpstr>Tema</vt:lpstr>
      </vt:variant>
      <vt:variant>
        <vt:i4>1</vt:i4>
      </vt:variant>
      <vt:variant>
        <vt:lpstr>Naslovi slajdova</vt:lpstr>
      </vt:variant>
      <vt:variant>
        <vt:i4>52</vt:i4>
      </vt:variant>
    </vt:vector>
  </HeadingPairs>
  <TitlesOfParts>
    <vt:vector size="56" baseType="lpstr">
      <vt:lpstr>Arial</vt:lpstr>
      <vt:lpstr>Calibri</vt:lpstr>
      <vt:lpstr>Times New Roman</vt:lpstr>
      <vt:lpstr>Rif-model</vt:lpstr>
      <vt:lpstr>PowerPointova prezentacija</vt:lpstr>
      <vt:lpstr>Pranje novca</vt:lpstr>
      <vt:lpstr>Mjere koje poduzimaju obveznici</vt:lpstr>
      <vt:lpstr>Procjena rizika pranja novca ili financiranja terorizma</vt:lpstr>
      <vt:lpstr>Pristup temeljen na riziku</vt:lpstr>
      <vt:lpstr>Procjena rizika </vt:lpstr>
      <vt:lpstr>Procjena rizika</vt:lpstr>
      <vt:lpstr>Nacionalna procjena rizika – utvrđeni stupnjevi ranjivosti sektora </vt:lpstr>
      <vt:lpstr>Politički izložene osobe </vt:lpstr>
      <vt:lpstr>Politički izložene osobe </vt:lpstr>
      <vt:lpstr>Potencijalno niži rizik stranke </vt:lpstr>
      <vt:lpstr>Izrada i dopuna liste indikatora</vt:lpstr>
      <vt:lpstr>Osnovna lista indikatora</vt:lpstr>
      <vt:lpstr>Provođenje mjera i radnji temeljem ZSPNFT</vt:lpstr>
      <vt:lpstr>Dubinska analiza </vt:lpstr>
      <vt:lpstr>Mjere dubinske analize </vt:lpstr>
      <vt:lpstr>Utvrđivanje identiteta stranke </vt:lpstr>
      <vt:lpstr>Utvrđivanje identiteta pravne osobe </vt:lpstr>
      <vt:lpstr>Utvrđivanje identiteta zakonskog zastupnika i opunomoćenika </vt:lpstr>
      <vt:lpstr>Utvrđivanje i provjera stvarnog vlasnika </vt:lpstr>
      <vt:lpstr>Utvrđivanje stvarnog vlasnika za pravnu osobu</vt:lpstr>
      <vt:lpstr>Utvrđivanje stvarnih vlasnika udruga, zaklada, fundacija, političkih stranaka, vjerskih zajednica, </vt:lpstr>
      <vt:lpstr>Registar stvarnih vlasnika </vt:lpstr>
      <vt:lpstr>Obrasci za prijavu u RSV </vt:lpstr>
      <vt:lpstr>Način upisa podataka </vt:lpstr>
      <vt:lpstr>Dostupnost podataka o stvarnome vlasništvu</vt:lpstr>
      <vt:lpstr>Iznimke od obveze utvrđivanja stvarnog vlasnika</vt:lpstr>
      <vt:lpstr>Prikupljanje podataka – ovlašteni mjenjač, trgovac plemenitim metalima,  trgovci umjetničkim predmetima i antikvitetima</vt:lpstr>
      <vt:lpstr>Praćenje poslovnog odnosa </vt:lpstr>
      <vt:lpstr>Dubinska analiza</vt:lpstr>
      <vt:lpstr>Primjeri provođenja mjera dubinske analize</vt:lpstr>
      <vt:lpstr>Pojednostavljena dubinska analiza </vt:lpstr>
      <vt:lpstr>Pojačana dubinska analiza stranke </vt:lpstr>
      <vt:lpstr>Pojačana dubinska analiza stranke </vt:lpstr>
      <vt:lpstr>Imenovanje ovlaštene osobe i zamjenika ovlaštene osobe </vt:lpstr>
      <vt:lpstr>Imenovanje ovlaštene osobe i zamjenika ovlaštene osobe </vt:lpstr>
      <vt:lpstr>Primjer odluke o imenovanju ovlaštene osobe i zamjenika ovlaštene osobe </vt:lpstr>
      <vt:lpstr>Stručno osposobljavanje i izobrazba djelatnika</vt:lpstr>
      <vt:lpstr>Stručno osposobljavanje i izobrazba djelatnika</vt:lpstr>
      <vt:lpstr>Stručno osposobljavanje i izobrazba djelatnika</vt:lpstr>
      <vt:lpstr>Evidencije prema ZSPNFT</vt:lpstr>
      <vt:lpstr>Evidencije</vt:lpstr>
      <vt:lpstr>Prijedlog evidencije podataka o strankama, poslovnim odnosima i transakcijama – iz starog propisa </vt:lpstr>
      <vt:lpstr>Primjer evidencije - računovodstvene usluge </vt:lpstr>
      <vt:lpstr>Primjer evidencije dostavljenih podataka Uredu </vt:lpstr>
      <vt:lpstr>Interna revizija </vt:lpstr>
      <vt:lpstr>Međunarodne institucije, standardi i dokumenti </vt:lpstr>
      <vt:lpstr>Međunarodne institucije, standardi i dokumenti </vt:lpstr>
      <vt:lpstr>Međunarodne institucije, standardi i dokumenti </vt:lpstr>
      <vt:lpstr>Države koje u nezadovoljavajućoj mjeri primjenjuju mjere sprječavanja pranja novca i financiranja terorizma</vt:lpstr>
      <vt:lpstr>Države koje u nezadovoljavajućoj mjeri primjenjuju mjere sprječavanja pranja novca i financiranja terorizma</vt:lpstr>
      <vt:lpstr>Smjernica u svezi postupanja na području borbe u suzbijanju financiranja terorizma</vt:lpstr>
    </vt:vector>
  </TitlesOfParts>
  <Company>RIF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xxx</dc:creator>
  <cp:lastModifiedBy>Ivica Milcic</cp:lastModifiedBy>
  <cp:revision>482</cp:revision>
  <dcterms:created xsi:type="dcterms:W3CDTF">2012-09-19T13:04:13Z</dcterms:created>
  <dcterms:modified xsi:type="dcterms:W3CDTF">2019-09-23T12:01:44Z</dcterms:modified>
</cp:coreProperties>
</file>