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5" r:id="rId1"/>
  </p:sldMasterIdLst>
  <p:notesMasterIdLst>
    <p:notesMasterId r:id="rId101"/>
  </p:notesMasterIdLst>
  <p:sldIdLst>
    <p:sldId id="422" r:id="rId2"/>
    <p:sldId id="425" r:id="rId3"/>
    <p:sldId id="534" r:id="rId4"/>
    <p:sldId id="536" r:id="rId5"/>
    <p:sldId id="537" r:id="rId6"/>
    <p:sldId id="535" r:id="rId7"/>
    <p:sldId id="539" r:id="rId8"/>
    <p:sldId id="541" r:id="rId9"/>
    <p:sldId id="544" r:id="rId10"/>
    <p:sldId id="542" r:id="rId11"/>
    <p:sldId id="545" r:id="rId12"/>
    <p:sldId id="546" r:id="rId13"/>
    <p:sldId id="548" r:id="rId14"/>
    <p:sldId id="549" r:id="rId15"/>
    <p:sldId id="614" r:id="rId16"/>
    <p:sldId id="550" r:id="rId17"/>
    <p:sldId id="551" r:id="rId18"/>
    <p:sldId id="552" r:id="rId19"/>
    <p:sldId id="553" r:id="rId20"/>
    <p:sldId id="554" r:id="rId21"/>
    <p:sldId id="560" r:id="rId22"/>
    <p:sldId id="561" r:id="rId23"/>
    <p:sldId id="556" r:id="rId24"/>
    <p:sldId id="557" r:id="rId25"/>
    <p:sldId id="558" r:id="rId26"/>
    <p:sldId id="559" r:id="rId27"/>
    <p:sldId id="569" r:id="rId28"/>
    <p:sldId id="562" r:id="rId29"/>
    <p:sldId id="563" r:id="rId30"/>
    <p:sldId id="564" r:id="rId31"/>
    <p:sldId id="565" r:id="rId32"/>
    <p:sldId id="566" r:id="rId33"/>
    <p:sldId id="567" r:id="rId34"/>
    <p:sldId id="570" r:id="rId35"/>
    <p:sldId id="571" r:id="rId36"/>
    <p:sldId id="572" r:id="rId37"/>
    <p:sldId id="573" r:id="rId38"/>
    <p:sldId id="574" r:id="rId39"/>
    <p:sldId id="575" r:id="rId40"/>
    <p:sldId id="568" r:id="rId41"/>
    <p:sldId id="576" r:id="rId42"/>
    <p:sldId id="577" r:id="rId43"/>
    <p:sldId id="578" r:id="rId44"/>
    <p:sldId id="579" r:id="rId45"/>
    <p:sldId id="580" r:id="rId46"/>
    <p:sldId id="581" r:id="rId47"/>
    <p:sldId id="582" r:id="rId48"/>
    <p:sldId id="583" r:id="rId49"/>
    <p:sldId id="584" r:id="rId50"/>
    <p:sldId id="585" r:id="rId51"/>
    <p:sldId id="586" r:id="rId52"/>
    <p:sldId id="587" r:id="rId53"/>
    <p:sldId id="588" r:id="rId54"/>
    <p:sldId id="589" r:id="rId55"/>
    <p:sldId id="590" r:id="rId56"/>
    <p:sldId id="591" r:id="rId57"/>
    <p:sldId id="592" r:id="rId58"/>
    <p:sldId id="593" r:id="rId59"/>
    <p:sldId id="595" r:id="rId60"/>
    <p:sldId id="597" r:id="rId61"/>
    <p:sldId id="598" r:id="rId62"/>
    <p:sldId id="605" r:id="rId63"/>
    <p:sldId id="606" r:id="rId64"/>
    <p:sldId id="607" r:id="rId65"/>
    <p:sldId id="608" r:id="rId66"/>
    <p:sldId id="609" r:id="rId67"/>
    <p:sldId id="610" r:id="rId68"/>
    <p:sldId id="611" r:id="rId69"/>
    <p:sldId id="615" r:id="rId70"/>
    <p:sldId id="617" r:id="rId71"/>
    <p:sldId id="618" r:id="rId72"/>
    <p:sldId id="619" r:id="rId73"/>
    <p:sldId id="622" r:id="rId74"/>
    <p:sldId id="623" r:id="rId75"/>
    <p:sldId id="624" r:id="rId76"/>
    <p:sldId id="625" r:id="rId77"/>
    <p:sldId id="626" r:id="rId78"/>
    <p:sldId id="627" r:id="rId79"/>
    <p:sldId id="628" r:id="rId80"/>
    <p:sldId id="630" r:id="rId81"/>
    <p:sldId id="631" r:id="rId82"/>
    <p:sldId id="632" r:id="rId83"/>
    <p:sldId id="633" r:id="rId84"/>
    <p:sldId id="635" r:id="rId85"/>
    <p:sldId id="636" r:id="rId86"/>
    <p:sldId id="638" r:id="rId87"/>
    <p:sldId id="639" r:id="rId88"/>
    <p:sldId id="640" r:id="rId89"/>
    <p:sldId id="641" r:id="rId90"/>
    <p:sldId id="642" r:id="rId91"/>
    <p:sldId id="643" r:id="rId92"/>
    <p:sldId id="646" r:id="rId93"/>
    <p:sldId id="647" r:id="rId94"/>
    <p:sldId id="648" r:id="rId95"/>
    <p:sldId id="649" r:id="rId96"/>
    <p:sldId id="650" r:id="rId97"/>
    <p:sldId id="651" r:id="rId98"/>
    <p:sldId id="652" r:id="rId99"/>
    <p:sldId id="653" r:id="rId100"/>
  </p:sldIdLst>
  <p:sldSz cx="9144000" cy="6858000" type="screen4x3"/>
  <p:notesSz cx="6858000" cy="9144000"/>
  <p:defaultTex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4" d="100"/>
          <a:sy n="114" d="100"/>
        </p:scale>
        <p:origin x="1560" y="114"/>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6EAF13-742F-4583-BAA8-8BB9EFEAAEE5}" type="datetimeFigureOut">
              <a:rPr lang="hr-HR" smtClean="0"/>
              <a:pPr/>
              <a:t>8.7.2019.</a:t>
            </a:fld>
            <a:endParaRPr lang="hr-HR"/>
          </a:p>
        </p:txBody>
      </p:sp>
      <p:sp>
        <p:nvSpPr>
          <p:cNvPr id="4" name="Rezervirano mjesto slike slajd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930312-7294-4395-95E1-BFCB8F037235}" type="slidenum">
              <a:rPr lang="hr-HR" smtClean="0"/>
              <a:pPr/>
              <a:t>‹#›</a:t>
            </a:fld>
            <a:endParaRPr lang="hr-HR"/>
          </a:p>
        </p:txBody>
      </p:sp>
    </p:spTree>
    <p:extLst>
      <p:ext uri="{BB962C8B-B14F-4D97-AF65-F5344CB8AC3E}">
        <p14:creationId xmlns:p14="http://schemas.microsoft.com/office/powerpoint/2010/main" val="657104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ni slaj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6712"/>
            <a:ext cx="7848600" cy="2462113"/>
          </a:xfrm>
        </p:spPr>
        <p:txBody>
          <a:bodyPr anchor="ctr">
            <a:noAutofit/>
          </a:bodyPr>
          <a:lstStyle>
            <a:lvl1pPr algn="ctr">
              <a:defRPr sz="5400" cap="all" baseline="0">
                <a:solidFill>
                  <a:srgbClr val="002060"/>
                </a:solidFill>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7846640" cy="2732112"/>
          </a:xfrm>
        </p:spPr>
        <p:txBody>
          <a:bodyPr/>
          <a:lstStyle>
            <a:lvl1pPr marL="0" indent="0" algn="l">
              <a:buNone/>
              <a:defRPr>
                <a:solidFill>
                  <a:srgbClr val="00206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2E57653-3E58-4892-A7ED-712530ACC680}" type="slidenum">
              <a:rPr lang="en-US" smtClean="0"/>
              <a:pPr/>
              <a:t>‹#›</a:t>
            </a:fld>
            <a:endParaRPr lang="en-US" dirty="0"/>
          </a:p>
        </p:txBody>
      </p:sp>
      <p:pic>
        <p:nvPicPr>
          <p:cNvPr id="4" name="Slika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50888" y="6521440"/>
            <a:ext cx="1414774" cy="327212"/>
          </a:xfrm>
          <a:prstGeom prst="rect">
            <a:avLst/>
          </a:prstGeom>
        </p:spPr>
      </p:pic>
      <p:pic>
        <p:nvPicPr>
          <p:cNvPr id="10" name="Slika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1" name="Slika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extLst>
      <p:ext uri="{BB962C8B-B14F-4D97-AF65-F5344CB8AC3E}">
        <p14:creationId xmlns:p14="http://schemas.microsoft.com/office/powerpoint/2010/main" val="1189870404"/>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 okomiti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060"/>
                </a:solidFill>
              </a:defRPr>
            </a:lvl1pPr>
          </a:lstStyle>
          <a:p>
            <a:r>
              <a:rPr lang="en-US"/>
              <a:t>Click to edit Master title style</a:t>
            </a:r>
          </a:p>
        </p:txBody>
      </p:sp>
      <p:sp>
        <p:nvSpPr>
          <p:cNvPr id="3" name="Vertical Text Placeholder 2"/>
          <p:cNvSpPr>
            <a:spLocks noGrp="1"/>
          </p:cNvSpPr>
          <p:nvPr>
            <p:ph type="body" orient="vert" idx="1"/>
          </p:nvPr>
        </p:nvSpPr>
        <p:spPr>
          <a:xfrm rot="10800000">
            <a:off x="457200" y="1600200"/>
            <a:ext cx="8229600" cy="4636008"/>
          </a:xfrm>
        </p:spPr>
        <p:txBody>
          <a:bodyPr vert="eaVert"/>
          <a:lstStyle>
            <a:lvl1pPr>
              <a:defRPr>
                <a:solidFill>
                  <a:srgbClr val="002060"/>
                </a:solidFill>
              </a:defRPr>
            </a:lvl1pPr>
            <a:lvl2pPr>
              <a:defRPr>
                <a:solidFill>
                  <a:srgbClr val="002060"/>
                </a:solidFill>
              </a:defRPr>
            </a:lvl2pPr>
            <a:lvl3pPr>
              <a:defRPr>
                <a:solidFill>
                  <a:srgbClr val="002060"/>
                </a:solidFill>
              </a:defRPr>
            </a:lvl3pPr>
            <a:lvl4pPr>
              <a:defRPr>
                <a:solidFill>
                  <a:srgbClr val="002060"/>
                </a:solidFill>
              </a:defRPr>
            </a:lvl4pPr>
            <a:lvl5pPr>
              <a:defRPr>
                <a:solidFill>
                  <a:srgbClr val="00206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2E57653-3E58-4892-A7ED-712530ACC680}" type="slidenum">
              <a:rPr lang="en-US" smtClean="0"/>
              <a:pPr/>
              <a:t>‹#›</a:t>
            </a:fld>
            <a:endParaRPr lang="en-US" dirty="0"/>
          </a:p>
        </p:txBody>
      </p:sp>
      <p:pic>
        <p:nvPicPr>
          <p:cNvPr id="9" name="Slika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0" name="Slika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1" name="Slika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extLst>
      <p:ext uri="{BB962C8B-B14F-4D97-AF65-F5344CB8AC3E}">
        <p14:creationId xmlns:p14="http://schemas.microsoft.com/office/powerpoint/2010/main" val="2578978916"/>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Okomiti naslov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0800000">
            <a:off x="445305" y="476672"/>
            <a:ext cx="2057400" cy="5759536"/>
          </a:xfrm>
        </p:spPr>
        <p:txBody>
          <a:bodyPr vert="eaVert" anchor="b"/>
          <a:lstStyle>
            <a:lvl1pPr>
              <a:defRPr>
                <a:solidFill>
                  <a:srgbClr val="002060"/>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rot="10800000">
            <a:off x="2699792" y="476672"/>
            <a:ext cx="6019800" cy="5759536"/>
          </a:xfrm>
        </p:spPr>
        <p:txBody>
          <a:bodyPr vert="eaVert"/>
          <a:lstStyle>
            <a:lvl1pPr>
              <a:defRPr>
                <a:solidFill>
                  <a:srgbClr val="002060"/>
                </a:solidFill>
              </a:defRPr>
            </a:lvl1pPr>
            <a:lvl2pPr>
              <a:defRPr>
                <a:solidFill>
                  <a:srgbClr val="002060"/>
                </a:solidFill>
              </a:defRPr>
            </a:lvl2pPr>
            <a:lvl3pPr>
              <a:defRPr>
                <a:solidFill>
                  <a:srgbClr val="002060"/>
                </a:solidFill>
              </a:defRPr>
            </a:lvl3pPr>
            <a:lvl4pPr>
              <a:defRPr>
                <a:solidFill>
                  <a:srgbClr val="002060"/>
                </a:solidFill>
              </a:defRPr>
            </a:lvl4pPr>
            <a:lvl5pPr>
              <a:defRPr>
                <a:solidFill>
                  <a:srgbClr val="00206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2E57653-3E58-4892-A7ED-712530ACC680}" type="slidenum">
              <a:rPr lang="en-US" smtClean="0"/>
              <a:pPr/>
              <a:t>‹#›</a:t>
            </a:fld>
            <a:endParaRPr lang="en-US" dirty="0"/>
          </a:p>
        </p:txBody>
      </p:sp>
      <p:pic>
        <p:nvPicPr>
          <p:cNvPr id="9" name="Slika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0" name="Slika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1" name="Slika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extLst>
      <p:ext uri="{BB962C8B-B14F-4D97-AF65-F5344CB8AC3E}">
        <p14:creationId xmlns:p14="http://schemas.microsoft.com/office/powerpoint/2010/main" val="2201788530"/>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060"/>
                </a:solidFill>
              </a:defRPr>
            </a:lvl1pPr>
          </a:lstStyle>
          <a:p>
            <a:r>
              <a:rPr lang="en-US"/>
              <a:t>Click to edit Master title style</a:t>
            </a:r>
          </a:p>
        </p:txBody>
      </p:sp>
      <p:sp>
        <p:nvSpPr>
          <p:cNvPr id="3" name="Content Placeholder 2"/>
          <p:cNvSpPr>
            <a:spLocks noGrp="1"/>
          </p:cNvSpPr>
          <p:nvPr>
            <p:ph idx="1"/>
          </p:nvPr>
        </p:nvSpPr>
        <p:spPr/>
        <p:txBody>
          <a:bodyPr/>
          <a:lstStyle>
            <a:lvl1pPr>
              <a:defRPr>
                <a:solidFill>
                  <a:srgbClr val="002060"/>
                </a:solidFill>
              </a:defRPr>
            </a:lvl1pPr>
            <a:lvl2pPr>
              <a:defRPr>
                <a:solidFill>
                  <a:srgbClr val="002060"/>
                </a:solidFill>
              </a:defRPr>
            </a:lvl2pPr>
            <a:lvl3pPr>
              <a:defRPr>
                <a:solidFill>
                  <a:srgbClr val="002060"/>
                </a:solidFill>
              </a:defRPr>
            </a:lvl3pPr>
            <a:lvl4pPr>
              <a:defRPr>
                <a:solidFill>
                  <a:srgbClr val="002060"/>
                </a:solidFill>
              </a:defRPr>
            </a:lvl4pPr>
            <a:lvl5pPr>
              <a:defRPr>
                <a:solidFill>
                  <a:srgbClr val="00206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2E57653-3E58-4892-A7ED-712530ACC680}" type="slidenum">
              <a:rPr lang="en-US" smtClean="0"/>
              <a:pPr/>
              <a:t>‹#›</a:t>
            </a:fld>
            <a:endParaRPr lang="en-US" dirty="0"/>
          </a:p>
        </p:txBody>
      </p:sp>
      <p:pic>
        <p:nvPicPr>
          <p:cNvPr id="9" name="Slika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1" name="Slika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2" name="Slika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extLst>
      <p:ext uri="{BB962C8B-B14F-4D97-AF65-F5344CB8AC3E}">
        <p14:creationId xmlns:p14="http://schemas.microsoft.com/office/powerpoint/2010/main" val="2332574155"/>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aglavlje odjeljka">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908721"/>
            <a:ext cx="7772400" cy="2448272"/>
          </a:xfrm>
        </p:spPr>
        <p:txBody>
          <a:bodyPr anchor="ctr">
            <a:normAutofit/>
          </a:bodyPr>
          <a:lstStyle>
            <a:lvl1pPr algn="ctr">
              <a:defRPr sz="4800" b="0" cap="all"/>
            </a:lvl1pPr>
          </a:lstStyle>
          <a:p>
            <a:r>
              <a:rPr lang="en-US"/>
              <a:t>Click to edit Master title style</a:t>
            </a:r>
            <a:endParaRPr lang="en-US" dirty="0"/>
          </a:p>
        </p:txBody>
      </p:sp>
      <p:sp>
        <p:nvSpPr>
          <p:cNvPr id="3" name="Text Placeholder 2"/>
          <p:cNvSpPr>
            <a:spLocks noGrp="1"/>
          </p:cNvSpPr>
          <p:nvPr>
            <p:ph type="body" idx="1"/>
          </p:nvPr>
        </p:nvSpPr>
        <p:spPr>
          <a:xfrm>
            <a:off x="722313" y="3573016"/>
            <a:ext cx="7772400" cy="2554035"/>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2E57653-3E58-4892-A7ED-712530ACC680}" type="slidenum">
              <a:rPr lang="en-US" smtClean="0"/>
              <a:pPr/>
              <a:t>‹#›</a:t>
            </a:fld>
            <a:endParaRPr lang="en-US" dirty="0"/>
          </a:p>
        </p:txBody>
      </p:sp>
      <p:pic>
        <p:nvPicPr>
          <p:cNvPr id="9" name="Slika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0" name="Slika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1" name="Slika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extLst>
      <p:ext uri="{BB962C8B-B14F-4D97-AF65-F5344CB8AC3E}">
        <p14:creationId xmlns:p14="http://schemas.microsoft.com/office/powerpoint/2010/main" val="225215164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060"/>
                </a:solidFill>
              </a:defRPr>
            </a:lvl1p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solidFill>
                  <a:srgbClr val="002060"/>
                </a:solidFill>
              </a:defRPr>
            </a:lvl1pPr>
            <a:lvl2pPr>
              <a:defRPr sz="2400">
                <a:solidFill>
                  <a:srgbClr val="002060"/>
                </a:solidFill>
              </a:defRPr>
            </a:lvl2pPr>
            <a:lvl3pPr>
              <a:defRPr sz="2000">
                <a:solidFill>
                  <a:srgbClr val="002060"/>
                </a:solidFill>
              </a:defRPr>
            </a:lvl3pPr>
            <a:lvl4pPr>
              <a:defRPr sz="1800">
                <a:solidFill>
                  <a:srgbClr val="002060"/>
                </a:solidFill>
              </a:defRPr>
            </a:lvl4pPr>
            <a:lvl5pPr>
              <a:defRPr sz="1800">
                <a:solidFill>
                  <a:srgbClr val="00206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solidFill>
                  <a:srgbClr val="002060"/>
                </a:solidFill>
              </a:defRPr>
            </a:lvl1pPr>
            <a:lvl2pPr>
              <a:defRPr sz="2400">
                <a:solidFill>
                  <a:srgbClr val="002060"/>
                </a:solidFill>
              </a:defRPr>
            </a:lvl2pPr>
            <a:lvl3pPr>
              <a:defRPr sz="2000">
                <a:solidFill>
                  <a:srgbClr val="002060"/>
                </a:solidFill>
              </a:defRPr>
            </a:lvl3pPr>
            <a:lvl4pPr>
              <a:defRPr sz="1800">
                <a:solidFill>
                  <a:srgbClr val="002060"/>
                </a:solidFill>
              </a:defRPr>
            </a:lvl4pPr>
            <a:lvl5pPr>
              <a:defRPr sz="1800">
                <a:solidFill>
                  <a:srgbClr val="00206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2E57653-3E58-4892-A7ED-712530ACC680}" type="slidenum">
              <a:rPr lang="en-US" smtClean="0"/>
              <a:pPr/>
              <a:t>‹#›</a:t>
            </a:fld>
            <a:endParaRPr lang="en-US" dirty="0"/>
          </a:p>
        </p:txBody>
      </p:sp>
      <p:pic>
        <p:nvPicPr>
          <p:cNvPr id="10" name="Slika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1" name="Slika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3" name="Slika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extLst>
      <p:ext uri="{BB962C8B-B14F-4D97-AF65-F5344CB8AC3E}">
        <p14:creationId xmlns:p14="http://schemas.microsoft.com/office/powerpoint/2010/main" val="4210239348"/>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Usporedb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060"/>
                </a:solidFill>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rgbClr val="00206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solidFill>
                  <a:srgbClr val="002060"/>
                </a:solidFill>
              </a:defRPr>
            </a:lvl1pPr>
            <a:lvl2pPr>
              <a:defRPr sz="2000">
                <a:solidFill>
                  <a:srgbClr val="002060"/>
                </a:solidFill>
              </a:defRPr>
            </a:lvl2pPr>
            <a:lvl3pPr>
              <a:defRPr sz="1800">
                <a:solidFill>
                  <a:srgbClr val="002060"/>
                </a:solidFill>
              </a:defRPr>
            </a:lvl3pPr>
            <a:lvl4pPr>
              <a:defRPr sz="1600">
                <a:solidFill>
                  <a:srgbClr val="002060"/>
                </a:solidFill>
              </a:defRPr>
            </a:lvl4pPr>
            <a:lvl5pPr>
              <a:defRPr sz="1600">
                <a:solidFill>
                  <a:srgbClr val="002060"/>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rgbClr val="002060"/>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solidFill>
                  <a:srgbClr val="002060"/>
                </a:solidFill>
              </a:defRPr>
            </a:lvl1pPr>
            <a:lvl2pPr>
              <a:defRPr sz="2000">
                <a:solidFill>
                  <a:srgbClr val="002060"/>
                </a:solidFill>
              </a:defRPr>
            </a:lvl2pPr>
            <a:lvl3pPr>
              <a:defRPr sz="1800">
                <a:solidFill>
                  <a:srgbClr val="002060"/>
                </a:solidFill>
              </a:defRPr>
            </a:lvl3pPr>
            <a:lvl4pPr>
              <a:defRPr sz="1600">
                <a:solidFill>
                  <a:srgbClr val="002060"/>
                </a:solidFill>
              </a:defRPr>
            </a:lvl4pPr>
            <a:lvl5pPr>
              <a:defRPr sz="1600">
                <a:solidFill>
                  <a:srgbClr val="002060"/>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2E57653-3E58-4892-A7ED-712530ACC680}" type="slidenum">
              <a:rPr lang="en-US" smtClean="0"/>
              <a:pPr/>
              <a:t>‹#›</a:t>
            </a:fld>
            <a:endParaRPr lang="en-US" dirty="0"/>
          </a:p>
        </p:txBody>
      </p:sp>
      <p:pic>
        <p:nvPicPr>
          <p:cNvPr id="11" name="Slika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3" name="Slika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4" name="Slika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extLst>
      <p:ext uri="{BB962C8B-B14F-4D97-AF65-F5344CB8AC3E}">
        <p14:creationId xmlns:p14="http://schemas.microsoft.com/office/powerpoint/2010/main" val="1971919138"/>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060"/>
                </a:solidFill>
              </a:defRPr>
            </a:lvl1pPr>
          </a:lstStyle>
          <a:p>
            <a:r>
              <a:rPr lang="en-US"/>
              <a:t>Click to edit Master title style</a:t>
            </a:r>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2E57653-3E58-4892-A7ED-712530ACC680}" type="slidenum">
              <a:rPr lang="en-US" smtClean="0"/>
              <a:pPr/>
              <a:t>‹#›</a:t>
            </a:fld>
            <a:endParaRPr lang="en-US" dirty="0"/>
          </a:p>
        </p:txBody>
      </p:sp>
      <p:pic>
        <p:nvPicPr>
          <p:cNvPr id="8" name="Slika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9" name="Slika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0" name="Slika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extLst>
      <p:ext uri="{BB962C8B-B14F-4D97-AF65-F5344CB8AC3E}">
        <p14:creationId xmlns:p14="http://schemas.microsoft.com/office/powerpoint/2010/main" val="2472192667"/>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no">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2E57653-3E58-4892-A7ED-712530ACC680}" type="slidenum">
              <a:rPr lang="en-US" smtClean="0"/>
              <a:pPr/>
              <a:t>‹#›</a:t>
            </a:fld>
            <a:endParaRPr lang="en-US" dirty="0"/>
          </a:p>
        </p:txBody>
      </p:sp>
      <p:pic>
        <p:nvPicPr>
          <p:cNvPr id="7" name="Slika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8" name="Slika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9" name="Slika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extLst>
      <p:ext uri="{BB962C8B-B14F-4D97-AF65-F5344CB8AC3E}">
        <p14:creationId xmlns:p14="http://schemas.microsoft.com/office/powerpoint/2010/main" val="1584674802"/>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Sadržaj s opisom">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solidFill>
                  <a:srgbClr val="002060"/>
                </a:solidFill>
              </a:defRPr>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solidFill>
                  <a:srgbClr val="002060"/>
                </a:solidFill>
              </a:defRPr>
            </a:lvl1pPr>
            <a:lvl2pPr>
              <a:defRPr sz="2800">
                <a:solidFill>
                  <a:srgbClr val="002060"/>
                </a:solidFill>
              </a:defRPr>
            </a:lvl2pPr>
            <a:lvl3pPr>
              <a:defRPr sz="2400">
                <a:solidFill>
                  <a:srgbClr val="002060"/>
                </a:solidFill>
              </a:defRPr>
            </a:lvl3pPr>
            <a:lvl4pPr>
              <a:defRPr sz="2000">
                <a:solidFill>
                  <a:srgbClr val="002060"/>
                </a:solidFill>
              </a:defRPr>
            </a:lvl4pPr>
            <a:lvl5pPr>
              <a:defRPr sz="2000">
                <a:solidFill>
                  <a:srgbClr val="002060"/>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solidFill>
                  <a:srgbClr val="00206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2E57653-3E58-4892-A7ED-712530ACC680}" type="slidenum">
              <a:rPr lang="en-US" smtClean="0"/>
              <a:pPr/>
              <a:t>‹#›</a:t>
            </a:fld>
            <a:endParaRPr lang="en-US" dirty="0"/>
          </a:p>
        </p:txBody>
      </p:sp>
      <p:pic>
        <p:nvPicPr>
          <p:cNvPr id="9" name="Slika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1" name="Slika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2" name="Slika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extLst>
      <p:ext uri="{BB962C8B-B14F-4D97-AF65-F5344CB8AC3E}">
        <p14:creationId xmlns:p14="http://schemas.microsoft.com/office/powerpoint/2010/main" val="2912070045"/>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Slika s opisom">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solidFill>
                  <a:srgbClr val="002060"/>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solidFill>
                  <a:srgbClr val="00206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2E57653-3E58-4892-A7ED-712530ACC680}" type="slidenum">
              <a:rPr lang="en-US" smtClean="0"/>
              <a:pPr/>
              <a:t>‹#›</a:t>
            </a:fld>
            <a:endParaRPr lang="en-US" dirty="0"/>
          </a:p>
        </p:txBody>
      </p:sp>
      <p:pic>
        <p:nvPicPr>
          <p:cNvPr id="10" name="Slika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1" name="Slika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pic>
        <p:nvPicPr>
          <p:cNvPr id="12" name="Slika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spTree>
    <p:extLst>
      <p:ext uri="{BB962C8B-B14F-4D97-AF65-F5344CB8AC3E}">
        <p14:creationId xmlns:p14="http://schemas.microsoft.com/office/powerpoint/2010/main" val="912484387"/>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hr-HR" dirty="0"/>
              <a:t>Uredite stil naslova matrice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 name="Footer Placeholder 4"/>
          <p:cNvSpPr>
            <a:spLocks noGrp="1"/>
          </p:cNvSpPr>
          <p:nvPr>
            <p:ph type="ftr" sz="quarter" idx="3"/>
          </p:nvPr>
        </p:nvSpPr>
        <p:spPr>
          <a:xfrm>
            <a:off x="467544" y="18288"/>
            <a:ext cx="7776864" cy="329184"/>
          </a:xfrm>
          <a:prstGeom prst="rect">
            <a:avLst/>
          </a:prstGeom>
        </p:spPr>
        <p:txBody>
          <a:bodyPr vert="horz" lIns="91440" tIns="45720" rIns="91440" bIns="45720" rtlCol="0" anchor="ctr"/>
          <a:lstStyle>
            <a:lvl1pPr algn="l">
              <a:defRPr sz="1200">
                <a:solidFill>
                  <a:srgbClr val="FFFFFF"/>
                </a:solidFill>
              </a:defRPr>
            </a:lvl1pPr>
          </a:lstStyle>
          <a:p>
            <a:endParaRPr lang="en-US" dirty="0"/>
          </a:p>
        </p:txBody>
      </p:sp>
      <p:sp>
        <p:nvSpPr>
          <p:cNvPr id="6" name="Slide Number Placeholder 5"/>
          <p:cNvSpPr>
            <a:spLocks noGrp="1"/>
          </p:cNvSpPr>
          <p:nvPr>
            <p:ph type="sldNum" sz="quarter" idx="4"/>
          </p:nvPr>
        </p:nvSpPr>
        <p:spPr>
          <a:xfrm>
            <a:off x="8316416" y="18288"/>
            <a:ext cx="720080" cy="329184"/>
          </a:xfrm>
          <a:prstGeom prst="rect">
            <a:avLst/>
          </a:prstGeom>
        </p:spPr>
        <p:txBody>
          <a:bodyPr vert="horz" lIns="91440" tIns="45720" rIns="91440" bIns="45720" rtlCol="0" anchor="ctr"/>
          <a:lstStyle>
            <a:lvl1pPr algn="r">
              <a:defRPr sz="1400" b="1">
                <a:solidFill>
                  <a:srgbClr val="FFFFFF"/>
                </a:solidFill>
              </a:defRPr>
            </a:lvl1pPr>
          </a:lstStyle>
          <a:p>
            <a:fld id="{D2E57653-3E58-4892-A7ED-712530ACC680}" type="slidenum">
              <a:rPr lang="en-US" smtClean="0"/>
              <a:pPr/>
              <a:t>‹#›</a:t>
            </a:fld>
            <a:endParaRPr lang="en-US" dirty="0"/>
          </a:p>
        </p:txBody>
      </p:sp>
      <p:sp>
        <p:nvSpPr>
          <p:cNvPr id="8" name="Rezervirano mjesto datuma 3"/>
          <p:cNvSpPr>
            <a:spLocks noGrp="1"/>
          </p:cNvSpPr>
          <p:nvPr>
            <p:ph type="dt" sz="half" idx="2"/>
          </p:nvPr>
        </p:nvSpPr>
        <p:spPr>
          <a:xfrm>
            <a:off x="8100392" y="6492875"/>
            <a:ext cx="1043608" cy="365125"/>
          </a:xfrm>
          <a:prstGeom prst="rect">
            <a:avLst/>
          </a:prstGeom>
        </p:spPr>
        <p:txBody>
          <a:bodyPr vert="horz" lIns="91440" tIns="45720" rIns="91440" bIns="45720" rtlCol="0" anchor="ctr"/>
          <a:lstStyle>
            <a:lvl1pPr algn="ctr">
              <a:defRPr sz="1000" baseline="0">
                <a:solidFill>
                  <a:schemeClr val="tx1">
                    <a:tint val="75000"/>
                  </a:schemeClr>
                </a:solidFill>
              </a:defRPr>
            </a:lvl1pPr>
          </a:lstStyle>
          <a:p>
            <a:fld id="{8B3EE666-E7FC-4792-A216-299238F92772}" type="datetimeFigureOut">
              <a:rPr lang="hr-HR" smtClean="0">
                <a:solidFill>
                  <a:prstClr val="black">
                    <a:tint val="75000"/>
                  </a:prstClr>
                </a:solidFill>
              </a:rPr>
              <a:pPr/>
              <a:t>8.7.2019.</a:t>
            </a:fld>
            <a:endParaRPr lang="hr-HR" dirty="0">
              <a:solidFill>
                <a:prstClr val="black">
                  <a:tint val="75000"/>
                </a:prstClr>
              </a:solidFill>
            </a:endParaRPr>
          </a:p>
        </p:txBody>
      </p:sp>
    </p:spTree>
    <p:extLst>
      <p:ext uri="{BB962C8B-B14F-4D97-AF65-F5344CB8AC3E}">
        <p14:creationId xmlns:p14="http://schemas.microsoft.com/office/powerpoint/2010/main" val="1430229207"/>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095374"/>
            <a:ext cx="7848600" cy="2343151"/>
          </a:xfrm>
        </p:spPr>
        <p:txBody>
          <a:bodyPr/>
          <a:lstStyle/>
          <a:p>
            <a:br>
              <a:rPr lang="hr-HR" sz="3600" cap="none" dirty="0"/>
            </a:br>
            <a:r>
              <a:rPr lang="hr-HR" sz="3600" cap="none" dirty="0"/>
              <a:t> </a:t>
            </a:r>
            <a:r>
              <a:rPr lang="hr-HR" sz="4000" b="1" cap="none" dirty="0"/>
              <a:t>  </a:t>
            </a:r>
            <a:r>
              <a:rPr lang="hr-HR" sz="3800" b="1" cap="none" dirty="0"/>
              <a:t>PRIMJENA ZAKONA O SPRJEČAVANJU PRANJA NOVCA I FINANCIRANJA TERORIZMA</a:t>
            </a:r>
            <a:br>
              <a:rPr lang="hr-HR" sz="3800" b="1" cap="none" dirty="0"/>
            </a:br>
            <a:br>
              <a:rPr lang="hr-HR" sz="4000" b="1" cap="none" dirty="0"/>
            </a:br>
            <a:r>
              <a:rPr lang="hr-HR" sz="3800" b="1" cap="none" dirty="0"/>
              <a:t>I. Zakon o sprječavanju pranja novca i financiranja terorizma, </a:t>
            </a:r>
            <a:r>
              <a:rPr lang="hr-HR" sz="3800" b="1" cap="none" dirty="0" err="1"/>
              <a:t>podzakonski</a:t>
            </a:r>
            <a:r>
              <a:rPr lang="hr-HR" sz="3800" b="1" cap="none" dirty="0"/>
              <a:t> akti i smjernice</a:t>
            </a:r>
            <a:endParaRPr lang="hr-HR" sz="3800" b="1" dirty="0"/>
          </a:p>
        </p:txBody>
      </p:sp>
      <p:sp>
        <p:nvSpPr>
          <p:cNvPr id="2051" name="Rectangle 3"/>
          <p:cNvSpPr>
            <a:spLocks noGrp="1" noChangeArrowheads="1"/>
          </p:cNvSpPr>
          <p:nvPr>
            <p:ph type="subTitle" idx="1"/>
          </p:nvPr>
        </p:nvSpPr>
        <p:spPr>
          <a:xfrm>
            <a:off x="685800" y="5013176"/>
            <a:ext cx="7846640" cy="1224136"/>
          </a:xfrm>
        </p:spPr>
        <p:txBody>
          <a:bodyPr>
            <a:normAutofit/>
          </a:bodyPr>
          <a:lstStyle/>
          <a:p>
            <a:pPr algn="ctr"/>
            <a:r>
              <a:rPr lang="hr-HR" i="1" dirty="0">
                <a:solidFill>
                  <a:srgbClr val="404040"/>
                </a:solidFill>
              </a:rPr>
              <a:t>Darko Terek, odvjetnik</a:t>
            </a:r>
          </a:p>
          <a:p>
            <a:pPr algn="ctr"/>
            <a:r>
              <a:rPr lang="hr-HR" i="1">
                <a:solidFill>
                  <a:srgbClr val="404040"/>
                </a:solidFill>
              </a:rPr>
              <a:t>Zagreb, </a:t>
            </a:r>
            <a:r>
              <a:rPr lang="hr-HR" i="1" dirty="0">
                <a:solidFill>
                  <a:srgbClr val="404040"/>
                </a:solidFill>
              </a:rPr>
              <a:t>2019.</a:t>
            </a:r>
            <a:endParaRPr lang="hr-HR" dirty="0"/>
          </a:p>
          <a:p>
            <a:pPr algn="ctr"/>
            <a:endParaRPr lang="hr-HR" i="1" dirty="0">
              <a:solidFill>
                <a:srgbClr val="404040"/>
              </a:solidFill>
            </a:endParaRPr>
          </a:p>
          <a:p>
            <a:pPr algn="ctr"/>
            <a:endParaRPr lang="hr-HR" i="1" dirty="0">
              <a:solidFill>
                <a:srgbClr val="404040"/>
              </a:solidFill>
            </a:endParaRPr>
          </a:p>
        </p:txBody>
      </p:sp>
    </p:spTree>
    <p:extLst>
      <p:ext uri="{BB962C8B-B14F-4D97-AF65-F5344CB8AC3E}">
        <p14:creationId xmlns:p14="http://schemas.microsoft.com/office/powerpoint/2010/main" val="162810861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ZNAČENJE POJEDINIH POJMOVA</a:t>
            </a:r>
          </a:p>
        </p:txBody>
      </p:sp>
      <p:sp>
        <p:nvSpPr>
          <p:cNvPr id="3" name="Content Placeholder 2"/>
          <p:cNvSpPr>
            <a:spLocks noGrp="1"/>
          </p:cNvSpPr>
          <p:nvPr>
            <p:ph idx="1"/>
          </p:nvPr>
        </p:nvSpPr>
        <p:spPr/>
        <p:txBody>
          <a:bodyPr>
            <a:normAutofit/>
          </a:bodyPr>
          <a:lstStyle/>
          <a:p>
            <a:pPr algn="just">
              <a:spcBef>
                <a:spcPts val="0"/>
              </a:spcBef>
            </a:pPr>
            <a:r>
              <a:rPr lang="vi-VN" dirty="0">
                <a:latin typeface="Calibri" pitchFamily="34" charset="0"/>
                <a:cs typeface="Calibri" pitchFamily="34" charset="0"/>
              </a:rPr>
              <a:t>Osobe koje obavljaju profesionalne djelatnosti su: odvjetnik, odvjetničko društvo, javni bilježnik, revizorsko društvo, samostalni revizor, društvo za porezno savjetništvo, porezni savjetnik i vanjski računovođa</a:t>
            </a:r>
          </a:p>
          <a:p>
            <a:pPr algn="just">
              <a:spcBef>
                <a:spcPts val="0"/>
              </a:spcBef>
            </a:pPr>
            <a:r>
              <a:rPr lang="vi-VN" dirty="0">
                <a:latin typeface="Calibri" pitchFamily="34" charset="0"/>
                <a:cs typeface="Calibri" pitchFamily="34" charset="0"/>
              </a:rPr>
              <a:t>Poslovni odnos jest poslovni, profesionalni ili komercijalni odnos povezan s profesionalnim aktivnostima obveznika i za koji se očekuje, u vrijeme uspostavljanja, da ima element trajnosti</a:t>
            </a:r>
            <a:endParaRPr lang="hr-HR" dirty="0">
              <a:latin typeface="Calibri" pitchFamily="34" charset="0"/>
              <a:cs typeface="Calibri" pitchFamily="34" charset="0"/>
            </a:endParaRPr>
          </a:p>
          <a:p>
            <a:pPr algn="just"/>
            <a:r>
              <a:rPr lang="hr-HR" dirty="0">
                <a:latin typeface="Calibri" pitchFamily="34" charset="0"/>
                <a:cs typeface="Calibri" pitchFamily="34" charset="0"/>
              </a:rPr>
              <a:t>Povremena transakcija jest transakcija koja se ne obavlja u okviru uspostavljenoga poslovnog odnosa</a:t>
            </a:r>
          </a:p>
          <a:p>
            <a:pPr algn="just">
              <a:spcBef>
                <a:spcPts val="0"/>
              </a:spcBef>
            </a:pPr>
            <a:endParaRPr lang="vi-VN" sz="2600" dirty="0">
              <a:latin typeface="Calibri" pitchFamily="34" charset="0"/>
              <a:cs typeface="Calibri" pitchFamily="34" charset="0"/>
            </a:endParaRPr>
          </a:p>
          <a:p>
            <a:pPr algn="just">
              <a:spcBef>
                <a:spcPts val="0"/>
              </a:spcBef>
            </a:pPr>
            <a:endParaRPr lang="hr-HR" sz="2600" dirty="0"/>
          </a:p>
          <a:p>
            <a:pPr marL="0" indent="0">
              <a:buNone/>
            </a:pPr>
            <a:endParaRPr lang="hr-HR" dirty="0"/>
          </a:p>
        </p:txBody>
      </p:sp>
    </p:spTree>
    <p:extLst>
      <p:ext uri="{BB962C8B-B14F-4D97-AF65-F5344CB8AC3E}">
        <p14:creationId xmlns:p14="http://schemas.microsoft.com/office/powerpoint/2010/main" val="62741183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ZNAČENJE POJEDINIH POJMOVA</a:t>
            </a:r>
          </a:p>
        </p:txBody>
      </p:sp>
      <p:sp>
        <p:nvSpPr>
          <p:cNvPr id="3" name="Content Placeholder 2"/>
          <p:cNvSpPr>
            <a:spLocks noGrp="1"/>
          </p:cNvSpPr>
          <p:nvPr>
            <p:ph idx="1"/>
          </p:nvPr>
        </p:nvSpPr>
        <p:spPr/>
        <p:txBody>
          <a:bodyPr>
            <a:normAutofit/>
          </a:bodyPr>
          <a:lstStyle/>
          <a:p>
            <a:pPr algn="just"/>
            <a:r>
              <a:rPr lang="hr-HR" dirty="0">
                <a:cs typeface="Calibri" pitchFamily="34" charset="0"/>
              </a:rPr>
              <a:t>Predikatno kazneno djelo jest svako kazneno djelo kojim je ostvaren nezakonit prihod koji može biti predmet kaznenog djela pranja novca</a:t>
            </a:r>
          </a:p>
          <a:p>
            <a:pPr algn="just"/>
            <a:r>
              <a:rPr lang="hr-HR" dirty="0">
                <a:cs typeface="Calibri" pitchFamily="34" charset="0"/>
              </a:rPr>
              <a:t>Preporuke FATF jesu međunarodni standardi o sprječavanju pranja novca i financiranja terorizma izdani od Skupine zemalja za financijsku akciju (Financial </a:t>
            </a:r>
            <a:r>
              <a:rPr lang="hr-HR" dirty="0" err="1">
                <a:cs typeface="Calibri" pitchFamily="34" charset="0"/>
              </a:rPr>
              <a:t>Action</a:t>
            </a:r>
            <a:r>
              <a:rPr lang="hr-HR" dirty="0">
                <a:cs typeface="Calibri" pitchFamily="34" charset="0"/>
              </a:rPr>
              <a:t> </a:t>
            </a:r>
            <a:r>
              <a:rPr lang="hr-HR" dirty="0" err="1">
                <a:cs typeface="Calibri" pitchFamily="34" charset="0"/>
              </a:rPr>
              <a:t>Task</a:t>
            </a:r>
            <a:r>
              <a:rPr lang="hr-HR" dirty="0">
                <a:cs typeface="Calibri" pitchFamily="34" charset="0"/>
              </a:rPr>
              <a:t> </a:t>
            </a:r>
            <a:r>
              <a:rPr lang="hr-HR" dirty="0" err="1">
                <a:cs typeface="Calibri" pitchFamily="34" charset="0"/>
              </a:rPr>
              <a:t>Force</a:t>
            </a:r>
            <a:r>
              <a:rPr lang="hr-HR" dirty="0">
                <a:cs typeface="Calibri" pitchFamily="34" charset="0"/>
              </a:rPr>
              <a:t>)</a:t>
            </a:r>
          </a:p>
          <a:p>
            <a:pPr algn="just"/>
            <a:r>
              <a:rPr lang="hr-HR" dirty="0">
                <a:cs typeface="Calibri" pitchFamily="34" charset="0"/>
              </a:rPr>
              <a:t>Pružatelj usluge povezanih s trustovima ili trgovačkim društvima jest svaka osoba koja pruža usluge osnivanja trgovačkih društava, obavlja funkciju direktora ili tajnika trgovačkog društva, pruža usluge sjedišta, poslovne adrese i sl.</a:t>
            </a:r>
          </a:p>
          <a:p>
            <a:pPr marL="0" indent="0" algn="just">
              <a:spcBef>
                <a:spcPts val="0"/>
              </a:spcBef>
              <a:buNone/>
            </a:pPr>
            <a:endParaRPr lang="vi-VN" dirty="0">
              <a:latin typeface="Calibri" pitchFamily="34" charset="0"/>
              <a:cs typeface="Calibri" pitchFamily="34" charset="0"/>
            </a:endParaRPr>
          </a:p>
          <a:p>
            <a:pPr algn="just">
              <a:spcBef>
                <a:spcPts val="0"/>
              </a:spcBef>
            </a:pPr>
            <a:endParaRPr lang="hr-HR" sz="2600" dirty="0"/>
          </a:p>
          <a:p>
            <a:pPr marL="0" indent="0">
              <a:buNone/>
            </a:pPr>
            <a:endParaRPr lang="hr-HR" dirty="0"/>
          </a:p>
        </p:txBody>
      </p:sp>
    </p:spTree>
    <p:extLst>
      <p:ext uri="{BB962C8B-B14F-4D97-AF65-F5344CB8AC3E}">
        <p14:creationId xmlns:p14="http://schemas.microsoft.com/office/powerpoint/2010/main" val="77100969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ZNAČENJE POJEDINIH POJMOVA</a:t>
            </a:r>
          </a:p>
        </p:txBody>
      </p:sp>
      <p:sp>
        <p:nvSpPr>
          <p:cNvPr id="3" name="Content Placeholder 2"/>
          <p:cNvSpPr>
            <a:spLocks noGrp="1"/>
          </p:cNvSpPr>
          <p:nvPr>
            <p:ph idx="1"/>
          </p:nvPr>
        </p:nvSpPr>
        <p:spPr/>
        <p:txBody>
          <a:bodyPr>
            <a:normAutofit/>
          </a:bodyPr>
          <a:lstStyle/>
          <a:p>
            <a:pPr algn="just"/>
            <a:r>
              <a:rPr lang="hr-HR" dirty="0">
                <a:cs typeface="Calibri" pitchFamily="34" charset="0"/>
              </a:rPr>
              <a:t>Registar stvarnih vlasnika je središnja elektronička baza podataka o stvarnim vlasnicima pravnih subjekata osnovanih na području RH i trustovima i drugim subjektima stranoga prava kojima je izdan OIB</a:t>
            </a:r>
          </a:p>
          <a:p>
            <a:pPr algn="just"/>
            <a:r>
              <a:rPr lang="hr-HR" dirty="0">
                <a:cs typeface="Calibri" pitchFamily="34" charset="0"/>
              </a:rPr>
              <a:t>Transakcija jest svaki primitak, izdatak, prijenos s računa na račun, zamjena, čuvanje, raspolaganje i drugo postupanje s novcem ili drugom imovinom kod obveznika</a:t>
            </a:r>
          </a:p>
          <a:p>
            <a:pPr algn="just"/>
            <a:r>
              <a:rPr lang="hr-HR" dirty="0">
                <a:cs typeface="Calibri" pitchFamily="34" charset="0"/>
              </a:rPr>
              <a:t>Treća država jest država koja nije članica EU ili potpisnica Sporazuma o osnivanju Europskoga gospodarskog prostora</a:t>
            </a:r>
          </a:p>
          <a:p>
            <a:pPr algn="just"/>
            <a:endParaRPr lang="hr-HR" dirty="0">
              <a:cs typeface="Calibri" pitchFamily="34" charset="0"/>
            </a:endParaRPr>
          </a:p>
          <a:p>
            <a:pPr algn="just">
              <a:spcBef>
                <a:spcPts val="0"/>
              </a:spcBef>
            </a:pPr>
            <a:endParaRPr lang="hr-HR" sz="2600" dirty="0"/>
          </a:p>
          <a:p>
            <a:pPr marL="0" indent="0">
              <a:buNone/>
            </a:pPr>
            <a:endParaRPr lang="hr-HR" dirty="0"/>
          </a:p>
        </p:txBody>
      </p:sp>
    </p:spTree>
    <p:extLst>
      <p:ext uri="{BB962C8B-B14F-4D97-AF65-F5344CB8AC3E}">
        <p14:creationId xmlns:p14="http://schemas.microsoft.com/office/powerpoint/2010/main" val="77100969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OBVEZNICI PROVEDBE MJERA</a:t>
            </a:r>
          </a:p>
        </p:txBody>
      </p:sp>
      <p:sp>
        <p:nvSpPr>
          <p:cNvPr id="3" name="Content Placeholder 2"/>
          <p:cNvSpPr>
            <a:spLocks noGrp="1"/>
          </p:cNvSpPr>
          <p:nvPr>
            <p:ph idx="1"/>
          </p:nvPr>
        </p:nvSpPr>
        <p:spPr/>
        <p:txBody>
          <a:bodyPr>
            <a:normAutofit/>
          </a:bodyPr>
          <a:lstStyle/>
          <a:p>
            <a:pPr algn="just">
              <a:spcBef>
                <a:spcPts val="0"/>
              </a:spcBef>
            </a:pPr>
            <a:r>
              <a:rPr lang="hr-HR" dirty="0"/>
              <a:t>Kreditne institucije, kreditne unije i Hrvatska banka za obnovu i razvitak</a:t>
            </a:r>
          </a:p>
          <a:p>
            <a:pPr algn="just">
              <a:spcBef>
                <a:spcPts val="0"/>
              </a:spcBef>
            </a:pPr>
            <a:r>
              <a:rPr lang="hr-HR" dirty="0"/>
              <a:t>Hrvatska pošta i institucije za platni promet</a:t>
            </a:r>
          </a:p>
          <a:p>
            <a:pPr algn="just">
              <a:spcBef>
                <a:spcPts val="0"/>
              </a:spcBef>
            </a:pPr>
            <a:r>
              <a:rPr lang="hr-HR" dirty="0"/>
              <a:t>Investicijski fondovi, mirovinska društva, društva za osiguranje (životna osiguranja i osiguranja povezana s ulaganjima)</a:t>
            </a:r>
          </a:p>
          <a:p>
            <a:pPr algn="just">
              <a:spcBef>
                <a:spcPts val="0"/>
              </a:spcBef>
            </a:pPr>
            <a:r>
              <a:rPr lang="hr-HR" dirty="0"/>
              <a:t>Zastupanje u osiguranju, posredovanje u osiguranju</a:t>
            </a:r>
          </a:p>
          <a:p>
            <a:pPr algn="just">
              <a:spcBef>
                <a:spcPts val="0"/>
              </a:spcBef>
            </a:pPr>
            <a:r>
              <a:rPr lang="vi-VN" dirty="0">
                <a:latin typeface="Calibri" pitchFamily="34" charset="0"/>
                <a:cs typeface="Calibri" pitchFamily="34" charset="0"/>
              </a:rPr>
              <a:t>Faktoring-društva, leasing-društva, institucije za elektronički novac, ovlašteni mjenjači, priređivači igara na sreću</a:t>
            </a:r>
            <a:endParaRPr lang="hr-HR" dirty="0">
              <a:latin typeface="Calibri" pitchFamily="34" charset="0"/>
              <a:cs typeface="Calibri" pitchFamily="34" charset="0"/>
            </a:endParaRPr>
          </a:p>
          <a:p>
            <a:pPr algn="just">
              <a:spcBef>
                <a:spcPts val="0"/>
              </a:spcBef>
            </a:pPr>
            <a:r>
              <a:rPr lang="hr-HR" dirty="0">
                <a:cs typeface="Arial" pitchFamily="34" charset="0"/>
              </a:rPr>
              <a:t>Odobravanje kredita i zajmova, izdavanje sredstava plaćanja, izdavanje garancija i jamstava, iznajmljivanje sefova, pružanje usluga trustovima i trgovačkim društvima</a:t>
            </a:r>
            <a:endParaRPr lang="vi-VN" dirty="0">
              <a:cs typeface="Calibri" pitchFamily="34" charset="0"/>
            </a:endParaRPr>
          </a:p>
          <a:p>
            <a:pPr algn="just">
              <a:spcBef>
                <a:spcPts val="0"/>
              </a:spcBef>
            </a:pPr>
            <a:endParaRPr lang="hr-HR" dirty="0"/>
          </a:p>
          <a:p>
            <a:pPr marL="0" indent="0">
              <a:buNone/>
            </a:pPr>
            <a:endParaRPr lang="hr-HR" dirty="0"/>
          </a:p>
        </p:txBody>
      </p:sp>
    </p:spTree>
    <p:extLst>
      <p:ext uri="{BB962C8B-B14F-4D97-AF65-F5344CB8AC3E}">
        <p14:creationId xmlns:p14="http://schemas.microsoft.com/office/powerpoint/2010/main" val="77100969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OBVEZNICI PROVEDBE MJERA</a:t>
            </a:r>
          </a:p>
        </p:txBody>
      </p:sp>
      <p:sp>
        <p:nvSpPr>
          <p:cNvPr id="3" name="Content Placeholder 2"/>
          <p:cNvSpPr>
            <a:spLocks noGrp="1"/>
          </p:cNvSpPr>
          <p:nvPr>
            <p:ph idx="1"/>
          </p:nvPr>
        </p:nvSpPr>
        <p:spPr/>
        <p:txBody>
          <a:bodyPr>
            <a:normAutofit lnSpcReduction="10000"/>
          </a:bodyPr>
          <a:lstStyle/>
          <a:p>
            <a:pPr algn="just">
              <a:spcBef>
                <a:spcPts val="0"/>
              </a:spcBef>
            </a:pPr>
            <a:r>
              <a:rPr lang="vi-VN" dirty="0">
                <a:latin typeface="Calibri" pitchFamily="34" charset="0"/>
                <a:cs typeface="Calibri" pitchFamily="34" charset="0"/>
              </a:rPr>
              <a:t>Promet plemenitih metala i dragoga kamenja, trgovine umjetničkim predmetima i antikvitetima, provođenje dražbi, posredovanje u prometu nekretninama</a:t>
            </a:r>
            <a:r>
              <a:rPr lang="hr-HR" dirty="0">
                <a:latin typeface="Calibri" pitchFamily="34" charset="0"/>
                <a:cs typeface="Calibri" pitchFamily="34" charset="0"/>
              </a:rPr>
              <a:t> (transakcije veće od 75.000,00 kuna)</a:t>
            </a:r>
          </a:p>
          <a:p>
            <a:pPr algn="just">
              <a:spcBef>
                <a:spcPts val="0"/>
              </a:spcBef>
            </a:pPr>
            <a:r>
              <a:rPr lang="hr-HR" dirty="0">
                <a:latin typeface="Calibri" pitchFamily="34" charset="0"/>
                <a:cs typeface="Calibri" pitchFamily="34" charset="0"/>
              </a:rPr>
              <a:t>Pružanje usluga razmjene virtualnih i fiducijarni valuta i pružanje skrbničke usluge novčanika</a:t>
            </a:r>
            <a:endParaRPr lang="vi-VN" dirty="0">
              <a:latin typeface="Calibri" pitchFamily="34" charset="0"/>
              <a:cs typeface="Calibri" pitchFamily="34" charset="0"/>
            </a:endParaRPr>
          </a:p>
          <a:p>
            <a:pPr algn="just">
              <a:spcBef>
                <a:spcPts val="0"/>
              </a:spcBef>
            </a:pPr>
            <a:r>
              <a:rPr lang="vi-VN" dirty="0">
                <a:latin typeface="Calibri" pitchFamily="34" charset="0"/>
                <a:cs typeface="Calibri" pitchFamily="34" charset="0"/>
              </a:rPr>
              <a:t>Profesionalne djelatnosti (revizorsko društvo, samostalni revizor, vanjski računovođa, porezni savjetnik, društvo za porezno savjetništvo)</a:t>
            </a:r>
          </a:p>
          <a:p>
            <a:pPr algn="just">
              <a:spcBef>
                <a:spcPts val="0"/>
              </a:spcBef>
            </a:pPr>
            <a:r>
              <a:rPr lang="vi-VN" dirty="0">
                <a:latin typeface="Calibri" pitchFamily="34" charset="0"/>
                <a:cs typeface="Calibri" pitchFamily="34" charset="0"/>
              </a:rPr>
              <a:t>Profesionalne djelatnosti (odvjetnik, odvjetničko društvo, javni bilježnik) koji primjenjuju Zakon kod kupnje nekretnina i poslovnih udjela, kod upravljanja novčanim sredstvima, vrijednosnim papirima, kod upravljanja bankovnim računima,  kod osnivanja trgovačkih društava i sl.</a:t>
            </a:r>
          </a:p>
          <a:p>
            <a:pPr algn="just">
              <a:spcBef>
                <a:spcPts val="0"/>
              </a:spcBef>
            </a:pPr>
            <a:endParaRPr lang="hr-HR" sz="2600" dirty="0"/>
          </a:p>
          <a:p>
            <a:pPr marL="0" indent="0">
              <a:buNone/>
            </a:pPr>
            <a:endParaRPr lang="hr-HR" dirty="0"/>
          </a:p>
        </p:txBody>
      </p:sp>
    </p:spTree>
    <p:extLst>
      <p:ext uri="{BB962C8B-B14F-4D97-AF65-F5344CB8AC3E}">
        <p14:creationId xmlns:p14="http://schemas.microsoft.com/office/powerpoint/2010/main" val="77100969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VIRTUALNA IMOVINA, VIRTUALNA VALUTA I SKRBNIČKE USLUGE NOVČANIKA</a:t>
            </a:r>
          </a:p>
        </p:txBody>
      </p:sp>
      <p:sp>
        <p:nvSpPr>
          <p:cNvPr id="3" name="Content Placeholder 2"/>
          <p:cNvSpPr>
            <a:spLocks noGrp="1"/>
          </p:cNvSpPr>
          <p:nvPr>
            <p:ph idx="1"/>
          </p:nvPr>
        </p:nvSpPr>
        <p:spPr/>
        <p:txBody>
          <a:bodyPr>
            <a:normAutofit/>
          </a:bodyPr>
          <a:lstStyle/>
          <a:p>
            <a:pPr algn="just">
              <a:spcBef>
                <a:spcPts val="0"/>
              </a:spcBef>
            </a:pPr>
            <a:endParaRPr lang="hr-HR" dirty="0">
              <a:latin typeface="Calibri" pitchFamily="34" charset="0"/>
              <a:cs typeface="Calibri" pitchFamily="34" charset="0"/>
            </a:endParaRPr>
          </a:p>
          <a:p>
            <a:pPr algn="just">
              <a:spcBef>
                <a:spcPts val="0"/>
              </a:spcBef>
            </a:pPr>
            <a:r>
              <a:rPr lang="hr-HR" dirty="0">
                <a:latin typeface="Calibri" pitchFamily="34" charset="0"/>
                <a:cs typeface="Calibri" pitchFamily="34" charset="0"/>
              </a:rPr>
              <a:t>Virtualna imovina jest digitalni prikaz vrijednosti kojom se može digitalno trgovati, prenositi i plaćati, a koju nije izdala središnja banka</a:t>
            </a:r>
          </a:p>
          <a:p>
            <a:pPr algn="just">
              <a:spcBef>
                <a:spcPts val="0"/>
              </a:spcBef>
            </a:pPr>
            <a:r>
              <a:rPr lang="hr-HR" dirty="0">
                <a:latin typeface="Calibri" pitchFamily="34" charset="0"/>
                <a:cs typeface="Calibri" pitchFamily="34" charset="0"/>
              </a:rPr>
              <a:t>Virtualna valuta jest digitalni prikaz vrijednosti koju nije izdala središnja banka te nema pravni status valute, ali ga se prihvaća kao sredstvo kojim se može trgovati elektroničkim putem</a:t>
            </a:r>
          </a:p>
          <a:p>
            <a:pPr algn="just">
              <a:spcBef>
                <a:spcPts val="0"/>
              </a:spcBef>
            </a:pPr>
            <a:r>
              <a:rPr lang="hr-HR" dirty="0">
                <a:latin typeface="Calibri" pitchFamily="34" charset="0"/>
                <a:cs typeface="Calibri" pitchFamily="34" charset="0"/>
              </a:rPr>
              <a:t>Pružatelj skrbničke usluge novčanika jest pravna ili fizička osoba koja pruža uslugu čuvanja privatnih kriptografskih ključeva za držanje, pohranu i prijenos virtualnih valuta</a:t>
            </a:r>
            <a:endParaRPr lang="vi-VN" dirty="0">
              <a:latin typeface="Calibri" pitchFamily="34" charset="0"/>
              <a:cs typeface="Calibri" pitchFamily="34" charset="0"/>
            </a:endParaRPr>
          </a:p>
          <a:p>
            <a:pPr algn="just">
              <a:spcBef>
                <a:spcPts val="0"/>
              </a:spcBef>
            </a:pPr>
            <a:endParaRPr lang="hr-HR" sz="2600" dirty="0"/>
          </a:p>
          <a:p>
            <a:pPr marL="0" indent="0">
              <a:buNone/>
            </a:pPr>
            <a:endParaRPr lang="hr-HR" dirty="0"/>
          </a:p>
        </p:txBody>
      </p:sp>
    </p:spTree>
    <p:extLst>
      <p:ext uri="{BB962C8B-B14F-4D97-AF65-F5344CB8AC3E}">
        <p14:creationId xmlns:p14="http://schemas.microsoft.com/office/powerpoint/2010/main" val="415554187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OBVEZE OBVEZNIKA</a:t>
            </a:r>
          </a:p>
        </p:txBody>
      </p:sp>
      <p:sp>
        <p:nvSpPr>
          <p:cNvPr id="3" name="Content Placeholder 2"/>
          <p:cNvSpPr>
            <a:spLocks noGrp="1"/>
          </p:cNvSpPr>
          <p:nvPr>
            <p:ph idx="1"/>
          </p:nvPr>
        </p:nvSpPr>
        <p:spPr/>
        <p:txBody>
          <a:bodyPr>
            <a:normAutofit/>
          </a:bodyPr>
          <a:lstStyle/>
          <a:p>
            <a:pPr algn="just">
              <a:spcBef>
                <a:spcPts val="0"/>
              </a:spcBef>
            </a:pPr>
            <a:r>
              <a:rPr lang="vi-VN" dirty="0">
                <a:latin typeface="Calibri" pitchFamily="34" charset="0"/>
                <a:cs typeface="Calibri" pitchFamily="34" charset="0"/>
              </a:rPr>
              <a:t>Izrada procjene rizika</a:t>
            </a:r>
          </a:p>
          <a:p>
            <a:pPr algn="just">
              <a:spcBef>
                <a:spcPts val="0"/>
              </a:spcBef>
            </a:pPr>
            <a:r>
              <a:rPr lang="vi-VN" dirty="0">
                <a:latin typeface="Calibri" pitchFamily="34" charset="0"/>
                <a:cs typeface="Calibri" pitchFamily="34" charset="0"/>
              </a:rPr>
              <a:t>Uspostavljanje politika, kontrola i postupaka</a:t>
            </a:r>
          </a:p>
          <a:p>
            <a:pPr algn="just">
              <a:spcBef>
                <a:spcPts val="0"/>
              </a:spcBef>
            </a:pPr>
            <a:r>
              <a:rPr lang="vi-VN" dirty="0">
                <a:latin typeface="Calibri" pitchFamily="34" charset="0"/>
                <a:cs typeface="Calibri" pitchFamily="34" charset="0"/>
              </a:rPr>
              <a:t>Provođenje dubinske analize stranke</a:t>
            </a:r>
          </a:p>
          <a:p>
            <a:pPr algn="just">
              <a:spcBef>
                <a:spcPts val="0"/>
              </a:spcBef>
            </a:pPr>
            <a:r>
              <a:rPr lang="vi-VN" dirty="0">
                <a:latin typeface="Calibri" pitchFamily="34" charset="0"/>
                <a:cs typeface="Calibri" pitchFamily="34" charset="0"/>
              </a:rPr>
              <a:t>Provođenje mjera u poslovnim jedinicama i društvima u kojima obveznik ima većinski udio, a koje imaju sjedište u drugoj državi članici ili trećoj državi</a:t>
            </a:r>
          </a:p>
          <a:p>
            <a:pPr algn="just">
              <a:spcBef>
                <a:spcPts val="0"/>
              </a:spcBef>
            </a:pPr>
            <a:r>
              <a:rPr lang="vi-VN" dirty="0">
                <a:latin typeface="Calibri" pitchFamily="34" charset="0"/>
                <a:cs typeface="Calibri" pitchFamily="34" charset="0"/>
              </a:rPr>
              <a:t>Imenovanje ovlaštene osobe i zamjenika</a:t>
            </a:r>
          </a:p>
          <a:p>
            <a:pPr algn="just">
              <a:spcBef>
                <a:spcPts val="0"/>
              </a:spcBef>
            </a:pPr>
            <a:r>
              <a:rPr lang="hr-HR" dirty="0">
                <a:latin typeface="Calibri" pitchFamily="34" charset="0"/>
                <a:cs typeface="Calibri" pitchFamily="34" charset="0"/>
              </a:rPr>
              <a:t>Omogućavanje redovitog stručnog osposobljavanja i izobrazbe zaposlenika obveznika te osiguravanje redovite unutarnje revizije</a:t>
            </a:r>
          </a:p>
          <a:p>
            <a:pPr algn="just">
              <a:spcBef>
                <a:spcPts val="0"/>
              </a:spcBef>
            </a:pPr>
            <a:r>
              <a:rPr lang="hr-HR" dirty="0">
                <a:latin typeface="Calibri" pitchFamily="34" charset="0"/>
                <a:cs typeface="Calibri" pitchFamily="34" charset="0"/>
              </a:rPr>
              <a:t>Izradu i dopunjavanje liste indikatora za prepoznavanje stranaka i sumnjivih transakcija</a:t>
            </a:r>
          </a:p>
          <a:p>
            <a:pPr algn="just">
              <a:spcBef>
                <a:spcPts val="0"/>
              </a:spcBef>
            </a:pPr>
            <a:endParaRPr lang="hr-HR" sz="2600" dirty="0"/>
          </a:p>
          <a:p>
            <a:pPr marL="0" indent="0">
              <a:buNone/>
            </a:pPr>
            <a:endParaRPr lang="hr-HR" dirty="0"/>
          </a:p>
        </p:txBody>
      </p:sp>
    </p:spTree>
    <p:extLst>
      <p:ext uri="{BB962C8B-B14F-4D97-AF65-F5344CB8AC3E}">
        <p14:creationId xmlns:p14="http://schemas.microsoft.com/office/powerpoint/2010/main" val="77100969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OBVEZE OBVEZNIKA</a:t>
            </a:r>
          </a:p>
        </p:txBody>
      </p:sp>
      <p:sp>
        <p:nvSpPr>
          <p:cNvPr id="3" name="Content Placeholder 2"/>
          <p:cNvSpPr>
            <a:spLocks noGrp="1"/>
          </p:cNvSpPr>
          <p:nvPr>
            <p:ph idx="1"/>
          </p:nvPr>
        </p:nvSpPr>
        <p:spPr/>
        <p:txBody>
          <a:bodyPr>
            <a:normAutofit/>
          </a:bodyPr>
          <a:lstStyle/>
          <a:p>
            <a:pPr algn="just"/>
            <a:r>
              <a:rPr lang="hr-HR" dirty="0">
                <a:cs typeface="Arial" pitchFamily="34" charset="0"/>
              </a:rPr>
              <a:t>Obavještavanje i dostavljanje Uredu propisanih i traženih podataka, informacija i dokumenata</a:t>
            </a:r>
          </a:p>
          <a:p>
            <a:pPr algn="just"/>
            <a:r>
              <a:rPr lang="hr-HR" dirty="0">
                <a:cs typeface="Arial" pitchFamily="34" charset="0"/>
              </a:rPr>
              <a:t>Čuvanje i zaštitu podataka te vođenje evidencija</a:t>
            </a:r>
          </a:p>
          <a:p>
            <a:pPr algn="just"/>
            <a:r>
              <a:rPr lang="vi-VN" dirty="0">
                <a:latin typeface="Calibri" pitchFamily="34" charset="0"/>
                <a:cs typeface="Calibri" pitchFamily="34" charset="0"/>
              </a:rPr>
              <a:t>Obvezu kreditnih i financijskih institucija da uspostave odgovarajući informacijski sustav</a:t>
            </a:r>
          </a:p>
          <a:p>
            <a:pPr algn="just"/>
            <a:r>
              <a:rPr lang="vi-VN" dirty="0">
                <a:latin typeface="Calibri" pitchFamily="34" charset="0"/>
                <a:cs typeface="Calibri" pitchFamily="34" charset="0"/>
              </a:rPr>
              <a:t>Provođenje drugih obveza i mjera propisanih Zakonom</a:t>
            </a:r>
            <a:endParaRPr lang="hr-HR" dirty="0">
              <a:latin typeface="Calibri" pitchFamily="34" charset="0"/>
              <a:cs typeface="Calibri" pitchFamily="34" charset="0"/>
            </a:endParaRPr>
          </a:p>
          <a:p>
            <a:pPr marL="0" indent="0">
              <a:buNone/>
            </a:pPr>
            <a:endParaRPr lang="hr-HR" dirty="0">
              <a:latin typeface="Calibri" pitchFamily="34" charset="0"/>
              <a:cs typeface="Calibri" pitchFamily="34" charset="0"/>
            </a:endParaRPr>
          </a:p>
        </p:txBody>
      </p:sp>
    </p:spTree>
    <p:extLst>
      <p:ext uri="{BB962C8B-B14F-4D97-AF65-F5344CB8AC3E}">
        <p14:creationId xmlns:p14="http://schemas.microsoft.com/office/powerpoint/2010/main" val="243897093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POLITIKE, KONTROLE I POSTUPCI</a:t>
            </a:r>
          </a:p>
        </p:txBody>
      </p:sp>
      <p:sp>
        <p:nvSpPr>
          <p:cNvPr id="3" name="Content Placeholder 2"/>
          <p:cNvSpPr>
            <a:spLocks noGrp="1"/>
          </p:cNvSpPr>
          <p:nvPr>
            <p:ph idx="1"/>
          </p:nvPr>
        </p:nvSpPr>
        <p:spPr/>
        <p:txBody>
          <a:bodyPr>
            <a:normAutofit/>
          </a:bodyPr>
          <a:lstStyle/>
          <a:p>
            <a:pPr algn="just"/>
            <a:r>
              <a:rPr lang="hr-HR" dirty="0">
                <a:cs typeface="Arial" pitchFamily="34" charset="0"/>
              </a:rPr>
              <a:t>Svi obveznici primjene Zakona o sprječavanju pranja novca i financiranja terorizma dužni su donijeti pisane politike, kontrole i postupke za smanjivanje i učinkovito upravljanje rizikom od pranja novca i financiranja terorizma</a:t>
            </a:r>
          </a:p>
          <a:p>
            <a:pPr algn="just"/>
            <a:r>
              <a:rPr lang="hr-HR" dirty="0">
                <a:cs typeface="Arial" pitchFamily="34" charset="0"/>
              </a:rPr>
              <a:t>Politike, kontrole i postupci donose se uzimajući u obzir pravilnike i odluke odnosno smjernice nadležnoga tijela, Nacionalnu procjenu rizika i Nadnacionalnu procjenu rizika</a:t>
            </a: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169244015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OBVEZA DONOŠENJA</a:t>
            </a:r>
          </a:p>
        </p:txBody>
      </p:sp>
      <p:sp>
        <p:nvSpPr>
          <p:cNvPr id="3" name="Content Placeholder 2"/>
          <p:cNvSpPr>
            <a:spLocks noGrp="1"/>
          </p:cNvSpPr>
          <p:nvPr>
            <p:ph idx="1"/>
          </p:nvPr>
        </p:nvSpPr>
        <p:spPr/>
        <p:txBody>
          <a:bodyPr>
            <a:normAutofit/>
          </a:bodyPr>
          <a:lstStyle/>
          <a:p>
            <a:pPr algn="just"/>
            <a:r>
              <a:rPr lang="hr-HR" dirty="0">
                <a:cs typeface="Arial" pitchFamily="34" charset="0"/>
              </a:rPr>
              <a:t>Politike, kontrole i postupci moraju biti razmjerni veličini obveznika, vrsti, opsegu i složenosti poslova koje obavlja obveznik te dokumentirani</a:t>
            </a: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369023195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VAŽEĆI PROPISI</a:t>
            </a:r>
          </a:p>
        </p:txBody>
      </p:sp>
      <p:sp>
        <p:nvSpPr>
          <p:cNvPr id="3" name="Content Placeholder 2"/>
          <p:cNvSpPr>
            <a:spLocks noGrp="1"/>
          </p:cNvSpPr>
          <p:nvPr>
            <p:ph idx="1"/>
          </p:nvPr>
        </p:nvSpPr>
        <p:spPr/>
        <p:txBody>
          <a:bodyPr>
            <a:normAutofit lnSpcReduction="10000"/>
          </a:bodyPr>
          <a:lstStyle/>
          <a:p>
            <a:pPr algn="just">
              <a:spcBef>
                <a:spcPts val="0"/>
              </a:spcBef>
            </a:pPr>
            <a:r>
              <a:rPr lang="hr-HR" sz="2400" dirty="0"/>
              <a:t>Zakon o sprječavanju pranja novca i financiranja terorizma (Nar. </a:t>
            </a:r>
            <a:r>
              <a:rPr lang="hr-HR" dirty="0"/>
              <a:t>n</a:t>
            </a:r>
            <a:r>
              <a:rPr lang="hr-HR" sz="2400" dirty="0"/>
              <a:t>ovine, br. 108/2017), stupio na snagu 1. siječnja 2018.</a:t>
            </a:r>
          </a:p>
          <a:p>
            <a:pPr algn="just">
              <a:spcBef>
                <a:spcPts val="0"/>
              </a:spcBef>
            </a:pPr>
            <a:r>
              <a:rPr lang="hr-HR" sz="2400" dirty="0"/>
              <a:t>Zakon o izmjenama i dopunama Zakona o sprječavanju pranja novca i financiranja terorizma (Nar. novine, br. 39/19</a:t>
            </a:r>
            <a:r>
              <a:rPr lang="hr-HR" sz="2400"/>
              <a:t>), stupio </a:t>
            </a:r>
            <a:r>
              <a:rPr lang="hr-HR" sz="2400" dirty="0"/>
              <a:t>na snagu 25. travnja 2019. (1. siječnja 2020.)</a:t>
            </a:r>
          </a:p>
          <a:p>
            <a:pPr algn="just">
              <a:spcBef>
                <a:spcPts val="0"/>
              </a:spcBef>
            </a:pPr>
            <a:r>
              <a:rPr lang="hr-HR" dirty="0"/>
              <a:t>Pravilnik o minimalnim tehničkim uvjetima koje moraju ispunjavati sredstva </a:t>
            </a:r>
            <a:r>
              <a:rPr lang="hr-HR" dirty="0" err="1"/>
              <a:t>videoelektroničke</a:t>
            </a:r>
            <a:r>
              <a:rPr lang="hr-HR" dirty="0"/>
              <a:t> identifikacije (Nar. novine, br. 1/2019), stupio na snagu 3. siječnja 2019.</a:t>
            </a:r>
          </a:p>
          <a:p>
            <a:pPr algn="just">
              <a:spcBef>
                <a:spcPts val="0"/>
              </a:spcBef>
            </a:pPr>
            <a:r>
              <a:rPr lang="hr-HR" dirty="0"/>
              <a:t>Pravilnik o obavještavanju Ureda za sprječavanje pranja novca o sumnjivim transakcijama, sredstvima i osobama (Nar. novine, br. 1/2019), stupio na snagu 3. siječnja 2019.</a:t>
            </a:r>
          </a:p>
          <a:p>
            <a:pPr algn="just">
              <a:spcBef>
                <a:spcPts val="0"/>
              </a:spcBef>
            </a:pPr>
            <a:r>
              <a:rPr lang="hr-HR" dirty="0"/>
              <a:t>Pravilnik o obavještavanju Ureda za sprječavanje pranja novca o gotovinskoj transakciji u vrijednosti od 200.000,00 kuna i većoj (Nar. novine, br. 1/2019), stupio na snagu 3. siječnja 2019. </a:t>
            </a:r>
          </a:p>
          <a:p>
            <a:pPr algn="just">
              <a:spcBef>
                <a:spcPts val="0"/>
              </a:spcBef>
            </a:pPr>
            <a:endParaRPr lang="hr-HR" sz="2600" dirty="0"/>
          </a:p>
          <a:p>
            <a:pPr marL="0" indent="0">
              <a:buNone/>
            </a:pPr>
            <a:endParaRPr lang="hr-HR" dirty="0"/>
          </a:p>
        </p:txBody>
      </p:sp>
    </p:spTree>
    <p:extLst>
      <p:ext uri="{BB962C8B-B14F-4D97-AF65-F5344CB8AC3E}">
        <p14:creationId xmlns:p14="http://schemas.microsoft.com/office/powerpoint/2010/main" val="60266033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nb-NO" sz="3600" dirty="0"/>
              <a:t>POLITIKE, KONTROLE I POSTUPCI UKLJUČUJU:</a:t>
            </a:r>
            <a:endParaRPr lang="hr-HR" sz="3600" dirty="0"/>
          </a:p>
        </p:txBody>
      </p:sp>
      <p:sp>
        <p:nvSpPr>
          <p:cNvPr id="3" name="Content Placeholder 2"/>
          <p:cNvSpPr>
            <a:spLocks noGrp="1"/>
          </p:cNvSpPr>
          <p:nvPr>
            <p:ph idx="1"/>
          </p:nvPr>
        </p:nvSpPr>
        <p:spPr/>
        <p:txBody>
          <a:bodyPr>
            <a:normAutofit/>
          </a:bodyPr>
          <a:lstStyle/>
          <a:p>
            <a:pPr algn="just"/>
            <a:r>
              <a:rPr lang="hr-HR" dirty="0">
                <a:cs typeface="Arial" pitchFamily="34" charset="0"/>
              </a:rPr>
              <a:t>ciljeve, opseg i način rada sustava sprječavanja pranja novca i financiranja terorizma kod obveznika</a:t>
            </a:r>
          </a:p>
          <a:p>
            <a:pPr algn="just"/>
            <a:r>
              <a:rPr lang="hr-HR" dirty="0">
                <a:cs typeface="Arial" pitchFamily="34" charset="0"/>
              </a:rPr>
              <a:t>organizacijski ustroj obveznika</a:t>
            </a:r>
          </a:p>
          <a:p>
            <a:pPr algn="just"/>
            <a:r>
              <a:rPr lang="hr-HR" dirty="0">
                <a:cs typeface="Arial" pitchFamily="34" charset="0"/>
              </a:rPr>
              <a:t>položaj ovlaštene osobe i zamjenika ovlaštene osobe u organizacijskoj strukturi kada je to primjereno veličini i prirodi posla obveznika</a:t>
            </a:r>
          </a:p>
          <a:p>
            <a:pPr algn="just"/>
            <a:r>
              <a:rPr lang="hr-HR" dirty="0">
                <a:cs typeface="Arial" pitchFamily="34" charset="0"/>
              </a:rPr>
              <a:t>ovlasti i odgovornosti ovlaštene osobe i zamjenika ovlaštene osobe</a:t>
            </a:r>
          </a:p>
          <a:p>
            <a:pPr algn="just"/>
            <a:r>
              <a:rPr lang="hr-HR" dirty="0">
                <a:cs typeface="Arial" pitchFamily="34" charset="0"/>
              </a:rPr>
              <a:t>ovlasti i odgovornosti svih zaposlenika obveznika koji sudjeluju u provedbi Zakona i na temelju njega donesenih </a:t>
            </a:r>
            <a:r>
              <a:rPr lang="hr-HR" dirty="0" err="1">
                <a:cs typeface="Arial" pitchFamily="34" charset="0"/>
              </a:rPr>
              <a:t>podzakonskih</a:t>
            </a:r>
            <a:r>
              <a:rPr lang="hr-HR" dirty="0">
                <a:cs typeface="Arial" pitchFamily="34" charset="0"/>
              </a:rPr>
              <a:t> akata</a:t>
            </a: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330012910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nb-NO" sz="3600" dirty="0"/>
              <a:t>POLITIKE, KONTROLE I POSTUPCI UKLJUČUJU:</a:t>
            </a:r>
            <a:endParaRPr lang="hr-HR" sz="3600" dirty="0"/>
          </a:p>
        </p:txBody>
      </p:sp>
      <p:sp>
        <p:nvSpPr>
          <p:cNvPr id="3" name="Content Placeholder 2"/>
          <p:cNvSpPr>
            <a:spLocks noGrp="1"/>
          </p:cNvSpPr>
          <p:nvPr>
            <p:ph idx="1"/>
          </p:nvPr>
        </p:nvSpPr>
        <p:spPr/>
        <p:txBody>
          <a:bodyPr>
            <a:normAutofit/>
          </a:bodyPr>
          <a:lstStyle/>
          <a:p>
            <a:pPr algn="just"/>
            <a:r>
              <a:rPr lang="vi-VN" dirty="0">
                <a:latin typeface="Calibri" pitchFamily="34" charset="0"/>
                <a:cs typeface="Calibri" pitchFamily="34" charset="0"/>
              </a:rPr>
              <a:t>mjere dubinske analize</a:t>
            </a:r>
          </a:p>
          <a:p>
            <a:pPr algn="just"/>
            <a:r>
              <a:rPr lang="vi-VN" dirty="0">
                <a:latin typeface="Calibri" pitchFamily="34" charset="0"/>
                <a:cs typeface="Calibri" pitchFamily="34" charset="0"/>
              </a:rPr>
              <a:t>modele upravljanja rizikom od pranja novca i financiranja terorizma</a:t>
            </a:r>
          </a:p>
          <a:p>
            <a:pPr algn="just"/>
            <a:r>
              <a:rPr lang="vi-VN" dirty="0">
                <a:latin typeface="Calibri" pitchFamily="34" charset="0"/>
                <a:cs typeface="Calibri" pitchFamily="34" charset="0"/>
              </a:rPr>
              <a:t>načine/modele upravljanja usklađenošću poslovanja obveznika s odredbama Zakona i na temelju njega donesenih podzakonskih akata</a:t>
            </a:r>
            <a:endParaRPr lang="hr-HR" dirty="0">
              <a:latin typeface="Calibri" pitchFamily="34" charset="0"/>
              <a:cs typeface="Calibri" pitchFamily="34" charset="0"/>
            </a:endParaRPr>
          </a:p>
          <a:p>
            <a:pPr algn="just"/>
            <a:r>
              <a:rPr lang="vi-VN" dirty="0">
                <a:latin typeface="Calibri" pitchFamily="34" charset="0"/>
                <a:cs typeface="Calibri" pitchFamily="34" charset="0"/>
              </a:rPr>
              <a:t>uspostavu odgovarajućih linija izvještavanja unutar obveznika radi osiguranja pravodobnoga i odgovarajućega izvještavanja</a:t>
            </a:r>
          </a:p>
          <a:p>
            <a:pPr algn="just"/>
            <a:r>
              <a:rPr lang="vi-VN" dirty="0">
                <a:latin typeface="Calibri" pitchFamily="34" charset="0"/>
                <a:cs typeface="Calibri" pitchFamily="34" charset="0"/>
              </a:rPr>
              <a:t>čuvanje podataka, način vođenja i sadržaj evidencija podataka</a:t>
            </a:r>
          </a:p>
          <a:p>
            <a:pPr algn="just"/>
            <a:r>
              <a:rPr lang="pl-PL" dirty="0">
                <a:latin typeface="Calibri" pitchFamily="34" charset="0"/>
                <a:cs typeface="Calibri" pitchFamily="34" charset="0"/>
              </a:rPr>
              <a:t>stručno osposobljavanje i izobrazbu zaposlenika obveznika</a:t>
            </a:r>
            <a:endParaRPr lang="vi-VN" dirty="0">
              <a:latin typeface="Calibri" pitchFamily="34" charset="0"/>
              <a:cs typeface="Calibri" pitchFamily="34" charset="0"/>
            </a:endParaRP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206762838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nb-NO" sz="3600" dirty="0"/>
              <a:t>POLITIKE, KONTROLE I POSTUPCI UKLJUČUJU:</a:t>
            </a:r>
            <a:endParaRPr lang="hr-HR" sz="3600" dirty="0"/>
          </a:p>
        </p:txBody>
      </p:sp>
      <p:sp>
        <p:nvSpPr>
          <p:cNvPr id="3" name="Content Placeholder 2"/>
          <p:cNvSpPr>
            <a:spLocks noGrp="1"/>
          </p:cNvSpPr>
          <p:nvPr>
            <p:ph idx="1"/>
          </p:nvPr>
        </p:nvSpPr>
        <p:spPr/>
        <p:txBody>
          <a:bodyPr>
            <a:normAutofit/>
          </a:bodyPr>
          <a:lstStyle/>
          <a:p>
            <a:pPr algn="just"/>
            <a:r>
              <a:rPr lang="vi-VN" dirty="0">
                <a:latin typeface="Calibri" pitchFamily="34" charset="0"/>
                <a:cs typeface="Calibri" pitchFamily="34" charset="0"/>
              </a:rPr>
              <a:t>unutarnju reviziju sustava sprječavanja pranja novca i financiranja terorizma kada je to primjereno veličini i prirodi posla obveznika i </a:t>
            </a:r>
            <a:endParaRPr lang="hr-HR" dirty="0">
              <a:latin typeface="Calibri" pitchFamily="34" charset="0"/>
              <a:cs typeface="Calibri" pitchFamily="34" charset="0"/>
            </a:endParaRPr>
          </a:p>
          <a:p>
            <a:pPr algn="just"/>
            <a:r>
              <a:rPr lang="hr-HR" sz="2600" dirty="0"/>
              <a:t>provjeru zaposlenika obveznika, ako je primjereno s obzirom na veličinu obveznika te vrstu, opseg i složenost poslovanja obveznika</a:t>
            </a: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302621437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POTENCIJALNO NIŽI RIZIK</a:t>
            </a:r>
          </a:p>
        </p:txBody>
      </p:sp>
      <p:sp>
        <p:nvSpPr>
          <p:cNvPr id="3" name="Content Placeholder 2"/>
          <p:cNvSpPr>
            <a:spLocks noGrp="1"/>
          </p:cNvSpPr>
          <p:nvPr>
            <p:ph idx="1"/>
          </p:nvPr>
        </p:nvSpPr>
        <p:spPr/>
        <p:txBody>
          <a:bodyPr>
            <a:normAutofit/>
          </a:bodyPr>
          <a:lstStyle/>
          <a:p>
            <a:pPr algn="just"/>
            <a:r>
              <a:rPr lang="hr-HR" dirty="0">
                <a:cs typeface="Arial" pitchFamily="34" charset="0"/>
              </a:rPr>
              <a:t>Trgovačka društva čijim se financijskim instrumentima trguje na burzi</a:t>
            </a:r>
          </a:p>
          <a:p>
            <a:pPr algn="just"/>
            <a:r>
              <a:rPr lang="hr-HR" dirty="0">
                <a:cs typeface="Arial" pitchFamily="34" charset="0"/>
              </a:rPr>
              <a:t>Tijela javne vlasti i pravne osobe čiji je osnivač RH ili jedinica lokalne i područne (regionalne) samouprave</a:t>
            </a:r>
          </a:p>
          <a:p>
            <a:pPr algn="just"/>
            <a:r>
              <a:rPr lang="hr-HR" dirty="0">
                <a:cs typeface="Arial" pitchFamily="34" charset="0"/>
              </a:rPr>
              <a:t>Stranke koje imaju boravište na području države članice ili treće države koja ima djelotvoran sustav sprječavanja pranja novca i financiranja terorizma</a:t>
            </a:r>
          </a:p>
          <a:p>
            <a:pPr algn="just"/>
            <a:r>
              <a:rPr lang="hr-HR" dirty="0">
                <a:cs typeface="Arial" pitchFamily="34" charset="0"/>
              </a:rPr>
              <a:t>Police životnog osiguranja s niskom premijom i sl.</a:t>
            </a: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330012910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POTENCIJALNO VIŠI RIZIK</a:t>
            </a:r>
          </a:p>
        </p:txBody>
      </p:sp>
      <p:sp>
        <p:nvSpPr>
          <p:cNvPr id="3" name="Content Placeholder 2"/>
          <p:cNvSpPr>
            <a:spLocks noGrp="1"/>
          </p:cNvSpPr>
          <p:nvPr>
            <p:ph idx="1"/>
          </p:nvPr>
        </p:nvSpPr>
        <p:spPr/>
        <p:txBody>
          <a:bodyPr>
            <a:normAutofit lnSpcReduction="10000"/>
          </a:bodyPr>
          <a:lstStyle/>
          <a:p>
            <a:pPr algn="just"/>
            <a:r>
              <a:rPr lang="hr-HR" dirty="0">
                <a:cs typeface="Arial" pitchFamily="34" charset="0"/>
              </a:rPr>
              <a:t>Stranke koje posluju u neuobičajenim okolnostima</a:t>
            </a:r>
          </a:p>
          <a:p>
            <a:pPr algn="just"/>
            <a:r>
              <a:rPr lang="hr-HR" dirty="0">
                <a:cs typeface="Arial" pitchFamily="34" charset="0"/>
              </a:rPr>
              <a:t>Stranke koje imaju boravište na području država koje nemaju djelotvoran sustav sprječavanja pranja novca i financiranja terorizma, imaju visoku razinu korupcije, kojima su uvedene sankcije EU, UN te države koje financiraju ili podržavaju terorističke aktivnosti</a:t>
            </a:r>
          </a:p>
          <a:p>
            <a:pPr algn="just"/>
            <a:r>
              <a:rPr lang="hr-HR" dirty="0">
                <a:cs typeface="Arial" pitchFamily="34" charset="0"/>
              </a:rPr>
              <a:t>Društva koja imaju nominalne dioničare ili dionice na donositelja</a:t>
            </a:r>
          </a:p>
          <a:p>
            <a:pPr algn="just"/>
            <a:r>
              <a:rPr lang="hr-HR" dirty="0">
                <a:cs typeface="Arial" pitchFamily="34" charset="0"/>
              </a:rPr>
              <a:t>Društva s intenzivnim gotovinskim poslovanjem i sl.</a:t>
            </a:r>
          </a:p>
          <a:p>
            <a:pPr algn="just"/>
            <a:r>
              <a:rPr lang="hr-HR" dirty="0">
                <a:cs typeface="Arial" pitchFamily="34" charset="0"/>
              </a:rPr>
              <a:t>Privatno bankarstvo</a:t>
            </a:r>
          </a:p>
          <a:p>
            <a:pPr algn="just"/>
            <a:r>
              <a:rPr lang="hr-HR" dirty="0">
                <a:cs typeface="Arial" pitchFamily="34" charset="0"/>
              </a:rPr>
              <a:t>Anonimni proizvodi ili transakcije</a:t>
            </a:r>
          </a:p>
          <a:p>
            <a:pPr algn="just"/>
            <a:r>
              <a:rPr lang="hr-HR" dirty="0">
                <a:cs typeface="Arial" pitchFamily="34" charset="0"/>
              </a:rPr>
              <a:t>Novi proizvodi i nove poslovne transakcije uključujući i mehanizme dostave</a:t>
            </a: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330012910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MJERE DUBINSKE ANALIZE</a:t>
            </a:r>
          </a:p>
        </p:txBody>
      </p:sp>
      <p:sp>
        <p:nvSpPr>
          <p:cNvPr id="3" name="Content Placeholder 2"/>
          <p:cNvSpPr>
            <a:spLocks noGrp="1"/>
          </p:cNvSpPr>
          <p:nvPr>
            <p:ph idx="1"/>
          </p:nvPr>
        </p:nvSpPr>
        <p:spPr/>
        <p:txBody>
          <a:bodyPr>
            <a:normAutofit/>
          </a:bodyPr>
          <a:lstStyle/>
          <a:p>
            <a:pPr algn="just"/>
            <a:r>
              <a:rPr lang="vi-VN" sz="2600" dirty="0">
                <a:latin typeface="Calibri" pitchFamily="34" charset="0"/>
                <a:cs typeface="Calibri" pitchFamily="34" charset="0"/>
              </a:rPr>
              <a:t>Utvrđivanje identiteta stranke i provjera njezina identiteta na osnovi vjerodostojnoga, pouzdanoga i neovisnog izvora uključujući kvalificirani certifikat za elektronički potpis i elektronički pečat</a:t>
            </a:r>
          </a:p>
          <a:p>
            <a:pPr algn="just"/>
            <a:r>
              <a:rPr lang="vi-VN" sz="2600" dirty="0">
                <a:latin typeface="Calibri" pitchFamily="34" charset="0"/>
                <a:cs typeface="Calibri" pitchFamily="34" charset="0"/>
              </a:rPr>
              <a:t>Utvrđivanje identiteta stvarnog vlasnika stranke</a:t>
            </a:r>
          </a:p>
          <a:p>
            <a:pPr algn="just"/>
            <a:r>
              <a:rPr lang="vi-VN" sz="2600" dirty="0">
                <a:latin typeface="Calibri" pitchFamily="34" charset="0"/>
                <a:cs typeface="Calibri" pitchFamily="34" charset="0"/>
              </a:rPr>
              <a:t>Prikupljanje podataka o namjeni i predviđenoj prirodi poslovnoga odnosa</a:t>
            </a:r>
          </a:p>
          <a:p>
            <a:pPr algn="just"/>
            <a:r>
              <a:rPr lang="vi-VN" sz="2600" dirty="0">
                <a:latin typeface="Calibri" pitchFamily="34" charset="0"/>
                <a:cs typeface="Calibri" pitchFamily="34" charset="0"/>
              </a:rPr>
              <a:t>Stalno praćenje poslovnoga odnosa</a:t>
            </a:r>
          </a:p>
          <a:p>
            <a:pPr marL="0" indent="0" algn="just">
              <a:buNone/>
            </a:pPr>
            <a:endParaRPr lang="hr-HR" dirty="0">
              <a:cs typeface="Arial" pitchFamily="34" charset="0"/>
            </a:endParaRP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330012910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DUBINSKA ANALIZA SE PROVODI</a:t>
            </a:r>
          </a:p>
        </p:txBody>
      </p:sp>
      <p:sp>
        <p:nvSpPr>
          <p:cNvPr id="3" name="Content Placeholder 2"/>
          <p:cNvSpPr>
            <a:spLocks noGrp="1"/>
          </p:cNvSpPr>
          <p:nvPr>
            <p:ph idx="1"/>
          </p:nvPr>
        </p:nvSpPr>
        <p:spPr/>
        <p:txBody>
          <a:bodyPr>
            <a:normAutofit/>
          </a:bodyPr>
          <a:lstStyle/>
          <a:p>
            <a:pPr algn="just"/>
            <a:r>
              <a:rPr lang="hr-HR" sz="2600" dirty="0">
                <a:cs typeface="Arial" pitchFamily="34" charset="0"/>
              </a:rPr>
              <a:t>Prilikom uspostavljanja poslovnoga odnosa sa strankom</a:t>
            </a:r>
          </a:p>
          <a:p>
            <a:pPr algn="just"/>
            <a:r>
              <a:rPr lang="hr-HR" sz="2600" dirty="0">
                <a:cs typeface="Arial" pitchFamily="34" charset="0"/>
              </a:rPr>
              <a:t>Pri svakoj povremenoj transakciji u vrijednosti od 105.000,00 kuna i većoj</a:t>
            </a:r>
          </a:p>
          <a:p>
            <a:pPr algn="just"/>
            <a:r>
              <a:rPr lang="hr-HR" sz="2600" dirty="0">
                <a:cs typeface="Arial" pitchFamily="34" charset="0"/>
              </a:rPr>
              <a:t>Pri svakoj transakciji koja predstavlja prijenos novčanih sredstava u vrijednosti većoj od 1.000,00 eura</a:t>
            </a:r>
          </a:p>
          <a:p>
            <a:pPr algn="just"/>
            <a:r>
              <a:rPr lang="hr-HR" sz="2600" dirty="0">
                <a:cs typeface="Arial" pitchFamily="34" charset="0"/>
              </a:rPr>
              <a:t>Kod igara na sreću prilikom stavljanja uloga i preuzimanja dobitka u kunskoj protuvrijednosti od 15.000,00 kuna</a:t>
            </a:r>
          </a:p>
          <a:p>
            <a:pPr algn="just"/>
            <a:r>
              <a:rPr lang="pl-PL" sz="2600" dirty="0">
                <a:cs typeface="Arial" pitchFamily="34" charset="0"/>
              </a:rPr>
              <a:t>Ako postoji sumnja o prethodno dobivenim podacima o stranci</a:t>
            </a:r>
          </a:p>
          <a:p>
            <a:pPr marL="0" indent="0" algn="just">
              <a:buNone/>
            </a:pPr>
            <a:endParaRPr lang="hr-HR" dirty="0">
              <a:cs typeface="Arial" pitchFamily="34" charset="0"/>
            </a:endParaRP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330012910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DUBINSKA ANALIZA SE PROVODI</a:t>
            </a:r>
          </a:p>
        </p:txBody>
      </p:sp>
      <p:sp>
        <p:nvSpPr>
          <p:cNvPr id="3" name="Content Placeholder 2"/>
          <p:cNvSpPr>
            <a:spLocks noGrp="1"/>
          </p:cNvSpPr>
          <p:nvPr>
            <p:ph idx="1"/>
          </p:nvPr>
        </p:nvSpPr>
        <p:spPr/>
        <p:txBody>
          <a:bodyPr>
            <a:normAutofit lnSpcReduction="10000"/>
          </a:bodyPr>
          <a:lstStyle/>
          <a:p>
            <a:pPr algn="just"/>
            <a:r>
              <a:rPr lang="hr-HR" dirty="0">
                <a:cs typeface="Arial" pitchFamily="34" charset="0"/>
              </a:rPr>
              <a:t>Provjera identiteta stranke provodi se prije uspostavljanja poslovnog odnosa, a iznimno se provjera identiteta stranke i stvarnog vlasnika može provesti i tijekom uspostavljanja tog odnosa ako je to prijeko potrebno kako se ne bi prekinuo uobičajeni način uspostavljanja poslovnih odnosa i ako postoji nizak rizik od pranja novca i financiranja terorizma</a:t>
            </a:r>
          </a:p>
          <a:p>
            <a:pPr algn="just"/>
            <a:r>
              <a:rPr lang="hr-HR" dirty="0">
                <a:cs typeface="Arial" pitchFamily="34" charset="0"/>
              </a:rPr>
              <a:t>Iznimno, mjere dubinske analize ne moraju se provesti u pogledu elektroničkog novca (mjesečna razina od 150,00 eura te da se na platnom instrumentu ne može pohraniti anonimni elektronički novac)</a:t>
            </a:r>
          </a:p>
          <a:p>
            <a:pPr algn="just"/>
            <a:r>
              <a:rPr lang="hr-HR" dirty="0">
                <a:cs typeface="Arial" pitchFamily="34" charset="0"/>
              </a:rPr>
              <a:t>Obveznik koji ne može provesti mjere dubinske analize ne smije uspostaviti poslovni odnos ili obaviti transakciju, te razmotriti treba li o tome obavijestiti Ured</a:t>
            </a: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363845774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pl-PL" sz="3600" dirty="0"/>
              <a:t>PRIKUPLJANJE PODATAKA ZA FIZIČKU OSOBU</a:t>
            </a:r>
            <a:endParaRPr lang="hr-HR" sz="3600" dirty="0"/>
          </a:p>
        </p:txBody>
      </p:sp>
      <p:sp>
        <p:nvSpPr>
          <p:cNvPr id="3" name="Content Placeholder 2"/>
          <p:cNvSpPr>
            <a:spLocks noGrp="1"/>
          </p:cNvSpPr>
          <p:nvPr>
            <p:ph idx="1"/>
          </p:nvPr>
        </p:nvSpPr>
        <p:spPr/>
        <p:txBody>
          <a:bodyPr>
            <a:normAutofit/>
          </a:bodyPr>
          <a:lstStyle/>
          <a:p>
            <a:pPr algn="just"/>
            <a:r>
              <a:rPr lang="vi-VN" sz="2600" dirty="0">
                <a:latin typeface="Calibri" pitchFamily="34" charset="0"/>
                <a:cs typeface="Calibri" pitchFamily="34" charset="0"/>
              </a:rPr>
              <a:t>Ime i prezime</a:t>
            </a:r>
          </a:p>
          <a:p>
            <a:pPr algn="just"/>
            <a:r>
              <a:rPr lang="vi-VN" sz="2600" dirty="0">
                <a:latin typeface="Calibri" pitchFamily="34" charset="0"/>
                <a:cs typeface="Calibri" pitchFamily="34" charset="0"/>
              </a:rPr>
              <a:t>Prebivalište</a:t>
            </a:r>
          </a:p>
          <a:p>
            <a:pPr algn="just"/>
            <a:r>
              <a:rPr lang="vi-VN" sz="2600" dirty="0">
                <a:latin typeface="Calibri" pitchFamily="34" charset="0"/>
                <a:cs typeface="Calibri" pitchFamily="34" charset="0"/>
              </a:rPr>
              <a:t>Dan, mjesec i godina rođenja</a:t>
            </a:r>
          </a:p>
          <a:p>
            <a:pPr algn="just"/>
            <a:r>
              <a:rPr lang="vi-VN" sz="2600" dirty="0">
                <a:latin typeface="Calibri" pitchFamily="34" charset="0"/>
                <a:cs typeface="Calibri" pitchFamily="34" charset="0"/>
              </a:rPr>
              <a:t>Identifikacijski broj</a:t>
            </a:r>
          </a:p>
          <a:p>
            <a:pPr algn="just"/>
            <a:r>
              <a:rPr lang="vi-VN" sz="2600" dirty="0">
                <a:latin typeface="Calibri" pitchFamily="34" charset="0"/>
                <a:cs typeface="Calibri" pitchFamily="34" charset="0"/>
              </a:rPr>
              <a:t>Naziv i broj identifikacijske isprave</a:t>
            </a:r>
          </a:p>
          <a:p>
            <a:pPr algn="just"/>
            <a:r>
              <a:rPr lang="vi-VN" sz="2600" dirty="0">
                <a:latin typeface="Calibri" pitchFamily="34" charset="0"/>
                <a:cs typeface="Calibri" pitchFamily="34" charset="0"/>
              </a:rPr>
              <a:t>Naziv i državu izdavatelja</a:t>
            </a:r>
          </a:p>
          <a:p>
            <a:pPr algn="just"/>
            <a:r>
              <a:rPr lang="vi-VN" sz="2600" dirty="0">
                <a:latin typeface="Calibri" pitchFamily="34" charset="0"/>
                <a:cs typeface="Calibri" pitchFamily="34" charset="0"/>
              </a:rPr>
              <a:t>Državljanstvo</a:t>
            </a:r>
          </a:p>
          <a:p>
            <a:pPr algn="just"/>
            <a:r>
              <a:rPr lang="vi-VN" sz="2600" dirty="0">
                <a:latin typeface="Calibri" pitchFamily="34" charset="0"/>
                <a:cs typeface="Calibri" pitchFamily="34" charset="0"/>
              </a:rPr>
              <a:t>Podaci se prikupljaju uvidom u službeni osobni dokument stranke u njezinoj nazočnosti ili iz drugih važećih javnih isprava</a:t>
            </a:r>
            <a:endParaRPr lang="hr-HR" sz="2600" dirty="0">
              <a:latin typeface="Calibri" pitchFamily="34" charset="0"/>
              <a:cs typeface="Calibri" pitchFamily="34" charset="0"/>
            </a:endParaRPr>
          </a:p>
          <a:p>
            <a:pPr algn="just">
              <a:spcBef>
                <a:spcPts val="0"/>
              </a:spcBef>
            </a:pPr>
            <a:endParaRPr lang="hr-HR" sz="2600" dirty="0">
              <a:latin typeface="Calibri" pitchFamily="34" charset="0"/>
              <a:cs typeface="Calibri" pitchFamily="34" charset="0"/>
            </a:endParaRP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281881015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pl-PL" sz="3600" dirty="0"/>
              <a:t>PRIKUPLJANJE PODATAKA ZA OBRT I DRUGU SAMOSTALNU DJELATNOST</a:t>
            </a:r>
            <a:endParaRPr lang="hr-HR" sz="3600" dirty="0"/>
          </a:p>
        </p:txBody>
      </p:sp>
      <p:sp>
        <p:nvSpPr>
          <p:cNvPr id="3" name="Content Placeholder 2"/>
          <p:cNvSpPr>
            <a:spLocks noGrp="1"/>
          </p:cNvSpPr>
          <p:nvPr>
            <p:ph idx="1"/>
          </p:nvPr>
        </p:nvSpPr>
        <p:spPr/>
        <p:txBody>
          <a:bodyPr>
            <a:normAutofit/>
          </a:bodyPr>
          <a:lstStyle/>
          <a:p>
            <a:pPr algn="just"/>
            <a:r>
              <a:rPr lang="hr-HR" sz="2600" dirty="0">
                <a:cs typeface="Arial" pitchFamily="34" charset="0"/>
              </a:rPr>
              <a:t>Naziv</a:t>
            </a:r>
          </a:p>
          <a:p>
            <a:pPr algn="just"/>
            <a:r>
              <a:rPr lang="hr-HR" sz="2600" dirty="0">
                <a:cs typeface="Arial" pitchFamily="34" charset="0"/>
              </a:rPr>
              <a:t>Sjedište (ulica i kućni broj, mjesto i država)</a:t>
            </a:r>
          </a:p>
          <a:p>
            <a:pPr algn="just"/>
            <a:r>
              <a:rPr lang="hr-HR" sz="2600" dirty="0">
                <a:cs typeface="Arial" pitchFamily="34" charset="0"/>
              </a:rPr>
              <a:t>Identifikacijski broj obrta i osobe koja obavlja drugu samostalnu djelatnost</a:t>
            </a:r>
          </a:p>
          <a:p>
            <a:pPr marL="0" indent="0" algn="just">
              <a:buNone/>
            </a:pPr>
            <a:endParaRPr lang="hr-HR" dirty="0">
              <a:cs typeface="Arial" pitchFamily="34" charset="0"/>
            </a:endParaRP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281881015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VAŽEĆI PROPISI</a:t>
            </a:r>
          </a:p>
        </p:txBody>
      </p:sp>
      <p:sp>
        <p:nvSpPr>
          <p:cNvPr id="3" name="Content Placeholder 2"/>
          <p:cNvSpPr>
            <a:spLocks noGrp="1"/>
          </p:cNvSpPr>
          <p:nvPr>
            <p:ph idx="1"/>
          </p:nvPr>
        </p:nvSpPr>
        <p:spPr/>
        <p:txBody>
          <a:bodyPr>
            <a:normAutofit/>
          </a:bodyPr>
          <a:lstStyle/>
          <a:p>
            <a:pPr algn="just">
              <a:spcBef>
                <a:spcPts val="0"/>
              </a:spcBef>
            </a:pPr>
            <a:r>
              <a:rPr lang="hr-HR" sz="2400" dirty="0"/>
              <a:t>Pravilnik o načinu dostavljanja dodatnih podataka koje su obveznici dužni dostaviti na zahtjev Ureda za </a:t>
            </a:r>
            <a:r>
              <a:rPr lang="hr-HR" dirty="0"/>
              <a:t>sprječavanje pranja novca (Nar. novine, br. 1/2019), stupio na snagu 3. siječnja 2019.</a:t>
            </a:r>
          </a:p>
          <a:p>
            <a:pPr algn="just">
              <a:spcBef>
                <a:spcPts val="0"/>
              </a:spcBef>
            </a:pPr>
            <a:r>
              <a:rPr lang="hr-HR" dirty="0"/>
              <a:t>Pravilnik o načinu i opsegu dostavljanja podataka o prijenosu gotovine preko državne granice Uredu za sprječavanje pranja novca od strane Carinske uprave (Nar. novine, br. 1/2019), stupio na snagu 3. siječnja 2019.</a:t>
            </a:r>
          </a:p>
          <a:p>
            <a:pPr algn="just">
              <a:spcBef>
                <a:spcPts val="0"/>
              </a:spcBef>
            </a:pPr>
            <a:r>
              <a:rPr lang="hr-HR" dirty="0"/>
              <a:t>Pravilnik o načinu i rokovima dostavljanja podataka Uredu za sprječavanje pranja novca o kaznenom djelu pranja novca, povezanim predikatnim kaznenim djelima ili kaznenom djelu financiranja terorizma (Nar. novine, br. 1/2019), stupio na snagu 3. siječnja 2019.</a:t>
            </a:r>
          </a:p>
          <a:p>
            <a:pPr algn="just">
              <a:spcBef>
                <a:spcPts val="0"/>
              </a:spcBef>
            </a:pPr>
            <a:endParaRPr lang="hr-HR" sz="2600" dirty="0"/>
          </a:p>
          <a:p>
            <a:pPr marL="0" indent="0">
              <a:buNone/>
            </a:pPr>
            <a:endParaRPr lang="hr-HR" dirty="0"/>
          </a:p>
        </p:txBody>
      </p:sp>
    </p:spTree>
    <p:extLst>
      <p:ext uri="{BB962C8B-B14F-4D97-AF65-F5344CB8AC3E}">
        <p14:creationId xmlns:p14="http://schemas.microsoft.com/office/powerpoint/2010/main" val="3872993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pl-PL" sz="3600" dirty="0"/>
              <a:t>PRIKUPLJANJE PODATAKA ZA PRAVNU OSOBU</a:t>
            </a:r>
            <a:endParaRPr lang="hr-HR" sz="3600" dirty="0"/>
          </a:p>
        </p:txBody>
      </p:sp>
      <p:sp>
        <p:nvSpPr>
          <p:cNvPr id="3" name="Content Placeholder 2"/>
          <p:cNvSpPr>
            <a:spLocks noGrp="1"/>
          </p:cNvSpPr>
          <p:nvPr>
            <p:ph idx="1"/>
          </p:nvPr>
        </p:nvSpPr>
        <p:spPr/>
        <p:txBody>
          <a:bodyPr>
            <a:normAutofit/>
          </a:bodyPr>
          <a:lstStyle/>
          <a:p>
            <a:pPr algn="just"/>
            <a:r>
              <a:rPr lang="hr-HR" sz="2600" dirty="0">
                <a:cs typeface="Arial" pitchFamily="34" charset="0"/>
              </a:rPr>
              <a:t>Naziv</a:t>
            </a:r>
          </a:p>
          <a:p>
            <a:pPr algn="just"/>
            <a:r>
              <a:rPr lang="hr-HR" sz="2600" dirty="0">
                <a:cs typeface="Arial" pitchFamily="34" charset="0"/>
              </a:rPr>
              <a:t>Pravni oblik</a:t>
            </a:r>
          </a:p>
          <a:p>
            <a:pPr algn="just"/>
            <a:r>
              <a:rPr lang="hr-HR" sz="2600" dirty="0">
                <a:cs typeface="Arial" pitchFamily="34" charset="0"/>
              </a:rPr>
              <a:t>Sjedište (ulica i kućni broj, mjesto i država)</a:t>
            </a:r>
          </a:p>
          <a:p>
            <a:pPr algn="just"/>
            <a:r>
              <a:rPr lang="hr-HR" sz="2600" dirty="0">
                <a:cs typeface="Arial" pitchFamily="34" charset="0"/>
              </a:rPr>
              <a:t>Identifikacijski broj</a:t>
            </a:r>
          </a:p>
          <a:p>
            <a:pPr algn="just"/>
            <a:r>
              <a:rPr lang="hr-HR" sz="2600" dirty="0">
                <a:cs typeface="Arial" pitchFamily="34" charset="0"/>
              </a:rPr>
              <a:t>Podaci se prikupljaju uvidom u izvornik ili ovjerenu presliku dokumentacije iz sudskog ili drugog javnog registra koja ne smije biti starija od 3 mjeseca ili neposrednim uvidom u sudski registar</a:t>
            </a: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281881015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pl-PL" sz="3600" dirty="0"/>
              <a:t>PRIKUPLJANJE PODATAKA ZA STVARNOG VLASNIKA STRANKE</a:t>
            </a:r>
            <a:endParaRPr lang="hr-HR" sz="3600" dirty="0"/>
          </a:p>
        </p:txBody>
      </p:sp>
      <p:sp>
        <p:nvSpPr>
          <p:cNvPr id="3" name="Content Placeholder 2"/>
          <p:cNvSpPr>
            <a:spLocks noGrp="1"/>
          </p:cNvSpPr>
          <p:nvPr>
            <p:ph idx="1"/>
          </p:nvPr>
        </p:nvSpPr>
        <p:spPr/>
        <p:txBody>
          <a:bodyPr>
            <a:normAutofit/>
          </a:bodyPr>
          <a:lstStyle/>
          <a:p>
            <a:pPr algn="just"/>
            <a:r>
              <a:rPr lang="vi-VN" sz="2600" dirty="0">
                <a:latin typeface="Calibri" pitchFamily="34" charset="0"/>
                <a:cs typeface="Calibri" pitchFamily="34" charset="0"/>
              </a:rPr>
              <a:t>Ime i prezime</a:t>
            </a:r>
          </a:p>
          <a:p>
            <a:pPr algn="just"/>
            <a:r>
              <a:rPr lang="vi-VN" sz="2600" dirty="0">
                <a:latin typeface="Calibri" pitchFamily="34" charset="0"/>
                <a:cs typeface="Calibri" pitchFamily="34" charset="0"/>
              </a:rPr>
              <a:t>Država prebivališta</a:t>
            </a:r>
          </a:p>
          <a:p>
            <a:pPr algn="just"/>
            <a:r>
              <a:rPr lang="vi-VN" sz="2600" dirty="0">
                <a:latin typeface="Calibri" pitchFamily="34" charset="0"/>
                <a:cs typeface="Calibri" pitchFamily="34" charset="0"/>
              </a:rPr>
              <a:t>Dan, mjesec i godina rođenja</a:t>
            </a:r>
          </a:p>
          <a:p>
            <a:pPr algn="just"/>
            <a:r>
              <a:rPr lang="vi-VN" sz="2600" dirty="0">
                <a:latin typeface="Calibri" pitchFamily="34" charset="0"/>
                <a:cs typeface="Calibri" pitchFamily="34" charset="0"/>
              </a:rPr>
              <a:t>Državljanstvo</a:t>
            </a:r>
          </a:p>
          <a:p>
            <a:pPr algn="just"/>
            <a:endParaRPr lang="hr-HR" dirty="0">
              <a:cs typeface="Arial" pitchFamily="34" charset="0"/>
            </a:endParaRP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281881015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POVREMENE I GOTOVINSKE TRANSAKCIJE</a:t>
            </a:r>
          </a:p>
        </p:txBody>
      </p:sp>
      <p:sp>
        <p:nvSpPr>
          <p:cNvPr id="3" name="Content Placeholder 2"/>
          <p:cNvSpPr>
            <a:spLocks noGrp="1"/>
          </p:cNvSpPr>
          <p:nvPr>
            <p:ph idx="1"/>
          </p:nvPr>
        </p:nvSpPr>
        <p:spPr/>
        <p:txBody>
          <a:bodyPr>
            <a:normAutofit/>
          </a:bodyPr>
          <a:lstStyle/>
          <a:p>
            <a:pPr algn="just"/>
            <a:r>
              <a:rPr lang="hr-HR" sz="2600" dirty="0">
                <a:cs typeface="Arial" pitchFamily="34" charset="0"/>
              </a:rPr>
              <a:t>Obveznici prikupljaju propisane podatke i pri svakoj povremenoj transakciji u vrijednosti od 105.000,00 kuna i većoj i o gotovinskoj transakciji u vrijednosti od 200.000,00 kuna i većoj</a:t>
            </a: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281881015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pl-PL" sz="3600" dirty="0"/>
              <a:t>PRIKUPLJANJE PODATAKA ZA UDRUGE, ZAKLADE I DR.</a:t>
            </a:r>
            <a:endParaRPr lang="hr-HR" sz="3600" dirty="0"/>
          </a:p>
        </p:txBody>
      </p:sp>
      <p:sp>
        <p:nvSpPr>
          <p:cNvPr id="3" name="Content Placeholder 2"/>
          <p:cNvSpPr>
            <a:spLocks noGrp="1"/>
          </p:cNvSpPr>
          <p:nvPr>
            <p:ph idx="1"/>
          </p:nvPr>
        </p:nvSpPr>
        <p:spPr/>
        <p:txBody>
          <a:bodyPr>
            <a:normAutofit/>
          </a:bodyPr>
          <a:lstStyle/>
          <a:p>
            <a:pPr algn="just"/>
            <a:r>
              <a:rPr lang="hr-HR" sz="2600" dirty="0">
                <a:cs typeface="Arial" pitchFamily="34" charset="0"/>
              </a:rPr>
              <a:t>Za domaće i strane udruge, zaklade, </a:t>
            </a:r>
            <a:r>
              <a:rPr lang="hr-HR" sz="2600" dirty="0" err="1">
                <a:cs typeface="Arial" pitchFamily="34" charset="0"/>
              </a:rPr>
              <a:t>fundacije</a:t>
            </a:r>
            <a:r>
              <a:rPr lang="hr-HR" sz="2600" dirty="0">
                <a:cs typeface="Arial" pitchFamily="34" charset="0"/>
              </a:rPr>
              <a:t>, ustanove, umjetničke organizacije, komore, sindikate, udruge poslodavaca, političke stranke, zadruge, kreditne unije i vjerske zajednice prikupljaju se podaci o osobi ovlaštenoj za zastupanje i naziv, pravni oblik, sjedište i identifikacijski broj</a:t>
            </a:r>
            <a:endParaRPr lang="hr-HR" dirty="0">
              <a:cs typeface="Arial" pitchFamily="34" charset="0"/>
            </a:endParaRP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281881015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STVARNI VLASNIK STRANKE</a:t>
            </a:r>
          </a:p>
        </p:txBody>
      </p:sp>
      <p:sp>
        <p:nvSpPr>
          <p:cNvPr id="3" name="Content Placeholder 2"/>
          <p:cNvSpPr>
            <a:spLocks noGrp="1"/>
          </p:cNvSpPr>
          <p:nvPr>
            <p:ph idx="1"/>
          </p:nvPr>
        </p:nvSpPr>
        <p:spPr/>
        <p:txBody>
          <a:bodyPr>
            <a:normAutofit/>
          </a:bodyPr>
          <a:lstStyle/>
          <a:p>
            <a:pPr algn="just"/>
            <a:r>
              <a:rPr lang="hr-HR" dirty="0">
                <a:cs typeface="Arial" pitchFamily="34" charset="0"/>
              </a:rPr>
              <a:t>Izravni vlasnik stranke je fizička osoba koja u pravnoj osobi ima vlasništvo nad preko 25% poslovnih udjela ili vlasništvo 25% plus jedna dionica</a:t>
            </a:r>
          </a:p>
          <a:p>
            <a:pPr algn="just"/>
            <a:r>
              <a:rPr lang="hr-HR" dirty="0">
                <a:cs typeface="Arial" pitchFamily="34" charset="0"/>
              </a:rPr>
              <a:t>Neizravni vlasnik stranke je fizička osoba koja ima kontrolni položaj u upravljanju imovinom pravne osobe preko drugih sredstava</a:t>
            </a:r>
          </a:p>
          <a:p>
            <a:pPr algn="just"/>
            <a:r>
              <a:rPr lang="hr-HR" dirty="0">
                <a:cs typeface="Arial" pitchFamily="34" charset="0"/>
              </a:rPr>
              <a:t>Stvarnim vlasnikom udruga, zaklada, fundacija, sindikata, političkih stranaka, ustanova, vjerskih zajednica može se smatrati svaka fizička osoba ovlaštena za zastupanje</a:t>
            </a:r>
          </a:p>
          <a:p>
            <a:pPr algn="just"/>
            <a:r>
              <a:rPr lang="hr-HR" dirty="0">
                <a:cs typeface="Arial" pitchFamily="34" charset="0"/>
              </a:rPr>
              <a:t>Ako nije moguće identificirati fizičku osobu kao stvarnog vlasnika, stvarnim vlasnikom smatra se član uprave ili drugoga poslovodnog tijela</a:t>
            </a: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366638478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REGISTAR STVARNIH VLASNIKA</a:t>
            </a:r>
          </a:p>
        </p:txBody>
      </p:sp>
      <p:sp>
        <p:nvSpPr>
          <p:cNvPr id="3" name="Content Placeholder 2"/>
          <p:cNvSpPr>
            <a:spLocks noGrp="1"/>
          </p:cNvSpPr>
          <p:nvPr>
            <p:ph idx="1"/>
          </p:nvPr>
        </p:nvSpPr>
        <p:spPr/>
        <p:txBody>
          <a:bodyPr>
            <a:normAutofit/>
          </a:bodyPr>
          <a:lstStyle/>
          <a:p>
            <a:pPr algn="just"/>
            <a:r>
              <a:rPr lang="hr-HR" sz="2600" dirty="0">
                <a:cs typeface="Arial" pitchFamily="34" charset="0"/>
              </a:rPr>
              <a:t>Registar je središnja elektronička baza podataka o stvarnim vlasnicima trgovačkih društava, podružnica stranih trgovačkih društava, udruga, zaklada i ustanova kojima RH ili lokalna samouprava nije jedini osnivač, te trustova koji u RH imaju OIB</a:t>
            </a:r>
          </a:p>
          <a:p>
            <a:pPr algn="just"/>
            <a:r>
              <a:rPr lang="hr-HR" sz="2600" dirty="0">
                <a:cs typeface="Arial" pitchFamily="34" charset="0"/>
              </a:rPr>
              <a:t>Registar operativno vodi Financijska agencija</a:t>
            </a:r>
          </a:p>
          <a:p>
            <a:pPr algn="just"/>
            <a:r>
              <a:rPr lang="hr-HR" sz="2600" dirty="0">
                <a:cs typeface="Arial" pitchFamily="34" charset="0"/>
              </a:rPr>
              <a:t>Financijska agencija ovlaštena je preuzimati podatke iz sudskog i drugih matičnih registara i službenih evidencija Porezne uprave</a:t>
            </a: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366638478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OBVEZE PRAVNIH SUBJEKATA U VEZI S REGISTROM</a:t>
            </a:r>
          </a:p>
        </p:txBody>
      </p:sp>
      <p:sp>
        <p:nvSpPr>
          <p:cNvPr id="3" name="Content Placeholder 2"/>
          <p:cNvSpPr>
            <a:spLocks noGrp="1"/>
          </p:cNvSpPr>
          <p:nvPr>
            <p:ph idx="1"/>
          </p:nvPr>
        </p:nvSpPr>
        <p:spPr/>
        <p:txBody>
          <a:bodyPr>
            <a:normAutofit/>
          </a:bodyPr>
          <a:lstStyle/>
          <a:p>
            <a:pPr algn="just"/>
            <a:r>
              <a:rPr lang="vi-VN" sz="2600" dirty="0">
                <a:latin typeface="Calibri" pitchFamily="34" charset="0"/>
                <a:cs typeface="Calibri" pitchFamily="34" charset="0"/>
              </a:rPr>
              <a:t>Pravni subjekti koji ulaze u Registar stvarnih vlasnika dužni su imati i čuvati točne i ažurirane podatke o stvarnim vlasnicima i te podatke dostavljati Financijskoj agenciji</a:t>
            </a:r>
          </a:p>
          <a:p>
            <a:pPr algn="just"/>
            <a:r>
              <a:rPr lang="vi-VN" sz="2600" dirty="0">
                <a:latin typeface="Calibri" pitchFamily="34" charset="0"/>
                <a:cs typeface="Calibri" pitchFamily="34" charset="0"/>
              </a:rPr>
              <a:t>Ministar financija pravilnikom propisuje način vođenja i način upisivanja podataka u Registar</a:t>
            </a:r>
            <a:r>
              <a:rPr lang="hr-HR" sz="2600" dirty="0">
                <a:latin typeface="Calibri" pitchFamily="34" charset="0"/>
                <a:cs typeface="Calibri" pitchFamily="34" charset="0"/>
              </a:rPr>
              <a:t>- Pravilnik </a:t>
            </a:r>
            <a:r>
              <a:rPr lang="hr-HR" sz="2600">
                <a:latin typeface="Calibri" pitchFamily="34" charset="0"/>
                <a:cs typeface="Calibri" pitchFamily="34" charset="0"/>
              </a:rPr>
              <a:t>o Registru </a:t>
            </a:r>
            <a:r>
              <a:rPr lang="hr-HR" sz="2600" dirty="0">
                <a:latin typeface="Calibri" pitchFamily="34" charset="0"/>
                <a:cs typeface="Calibri" pitchFamily="34" charset="0"/>
              </a:rPr>
              <a:t>stvarnih vlasnika</a:t>
            </a:r>
            <a:endParaRPr lang="vi-VN" sz="2600" dirty="0">
              <a:latin typeface="Calibri" pitchFamily="34" charset="0"/>
              <a:cs typeface="Calibri" pitchFamily="34" charset="0"/>
            </a:endParaRPr>
          </a:p>
          <a:p>
            <a:pPr algn="just"/>
            <a:r>
              <a:rPr lang="vi-VN" sz="2600" dirty="0">
                <a:latin typeface="Calibri" pitchFamily="34" charset="0"/>
                <a:cs typeface="Calibri" pitchFamily="34" charset="0"/>
              </a:rPr>
              <a:t>Porezna uprava provodi nadzor nad pravnim subjektima koji su dužni imati podatke o stvarnim vlasnicima</a:t>
            </a:r>
            <a:endParaRPr lang="hr-HR" sz="2600" dirty="0">
              <a:latin typeface="Calibri" pitchFamily="34" charset="0"/>
              <a:cs typeface="Calibri" pitchFamily="34" charset="0"/>
            </a:endParaRP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366638478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pl-PL" sz="3600" dirty="0"/>
              <a:t>DUBINSKA ANALIZA PREKO TREĆE OSOBE</a:t>
            </a:r>
            <a:endParaRPr lang="hr-HR" sz="3600" dirty="0"/>
          </a:p>
        </p:txBody>
      </p:sp>
      <p:sp>
        <p:nvSpPr>
          <p:cNvPr id="3" name="Content Placeholder 2"/>
          <p:cNvSpPr>
            <a:spLocks noGrp="1"/>
          </p:cNvSpPr>
          <p:nvPr>
            <p:ph idx="1"/>
          </p:nvPr>
        </p:nvSpPr>
        <p:spPr/>
        <p:txBody>
          <a:bodyPr>
            <a:normAutofit/>
          </a:bodyPr>
          <a:lstStyle/>
          <a:p>
            <a:pPr algn="just"/>
            <a:r>
              <a:rPr lang="vi-VN" sz="2600" dirty="0">
                <a:latin typeface="Calibri" pitchFamily="34" charset="0"/>
                <a:cs typeface="Calibri" pitchFamily="34" charset="0"/>
              </a:rPr>
              <a:t>Obveznici mogu trećoj osobi povjeriti utvrđivanje i provjeru identiteta stranke, stvarnog vlasnika stranke i prikupljanje podataka o namjeni i predviđenoj prirodi poslovnoga odnosa</a:t>
            </a:r>
          </a:p>
          <a:p>
            <a:pPr algn="just"/>
            <a:r>
              <a:rPr lang="vi-VN" sz="2600" dirty="0">
                <a:latin typeface="Calibri" pitchFamily="34" charset="0"/>
                <a:cs typeface="Calibri" pitchFamily="34" charset="0"/>
              </a:rPr>
              <a:t>Treća osoba može biti javni bilježnik</a:t>
            </a:r>
            <a:r>
              <a:rPr lang="hr-HR" sz="2600" dirty="0">
                <a:latin typeface="Calibri" pitchFamily="34" charset="0"/>
                <a:cs typeface="Calibri" pitchFamily="34" charset="0"/>
              </a:rPr>
              <a:t>, Financijska agencija i HP-Hrvatska pošta d.d.</a:t>
            </a:r>
            <a:endParaRPr lang="vi-VN" sz="2600" dirty="0">
              <a:latin typeface="Calibri" pitchFamily="34" charset="0"/>
              <a:cs typeface="Calibri" pitchFamily="34" charset="0"/>
            </a:endParaRPr>
          </a:p>
          <a:p>
            <a:pPr algn="just"/>
            <a:r>
              <a:rPr lang="vi-VN" sz="2600" dirty="0">
                <a:latin typeface="Calibri" pitchFamily="34" charset="0"/>
                <a:cs typeface="Calibri" pitchFamily="34" charset="0"/>
              </a:rPr>
              <a:t>Odnosi obveznika i treće osobe (vanjskog suradnika) uređuju se ugovornim odnosom</a:t>
            </a:r>
            <a:endParaRPr lang="hr-HR" sz="2600" dirty="0">
              <a:latin typeface="Calibri" pitchFamily="34" charset="0"/>
              <a:cs typeface="Calibri" pitchFamily="34" charset="0"/>
            </a:endParaRP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366638478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pl-PL" sz="3600" dirty="0"/>
              <a:t>POJEDNOSTAVLJENA DUBINSKA ANALIZA STRANKE MOŽE SE SASTOJATI OD:</a:t>
            </a:r>
            <a:endParaRPr lang="hr-HR" sz="3600" dirty="0"/>
          </a:p>
        </p:txBody>
      </p:sp>
      <p:sp>
        <p:nvSpPr>
          <p:cNvPr id="3" name="Content Placeholder 2"/>
          <p:cNvSpPr>
            <a:spLocks noGrp="1"/>
          </p:cNvSpPr>
          <p:nvPr>
            <p:ph idx="1"/>
          </p:nvPr>
        </p:nvSpPr>
        <p:spPr/>
        <p:txBody>
          <a:bodyPr>
            <a:normAutofit/>
          </a:bodyPr>
          <a:lstStyle/>
          <a:p>
            <a:pPr algn="just"/>
            <a:r>
              <a:rPr lang="hr-HR" sz="2600" dirty="0">
                <a:cs typeface="Arial" pitchFamily="34" charset="0"/>
              </a:rPr>
              <a:t>Provjere identiteta stranke i stvarnog vlasnika nakon uspostavljanja poslovnoga odnosa</a:t>
            </a:r>
          </a:p>
          <a:p>
            <a:pPr algn="just"/>
            <a:r>
              <a:rPr lang="hr-HR" sz="2600" dirty="0">
                <a:cs typeface="Arial" pitchFamily="34" charset="0"/>
              </a:rPr>
              <a:t>Smanjene učestalosti ažuriranja podataka o identitetu stranke</a:t>
            </a:r>
          </a:p>
          <a:p>
            <a:pPr algn="just"/>
            <a:r>
              <a:rPr lang="hr-HR" sz="2600" dirty="0">
                <a:cs typeface="Arial" pitchFamily="34" charset="0"/>
              </a:rPr>
              <a:t>Smanjenoga opsega stalnog praćenja transakcija</a:t>
            </a: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366638478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POJAČANA DUBINSKA ANALIZA STRANKE PROVODI SE:</a:t>
            </a:r>
          </a:p>
        </p:txBody>
      </p:sp>
      <p:sp>
        <p:nvSpPr>
          <p:cNvPr id="3" name="Content Placeholder 2"/>
          <p:cNvSpPr>
            <a:spLocks noGrp="1"/>
          </p:cNvSpPr>
          <p:nvPr>
            <p:ph idx="1"/>
          </p:nvPr>
        </p:nvSpPr>
        <p:spPr/>
        <p:txBody>
          <a:bodyPr>
            <a:normAutofit lnSpcReduction="10000"/>
          </a:bodyPr>
          <a:lstStyle/>
          <a:p>
            <a:pPr algn="just"/>
            <a:r>
              <a:rPr lang="hr-HR" dirty="0">
                <a:latin typeface="Calibri" pitchFamily="34" charset="0"/>
                <a:cs typeface="Calibri" pitchFamily="34" charset="0"/>
              </a:rPr>
              <a:t>Pri uspostavljanju korespondentnoga odnosa s bankom koja ima sjedište u trećoj državi</a:t>
            </a:r>
          </a:p>
          <a:p>
            <a:pPr algn="just"/>
            <a:r>
              <a:rPr lang="hr-HR" dirty="0">
                <a:latin typeface="Calibri" pitchFamily="34" charset="0"/>
                <a:cs typeface="Calibri" pitchFamily="34" charset="0"/>
              </a:rPr>
              <a:t>Kada je stranka ili stvarni vlasnik stranke politički izložena osoba</a:t>
            </a:r>
          </a:p>
          <a:p>
            <a:pPr algn="just"/>
            <a:r>
              <a:rPr lang="hr-HR" dirty="0">
                <a:latin typeface="Calibri" pitchFamily="34" charset="0"/>
                <a:cs typeface="Calibri" pitchFamily="34" charset="0"/>
              </a:rPr>
              <a:t>Kada su korisnici polica životnog osiguranja politički izložene osobe</a:t>
            </a:r>
          </a:p>
          <a:p>
            <a:pPr algn="just"/>
            <a:r>
              <a:rPr lang="hr-HR" dirty="0">
                <a:latin typeface="Calibri" pitchFamily="34" charset="0"/>
                <a:cs typeface="Calibri" pitchFamily="34" charset="0"/>
              </a:rPr>
              <a:t>Kada je stranka povezana s visokorizičnom trećom državom</a:t>
            </a:r>
          </a:p>
          <a:p>
            <a:pPr algn="just"/>
            <a:r>
              <a:rPr lang="vi-VN" dirty="0">
                <a:latin typeface="Calibri" pitchFamily="34" charset="0"/>
                <a:cs typeface="Calibri" pitchFamily="34" charset="0"/>
              </a:rPr>
              <a:t>Kada stranka nije fizički nazočna kod obveznika prilikom utvrđivanja identiteta</a:t>
            </a:r>
          </a:p>
          <a:p>
            <a:pPr algn="just"/>
            <a:r>
              <a:rPr lang="vi-VN" dirty="0">
                <a:latin typeface="Calibri" pitchFamily="34" charset="0"/>
                <a:cs typeface="Calibri" pitchFamily="34" charset="0"/>
              </a:rPr>
              <a:t>Kada je stranka izdala dionice na donositelja</a:t>
            </a:r>
          </a:p>
          <a:p>
            <a:pPr algn="just"/>
            <a:r>
              <a:rPr lang="vi-VN" dirty="0">
                <a:latin typeface="Calibri" pitchFamily="34" charset="0"/>
                <a:cs typeface="Calibri" pitchFamily="34" charset="0"/>
              </a:rPr>
              <a:t>Kada se utvrdi visok rizik za pranje novca i financiranje terorizma</a:t>
            </a:r>
          </a:p>
          <a:p>
            <a:pPr algn="just"/>
            <a:r>
              <a:rPr lang="vi-VN" dirty="0">
                <a:latin typeface="Calibri" pitchFamily="34" charset="0"/>
                <a:cs typeface="Calibri" pitchFamily="34" charset="0"/>
              </a:rPr>
              <a:t>Kod svih složenih i neobično velikih transakcija</a:t>
            </a:r>
          </a:p>
          <a:p>
            <a:pPr algn="just"/>
            <a:endParaRPr lang="hr-HR" dirty="0">
              <a:cs typeface="Arial" pitchFamily="34" charset="0"/>
            </a:endParaRP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366638478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VAŽEĆI PROPISI</a:t>
            </a:r>
          </a:p>
        </p:txBody>
      </p:sp>
      <p:sp>
        <p:nvSpPr>
          <p:cNvPr id="3" name="Content Placeholder 2"/>
          <p:cNvSpPr>
            <a:spLocks noGrp="1"/>
          </p:cNvSpPr>
          <p:nvPr>
            <p:ph idx="1"/>
          </p:nvPr>
        </p:nvSpPr>
        <p:spPr/>
        <p:txBody>
          <a:bodyPr>
            <a:normAutofit/>
          </a:bodyPr>
          <a:lstStyle/>
          <a:p>
            <a:pPr algn="just">
              <a:spcBef>
                <a:spcPts val="0"/>
              </a:spcBef>
            </a:pPr>
            <a:r>
              <a:rPr lang="hr-HR" sz="2400" dirty="0"/>
              <a:t>Pravilnik o načinu i rokovima dostavljanja podataka Uredu za sprječavanje pranja novca o kaznenim i drugim prijavama za kaznena djela pranja novca ili </a:t>
            </a:r>
            <a:r>
              <a:rPr lang="hr-HR" dirty="0"/>
              <a:t>financiranja terorizma (Nar. novine, br. 1/2019), stupio na snagu 3. siječnja 2019.</a:t>
            </a:r>
          </a:p>
          <a:p>
            <a:pPr algn="just">
              <a:spcBef>
                <a:spcPts val="0"/>
              </a:spcBef>
            </a:pPr>
            <a:r>
              <a:rPr lang="hr-HR" dirty="0"/>
              <a:t>Pravilnik o načinu i rokovima dostavljanja podataka Uredu za sprječavanje pranja novca o prekršajnim postupcima (Nar. novine, br. 1/2019), stupio na snagu 3. siječnja 2019.</a:t>
            </a:r>
          </a:p>
          <a:p>
            <a:pPr algn="just">
              <a:spcBef>
                <a:spcPts val="0"/>
              </a:spcBef>
            </a:pPr>
            <a:r>
              <a:rPr lang="hr-HR" dirty="0"/>
              <a:t>Pravilnik o postupku procjene rizika od pranja novca i financiranja terorizma te načinu provođenja mjera pojednostavljene i pojačane dubinske analize stranke (Nar. novine, br. 59/2018, stupio na snagu 12. srpnja 2018.-HANFA)</a:t>
            </a:r>
          </a:p>
          <a:p>
            <a:pPr algn="just">
              <a:spcBef>
                <a:spcPts val="0"/>
              </a:spcBef>
            </a:pPr>
            <a:endParaRPr lang="hr-HR" sz="2600" dirty="0"/>
          </a:p>
          <a:p>
            <a:pPr marL="0" indent="0">
              <a:buNone/>
            </a:pPr>
            <a:endParaRPr lang="hr-HR" dirty="0"/>
          </a:p>
        </p:txBody>
      </p:sp>
    </p:spTree>
    <p:extLst>
      <p:ext uri="{BB962C8B-B14F-4D97-AF65-F5344CB8AC3E}">
        <p14:creationId xmlns:p14="http://schemas.microsoft.com/office/powerpoint/2010/main" val="236197755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POLITIČKI IZLOŽENE OSOBE</a:t>
            </a:r>
          </a:p>
        </p:txBody>
      </p:sp>
      <p:sp>
        <p:nvSpPr>
          <p:cNvPr id="3" name="Content Placeholder 2"/>
          <p:cNvSpPr>
            <a:spLocks noGrp="1"/>
          </p:cNvSpPr>
          <p:nvPr>
            <p:ph idx="1"/>
          </p:nvPr>
        </p:nvSpPr>
        <p:spPr/>
        <p:txBody>
          <a:bodyPr>
            <a:normAutofit/>
          </a:bodyPr>
          <a:lstStyle/>
          <a:p>
            <a:pPr algn="just"/>
            <a:r>
              <a:rPr lang="vi-VN" dirty="0">
                <a:latin typeface="Calibri" pitchFamily="34" charset="0"/>
                <a:cs typeface="Calibri" pitchFamily="34" charset="0"/>
              </a:rPr>
              <a:t>Politički izložena osoba je svaka fizička osoba koja djeluje ili je u proteklih najmanje 12 mjeseci djelovala na istaknutoj javnoj dužnosti uključujući i članove obitelji i bliske suradnike</a:t>
            </a:r>
          </a:p>
          <a:p>
            <a:pPr algn="just"/>
            <a:r>
              <a:rPr lang="vi-VN" dirty="0">
                <a:latin typeface="Calibri" pitchFamily="34" charset="0"/>
                <a:cs typeface="Calibri" pitchFamily="34" charset="0"/>
              </a:rPr>
              <a:t>Politički izložene osobe su: predsjednici država i vlada, ministri i njihovi zamjenici, državni tajnici i pomoćnici ministara, članovi zakonodavnih tijela, članovi upravnih tijela političkih stranaka, suci vrhovnih i ustavnih sudova, članovi savjeta središnjih banaka, veleposlanici, otpravnici poslova i visoki časnici oružanih snaga, članovi upravnih i nadzornih odbora pravnih osoba u vlasništvu države, direktori i članovi odbora u međunarodnoj organizaciji, općinski načelnici, gradonačelnici i župani te njihovi zamjenici </a:t>
            </a:r>
          </a:p>
          <a:p>
            <a:pPr algn="just"/>
            <a:endParaRPr lang="hr-HR" dirty="0">
              <a:cs typeface="Arial" pitchFamily="34" charset="0"/>
            </a:endParaRP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281881015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MJERE POJAČANE DUBINSKE ANALIZE KOD POLITIČKI IZLOŽENE OSOBE</a:t>
            </a:r>
          </a:p>
        </p:txBody>
      </p:sp>
      <p:sp>
        <p:nvSpPr>
          <p:cNvPr id="3" name="Content Placeholder 2"/>
          <p:cNvSpPr>
            <a:spLocks noGrp="1"/>
          </p:cNvSpPr>
          <p:nvPr>
            <p:ph idx="1"/>
          </p:nvPr>
        </p:nvSpPr>
        <p:spPr/>
        <p:txBody>
          <a:bodyPr>
            <a:normAutofit/>
          </a:bodyPr>
          <a:lstStyle/>
          <a:p>
            <a:pPr algn="just"/>
            <a:r>
              <a:rPr lang="vi-VN" sz="2600" dirty="0">
                <a:latin typeface="Calibri" pitchFamily="34" charset="0"/>
                <a:cs typeface="Calibri" pitchFamily="34" charset="0"/>
              </a:rPr>
              <a:t>Pribavljanje pisane suglasnosti višeg rukovodstva obveznika za uspostavu poslovnog odnosa s politički izloženom osobom</a:t>
            </a:r>
          </a:p>
          <a:p>
            <a:pPr algn="just"/>
            <a:r>
              <a:rPr lang="vi-VN" sz="2600" dirty="0">
                <a:latin typeface="Calibri" pitchFamily="34" charset="0"/>
                <a:cs typeface="Calibri" pitchFamily="34" charset="0"/>
              </a:rPr>
              <a:t>Provesti utvrđivanje izvora imovine i novčanih sredstava</a:t>
            </a:r>
          </a:p>
          <a:p>
            <a:pPr algn="just"/>
            <a:r>
              <a:rPr lang="vi-VN" sz="2600" dirty="0">
                <a:latin typeface="Calibri" pitchFamily="34" charset="0"/>
                <a:cs typeface="Calibri" pitchFamily="34" charset="0"/>
              </a:rPr>
              <a:t>Pojačano i trajno pratiti poslovni odnos s politički izloženom osobom</a:t>
            </a:r>
          </a:p>
          <a:p>
            <a:pPr algn="just"/>
            <a:endParaRPr lang="hr-HR" dirty="0">
              <a:cs typeface="Arial" pitchFamily="34" charset="0"/>
            </a:endParaRP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365301464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84200"/>
            <a:ext cx="9144000" cy="914400"/>
          </a:xfrm>
        </p:spPr>
        <p:txBody>
          <a:bodyPr>
            <a:noAutofit/>
          </a:bodyPr>
          <a:lstStyle/>
          <a:p>
            <a:pPr algn="just"/>
            <a:r>
              <a:rPr lang="hr-HR" sz="2800" dirty="0"/>
              <a:t>UTVRĐIVANJE IDENTITETA STRANKE NA TEMELJU KVALIFICIRANOG CERTIFIKATA ZA ELEKTRONIČKI POTPIS ILI ELEKTRONIČKI PEČAT</a:t>
            </a:r>
          </a:p>
        </p:txBody>
      </p:sp>
      <p:sp>
        <p:nvSpPr>
          <p:cNvPr id="3" name="Content Placeholder 2"/>
          <p:cNvSpPr>
            <a:spLocks noGrp="1"/>
          </p:cNvSpPr>
          <p:nvPr>
            <p:ph idx="1"/>
          </p:nvPr>
        </p:nvSpPr>
        <p:spPr/>
        <p:txBody>
          <a:bodyPr>
            <a:normAutofit/>
          </a:bodyPr>
          <a:lstStyle/>
          <a:p>
            <a:pPr algn="just"/>
            <a:r>
              <a:rPr lang="vi-VN" dirty="0">
                <a:latin typeface="Calibri" pitchFamily="34" charset="0"/>
                <a:cs typeface="Calibri" pitchFamily="34" charset="0"/>
              </a:rPr>
              <a:t>Obveznik može na daljinu utvrditi i provjeriti identitet fizičke osobe, obrtnika ili osobe koja se bavi drugom samostalnom djelatnošću, te pravne osobe na temelju kvalificiranog certifikata za elektronički potpis ili elektronički pečat koji je izrađen primjenom Uredbe (EU) 910/2014</a:t>
            </a: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304324051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400" dirty="0"/>
              <a:t>UTVRĐIVANJE IDENTITETA STRANKE NA TEMELJU VIDEOELEKTRONIČKE IDENTIFIKACIJE</a:t>
            </a:r>
          </a:p>
        </p:txBody>
      </p:sp>
      <p:sp>
        <p:nvSpPr>
          <p:cNvPr id="3" name="Content Placeholder 2"/>
          <p:cNvSpPr>
            <a:spLocks noGrp="1"/>
          </p:cNvSpPr>
          <p:nvPr>
            <p:ph idx="1"/>
          </p:nvPr>
        </p:nvSpPr>
        <p:spPr/>
        <p:txBody>
          <a:bodyPr>
            <a:normAutofit/>
          </a:bodyPr>
          <a:lstStyle/>
          <a:p>
            <a:pPr algn="just"/>
            <a:r>
              <a:rPr lang="vi-VN" sz="2600" dirty="0">
                <a:latin typeface="Calibri" pitchFamily="34" charset="0"/>
                <a:cs typeface="Calibri" pitchFamily="34" charset="0"/>
              </a:rPr>
              <a:t>Obveznik može na daljinu utvrditi i provjeriti identitet fizičke osobe korištenjem sredstava videoelektroničke identifikacije ako su ispunjeni svi sljedeći uvjeti: da nije utvrđen visoki rizik, da se identitet utvrđuje na temelju službenog osobnog dokumenta koji sadrži biometrijsku fotografiju osobe, da je stranka punoljetna i da nema boravište na području države s potencijalno višim rizikom</a:t>
            </a: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23221322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ZABRANA ANONIMNIH PROIZVODA</a:t>
            </a:r>
          </a:p>
        </p:txBody>
      </p:sp>
      <p:sp>
        <p:nvSpPr>
          <p:cNvPr id="3" name="Content Placeholder 2"/>
          <p:cNvSpPr>
            <a:spLocks noGrp="1"/>
          </p:cNvSpPr>
          <p:nvPr>
            <p:ph idx="1"/>
          </p:nvPr>
        </p:nvSpPr>
        <p:spPr/>
        <p:txBody>
          <a:bodyPr>
            <a:normAutofit/>
          </a:bodyPr>
          <a:lstStyle/>
          <a:p>
            <a:pPr algn="just"/>
            <a:r>
              <a:rPr lang="hr-HR" sz="2600" dirty="0">
                <a:cs typeface="Arial" pitchFamily="34" charset="0"/>
              </a:rPr>
              <a:t>Obveznik ne smije strankama otvoriti, izdavati ili za njih voditi anonimne račune, štedne knjižice na šifru ili na donositelja, odnosno druge anonimne proizvode</a:t>
            </a:r>
          </a:p>
          <a:p>
            <a:pPr algn="just"/>
            <a:r>
              <a:rPr lang="hr-HR" sz="2600" dirty="0">
                <a:cs typeface="Arial" pitchFamily="34" charset="0"/>
              </a:rPr>
              <a:t>Kod postojećih anonimnih proizvoda potrebno je provesti mjere dubinske analize stranke što je prije moguće, a svakako prije bilo kakve uporabe takvih proizvoda</a:t>
            </a: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23221322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949" y="584200"/>
            <a:ext cx="8338052" cy="914400"/>
          </a:xfrm>
        </p:spPr>
        <p:txBody>
          <a:bodyPr>
            <a:noAutofit/>
          </a:bodyPr>
          <a:lstStyle/>
          <a:p>
            <a:pPr algn="just"/>
            <a:r>
              <a:rPr lang="pl-PL" sz="3600" dirty="0"/>
              <a:t>OGRANIČENJA U POSLOVANJU S GOTOVINOM</a:t>
            </a:r>
            <a:endParaRPr lang="hr-HR" sz="3600" dirty="0"/>
          </a:p>
        </p:txBody>
      </p:sp>
      <p:sp>
        <p:nvSpPr>
          <p:cNvPr id="3" name="Content Placeholder 2"/>
          <p:cNvSpPr>
            <a:spLocks noGrp="1"/>
          </p:cNvSpPr>
          <p:nvPr>
            <p:ph idx="1"/>
          </p:nvPr>
        </p:nvSpPr>
        <p:spPr/>
        <p:txBody>
          <a:bodyPr>
            <a:normAutofit/>
          </a:bodyPr>
          <a:lstStyle/>
          <a:p>
            <a:pPr algn="just"/>
            <a:r>
              <a:rPr lang="vi-VN" sz="2600" dirty="0">
                <a:latin typeface="Calibri" pitchFamily="34" charset="0"/>
                <a:cs typeface="Calibri" pitchFamily="34" charset="0"/>
              </a:rPr>
              <a:t>Pravna ili fizička osoba koja u RH obavlja registriranu djelatnost ne smije primati naplatu ili obavljati plaćanje u gotovini u vrijednosti od 75.000,00 kuna i većoj</a:t>
            </a:r>
          </a:p>
          <a:p>
            <a:pPr algn="just"/>
            <a:r>
              <a:rPr lang="vi-VN" sz="2600" dirty="0">
                <a:latin typeface="Calibri" pitchFamily="34" charset="0"/>
                <a:cs typeface="Calibri" pitchFamily="34" charset="0"/>
              </a:rPr>
              <a:t>Ograničenja postoje i u slučaju više međusobno očigledno povezanih gotovinskih transakcija u vrijednosti od 75.000,00 kuna i većoj</a:t>
            </a: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23221322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OBAVJEŠTAVANJE UREDA ZA SPRJEČAVANJE PRANJA NOVCA</a:t>
            </a:r>
          </a:p>
        </p:txBody>
      </p:sp>
      <p:sp>
        <p:nvSpPr>
          <p:cNvPr id="3" name="Content Placeholder 2"/>
          <p:cNvSpPr>
            <a:spLocks noGrp="1"/>
          </p:cNvSpPr>
          <p:nvPr>
            <p:ph idx="1"/>
          </p:nvPr>
        </p:nvSpPr>
        <p:spPr/>
        <p:txBody>
          <a:bodyPr>
            <a:normAutofit/>
          </a:bodyPr>
          <a:lstStyle/>
          <a:p>
            <a:pPr algn="just"/>
            <a:r>
              <a:rPr lang="vi-VN" sz="2600" dirty="0">
                <a:latin typeface="Calibri" pitchFamily="34" charset="0"/>
                <a:cs typeface="Calibri" pitchFamily="34" charset="0"/>
              </a:rPr>
              <a:t>Obveznik je dužan bez odgađanja prije obavljanja sumnjive transakcije obavijestiti Ured i u obavijesti navesti rok u kojem će se transakcija obaviti</a:t>
            </a:r>
          </a:p>
          <a:p>
            <a:pPr algn="just"/>
            <a:r>
              <a:rPr lang="vi-VN" sz="2600" dirty="0">
                <a:latin typeface="Calibri" pitchFamily="34" charset="0"/>
                <a:cs typeface="Calibri" pitchFamily="34" charset="0"/>
              </a:rPr>
              <a:t>Obveznik je dužan o transakciji koja se provodi u gotovini u vrijednosti od 200.000,00 kuna i većoj obavijestiti Ured najkasnije u roku od 3 dana od dana obavljene transakcije</a:t>
            </a: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23221322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IMENOVANJE OVLAŠTENE OSOBE I ZAMJENIKA</a:t>
            </a:r>
          </a:p>
        </p:txBody>
      </p:sp>
      <p:sp>
        <p:nvSpPr>
          <p:cNvPr id="3" name="Content Placeholder 2"/>
          <p:cNvSpPr>
            <a:spLocks noGrp="1"/>
          </p:cNvSpPr>
          <p:nvPr>
            <p:ph idx="1"/>
          </p:nvPr>
        </p:nvSpPr>
        <p:spPr/>
        <p:txBody>
          <a:bodyPr>
            <a:normAutofit/>
          </a:bodyPr>
          <a:lstStyle/>
          <a:p>
            <a:pPr algn="just"/>
            <a:r>
              <a:rPr lang="hr-HR" dirty="0">
                <a:cs typeface="Arial" pitchFamily="34" charset="0"/>
              </a:rPr>
              <a:t>Obveznik je dužan imenovati ovlaštenu osobu te jednog ili više zamjenika, a kad je to primjereno veličini i prirodi posla obveznika, dužan je imenovati ovlaštenu osobu na rukovodećoj razini</a:t>
            </a:r>
          </a:p>
          <a:p>
            <a:pPr algn="just"/>
            <a:r>
              <a:rPr lang="hr-HR" dirty="0">
                <a:cs typeface="Arial" pitchFamily="34" charset="0"/>
              </a:rPr>
              <a:t>O imenovanju ovlaštene osobe i zamjenika obveznik je dužan obavijestiti Ured najkasnije u roku od 3 dana od dana imenovanja</a:t>
            </a:r>
          </a:p>
          <a:p>
            <a:pPr algn="just"/>
            <a:r>
              <a:rPr lang="hr-HR" dirty="0">
                <a:cs typeface="Arial" pitchFamily="34" charset="0"/>
              </a:rPr>
              <a:t>Obveznik koji je fizička osoba koja obavlja registriranu djelatnost sam je dužan obavljati poslove ovlaštene osobe</a:t>
            </a: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23221322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STRUČNO OSPOSOBLJAVANJE I IZOBRAZBA</a:t>
            </a:r>
          </a:p>
        </p:txBody>
      </p:sp>
      <p:sp>
        <p:nvSpPr>
          <p:cNvPr id="3" name="Content Placeholder 2"/>
          <p:cNvSpPr>
            <a:spLocks noGrp="1"/>
          </p:cNvSpPr>
          <p:nvPr>
            <p:ph idx="1"/>
          </p:nvPr>
        </p:nvSpPr>
        <p:spPr/>
        <p:txBody>
          <a:bodyPr>
            <a:normAutofit/>
          </a:bodyPr>
          <a:lstStyle/>
          <a:p>
            <a:pPr algn="just"/>
            <a:r>
              <a:rPr lang="vi-VN" sz="2600" dirty="0">
                <a:latin typeface="Calibri" pitchFamily="34" charset="0"/>
                <a:cs typeface="Calibri" pitchFamily="34" charset="0"/>
              </a:rPr>
              <a:t>Svi zaposlenici obveznika koji obavljaju zadaće u području sprječavanja pranja novca i financiranja terorizma trebaju biti upoznati s odredbama Zakona i podzakonskih akata te zakona kojima se uređuje zaštita osobnih podataka</a:t>
            </a:r>
          </a:p>
          <a:p>
            <a:pPr algn="just"/>
            <a:r>
              <a:rPr lang="vi-VN" sz="2600" dirty="0">
                <a:latin typeface="Calibri" pitchFamily="34" charset="0"/>
                <a:cs typeface="Calibri" pitchFamily="34" charset="0"/>
              </a:rPr>
              <a:t>Programi stručnog osposobljavanja mogu biti unutarnji i vanjski</a:t>
            </a:r>
          </a:p>
          <a:p>
            <a:pPr algn="just"/>
            <a:r>
              <a:rPr lang="vi-VN" sz="2600" dirty="0">
                <a:latin typeface="Calibri" pitchFamily="34" charset="0"/>
                <a:cs typeface="Calibri" pitchFamily="34" charset="0"/>
              </a:rPr>
              <a:t>Obveznik je dužan najkasnije do kraja tekuće godine donijeti program godišnjega stručnog osposobljavanja i izobrazbe za sljedeću kalendarsku godinu i taj program provesti</a:t>
            </a: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23221322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REDOVITA UNUTARNJA REVIZIJA</a:t>
            </a:r>
          </a:p>
        </p:txBody>
      </p:sp>
      <p:sp>
        <p:nvSpPr>
          <p:cNvPr id="3" name="Content Placeholder 2"/>
          <p:cNvSpPr>
            <a:spLocks noGrp="1"/>
          </p:cNvSpPr>
          <p:nvPr>
            <p:ph idx="1"/>
          </p:nvPr>
        </p:nvSpPr>
        <p:spPr/>
        <p:txBody>
          <a:bodyPr>
            <a:normAutofit/>
          </a:bodyPr>
          <a:lstStyle/>
          <a:p>
            <a:pPr algn="just"/>
            <a:r>
              <a:rPr lang="hr-HR" sz="2600" dirty="0">
                <a:cs typeface="Arial" pitchFamily="34" charset="0"/>
              </a:rPr>
              <a:t>Obveznik je dužan najmanje jednom godišnje osigurati redovitu unutarnju reviziju sustava sprječavanja pranja novca i financiranja terorizma ako je to prikladno s obzirom na veličinu i prirodu posla obveznika</a:t>
            </a: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23221322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VAŽEĆI PROPISI</a:t>
            </a:r>
          </a:p>
        </p:txBody>
      </p:sp>
      <p:sp>
        <p:nvSpPr>
          <p:cNvPr id="3" name="Content Placeholder 2"/>
          <p:cNvSpPr>
            <a:spLocks noGrp="1"/>
          </p:cNvSpPr>
          <p:nvPr>
            <p:ph idx="1"/>
          </p:nvPr>
        </p:nvSpPr>
        <p:spPr/>
        <p:txBody>
          <a:bodyPr>
            <a:normAutofit/>
          </a:bodyPr>
          <a:lstStyle/>
          <a:p>
            <a:pPr algn="just">
              <a:spcBef>
                <a:spcPts val="0"/>
              </a:spcBef>
            </a:pPr>
            <a:r>
              <a:rPr lang="hr-HR" sz="2400" dirty="0"/>
              <a:t>Odluka o postupku procjene rizika od pranja novca i financiranja terorizma te načinu provođenja mjera pojednostavljene i pojačane dubinske </a:t>
            </a:r>
            <a:r>
              <a:rPr lang="hr-HR" dirty="0"/>
              <a:t>analize stranke (Nar. novine, br. 57/2018, stupila na snagu 5. srpnja 2018. – HNB)</a:t>
            </a:r>
          </a:p>
          <a:p>
            <a:pPr algn="just">
              <a:spcBef>
                <a:spcPts val="0"/>
              </a:spcBef>
            </a:pPr>
            <a:r>
              <a:rPr lang="hr-HR" dirty="0"/>
              <a:t>Pravilnik o Registru stvarnih vlasnika (Nar. novine, br. 53/19, stupio na snagu 25. svibnja 2019., a neke odredbe stupaju na snagu 1. siječnja 2020.)</a:t>
            </a:r>
          </a:p>
          <a:p>
            <a:pPr algn="just">
              <a:spcBef>
                <a:spcPts val="0"/>
              </a:spcBef>
            </a:pPr>
            <a:endParaRPr lang="hr-HR" sz="2600" dirty="0"/>
          </a:p>
          <a:p>
            <a:pPr marL="0" indent="0">
              <a:buNone/>
            </a:pPr>
            <a:endParaRPr lang="hr-HR" dirty="0"/>
          </a:p>
        </p:txBody>
      </p:sp>
    </p:spTree>
    <p:extLst>
      <p:ext uri="{BB962C8B-B14F-4D97-AF65-F5344CB8AC3E}">
        <p14:creationId xmlns:p14="http://schemas.microsoft.com/office/powerpoint/2010/main" val="177222638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ZAŠTITA OSOBNIH PODATAKA</a:t>
            </a:r>
          </a:p>
        </p:txBody>
      </p:sp>
      <p:sp>
        <p:nvSpPr>
          <p:cNvPr id="3" name="Content Placeholder 2"/>
          <p:cNvSpPr>
            <a:spLocks noGrp="1"/>
          </p:cNvSpPr>
          <p:nvPr>
            <p:ph idx="1"/>
          </p:nvPr>
        </p:nvSpPr>
        <p:spPr/>
        <p:txBody>
          <a:bodyPr>
            <a:normAutofit/>
          </a:bodyPr>
          <a:lstStyle/>
          <a:p>
            <a:pPr algn="just"/>
            <a:r>
              <a:rPr lang="hr-HR" dirty="0">
                <a:cs typeface="Arial" pitchFamily="34" charset="0"/>
              </a:rPr>
              <a:t>Obveznik ne smije stranci otkriti da je Ured privremeno zaustavio obavljanje sumnjive transakcije ili da je izdao nalog obvezniku za stalno praćenje financijskog poslovanja stranke</a:t>
            </a:r>
          </a:p>
          <a:p>
            <a:pPr algn="just"/>
            <a:r>
              <a:rPr lang="hr-HR" dirty="0">
                <a:cs typeface="Arial" pitchFamily="34" charset="0"/>
              </a:rPr>
              <a:t>Obveznik je dužan poduzeti tehničke, kadrovske i organizacijske mjere zaštite osobnih podataka koje su potrebne da bi se zaštitili osobni podaci, a zaposlenici u obradi osobnih podataka trebaju potpisati izjavu o povjerljivosti</a:t>
            </a:r>
          </a:p>
          <a:p>
            <a:pPr algn="just">
              <a:spcBef>
                <a:spcPts val="0"/>
              </a:spcBef>
            </a:pPr>
            <a:r>
              <a:rPr lang="vi-VN" dirty="0">
                <a:latin typeface="Calibri" pitchFamily="34" charset="0"/>
                <a:cs typeface="Calibri" pitchFamily="34" charset="0"/>
              </a:rPr>
              <a:t>Obveznici i njihovi zaposlenici dužni su prilikom obrade osobnih podataka primijeniti odredbe propisa kojima se uređuje zaštita osobnih podataka</a:t>
            </a: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296707017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nn-NO" sz="3600" dirty="0"/>
              <a:t>ČUVANJE PODATAKA I VOĐENJE EVIDENCIJA</a:t>
            </a:r>
            <a:endParaRPr lang="hr-HR" sz="3600" dirty="0"/>
          </a:p>
        </p:txBody>
      </p:sp>
      <p:sp>
        <p:nvSpPr>
          <p:cNvPr id="3" name="Content Placeholder 2"/>
          <p:cNvSpPr>
            <a:spLocks noGrp="1"/>
          </p:cNvSpPr>
          <p:nvPr>
            <p:ph idx="1"/>
          </p:nvPr>
        </p:nvSpPr>
        <p:spPr/>
        <p:txBody>
          <a:bodyPr>
            <a:normAutofit/>
          </a:bodyPr>
          <a:lstStyle/>
          <a:p>
            <a:pPr algn="just"/>
            <a:r>
              <a:rPr lang="vi-VN" dirty="0">
                <a:latin typeface="Calibri" pitchFamily="34" charset="0"/>
                <a:cs typeface="Calibri" pitchFamily="34" charset="0"/>
              </a:rPr>
              <a:t>Obveznik je dužan čuvati podatke, informacije i dokumentaciju prikupljenu primjenom Zakona deset godina nakon prestanka poslovnoga odnosa ili obavljene transakcije </a:t>
            </a:r>
          </a:p>
          <a:p>
            <a:pPr algn="just"/>
            <a:r>
              <a:rPr lang="vi-VN" dirty="0">
                <a:latin typeface="Calibri" pitchFamily="34" charset="0"/>
                <a:cs typeface="Calibri" pitchFamily="34" charset="0"/>
              </a:rPr>
              <a:t>Obveznik je dužan pet godina čuvati podatke i dokumentaciju o ovlaštenoj osobi i zamjeniku, procjeni rizika stranke, stručnome osposobljavanju i provođenju unutarnje revizije</a:t>
            </a:r>
          </a:p>
          <a:p>
            <a:pPr algn="just"/>
            <a:r>
              <a:rPr lang="vi-VN" dirty="0">
                <a:latin typeface="Calibri" pitchFamily="34" charset="0"/>
                <a:cs typeface="Calibri" pitchFamily="34" charset="0"/>
              </a:rPr>
              <a:t>Obveznik je dužan voditi Zakonom propisane evidencije</a:t>
            </a: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296707017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NADZORNA TIJELA</a:t>
            </a:r>
          </a:p>
        </p:txBody>
      </p:sp>
      <p:sp>
        <p:nvSpPr>
          <p:cNvPr id="3" name="Content Placeholder 2"/>
          <p:cNvSpPr>
            <a:spLocks noGrp="1"/>
          </p:cNvSpPr>
          <p:nvPr>
            <p:ph idx="1"/>
          </p:nvPr>
        </p:nvSpPr>
        <p:spPr/>
        <p:txBody>
          <a:bodyPr>
            <a:normAutofit/>
          </a:bodyPr>
          <a:lstStyle/>
          <a:p>
            <a:pPr algn="just"/>
            <a:r>
              <a:rPr lang="hr-HR" sz="2600" dirty="0">
                <a:cs typeface="Arial" pitchFamily="34" charset="0"/>
              </a:rPr>
              <a:t>Hrvatska narodna banka</a:t>
            </a:r>
          </a:p>
          <a:p>
            <a:pPr algn="just"/>
            <a:r>
              <a:rPr lang="hr-HR" sz="2600" dirty="0">
                <a:cs typeface="Arial" pitchFamily="34" charset="0"/>
              </a:rPr>
              <a:t>Financijski inspektorat</a:t>
            </a:r>
          </a:p>
          <a:p>
            <a:pPr algn="just"/>
            <a:r>
              <a:rPr lang="hr-HR" sz="2600" dirty="0">
                <a:cs typeface="Arial" pitchFamily="34" charset="0"/>
              </a:rPr>
              <a:t>Hrvatska agencija za nadzor financijskih usluga</a:t>
            </a:r>
          </a:p>
          <a:p>
            <a:pPr algn="just"/>
            <a:r>
              <a:rPr lang="hr-HR" sz="2600" dirty="0">
                <a:cs typeface="Arial" pitchFamily="34" charset="0"/>
              </a:rPr>
              <a:t>Porezna uprava</a:t>
            </a: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296707017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SMJERNICE</a:t>
            </a:r>
          </a:p>
        </p:txBody>
      </p:sp>
      <p:sp>
        <p:nvSpPr>
          <p:cNvPr id="3" name="Content Placeholder 2"/>
          <p:cNvSpPr>
            <a:spLocks noGrp="1"/>
          </p:cNvSpPr>
          <p:nvPr>
            <p:ph idx="1"/>
          </p:nvPr>
        </p:nvSpPr>
        <p:spPr/>
        <p:txBody>
          <a:bodyPr>
            <a:normAutofit/>
          </a:bodyPr>
          <a:lstStyle/>
          <a:p>
            <a:pPr algn="just"/>
            <a:r>
              <a:rPr lang="hr-HR" sz="2600" dirty="0">
                <a:cs typeface="Arial" pitchFamily="34" charset="0"/>
              </a:rPr>
              <a:t>Pored </a:t>
            </a:r>
            <a:r>
              <a:rPr lang="hr-HR" sz="2600" dirty="0" err="1">
                <a:cs typeface="Arial" pitchFamily="34" charset="0"/>
              </a:rPr>
              <a:t>podzakonskih</a:t>
            </a:r>
            <a:r>
              <a:rPr lang="hr-HR" sz="2600" dirty="0">
                <a:cs typeface="Arial" pitchFamily="34" charset="0"/>
              </a:rPr>
              <a:t> akata, nadležno nadzorno tijelo može donijeti sektorske smjernice radi jedinstvene primjene Zakona i </a:t>
            </a:r>
            <a:r>
              <a:rPr lang="hr-HR" sz="2600" dirty="0" err="1">
                <a:cs typeface="Arial" pitchFamily="34" charset="0"/>
              </a:rPr>
              <a:t>podzakonskih</a:t>
            </a:r>
            <a:r>
              <a:rPr lang="hr-HR" sz="2600" dirty="0">
                <a:cs typeface="Arial" pitchFamily="34" charset="0"/>
              </a:rPr>
              <a:t> akata</a:t>
            </a:r>
          </a:p>
          <a:p>
            <a:pPr algn="just"/>
            <a:r>
              <a:rPr lang="hr-HR" sz="2600" dirty="0">
                <a:cs typeface="Arial" pitchFamily="34" charset="0"/>
              </a:rPr>
              <a:t>Obveznik može pisanim putem zatražiti donošenje smjernice o primjeni pojedine odredbe Zakona</a:t>
            </a: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296707017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PREKRŠAJNI POSTUPCI</a:t>
            </a:r>
          </a:p>
        </p:txBody>
      </p:sp>
      <p:sp>
        <p:nvSpPr>
          <p:cNvPr id="3" name="Content Placeholder 2"/>
          <p:cNvSpPr>
            <a:spLocks noGrp="1"/>
          </p:cNvSpPr>
          <p:nvPr>
            <p:ph idx="1"/>
          </p:nvPr>
        </p:nvSpPr>
        <p:spPr/>
        <p:txBody>
          <a:bodyPr>
            <a:normAutofit/>
          </a:bodyPr>
          <a:lstStyle/>
          <a:p>
            <a:pPr algn="just"/>
            <a:r>
              <a:rPr lang="hr-HR" sz="2600" dirty="0">
                <a:cs typeface="Arial" pitchFamily="34" charset="0"/>
              </a:rPr>
              <a:t>Financijski inspektorat u prvom stupnju odlučuje o prekršajima propisanim Zakonom</a:t>
            </a:r>
          </a:p>
          <a:p>
            <a:pPr algn="just"/>
            <a:r>
              <a:rPr lang="hr-HR" sz="2600" dirty="0">
                <a:cs typeface="Arial" pitchFamily="34" charset="0"/>
              </a:rPr>
              <a:t>Protiv rješenja Financijskoga inspektorata može se podnijeti žalba Visokom prekršajnom sudu RH</a:t>
            </a:r>
          </a:p>
          <a:p>
            <a:pPr algn="just"/>
            <a:r>
              <a:rPr lang="hr-HR" sz="2600" dirty="0">
                <a:cs typeface="Arial" pitchFamily="34" charset="0"/>
              </a:rPr>
              <a:t>Nadzorna tijela na svojim mrežnim stranicama objavljuju obavijest o pravomoćnoj prekršajnoj sankciji</a:t>
            </a: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296707017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pl-PL" sz="3600" dirty="0"/>
              <a:t>URED ZA SPRJEČAVANJE PRANJA NOVCA</a:t>
            </a:r>
            <a:endParaRPr lang="hr-HR" sz="3600" dirty="0"/>
          </a:p>
        </p:txBody>
      </p:sp>
      <p:sp>
        <p:nvSpPr>
          <p:cNvPr id="3" name="Content Placeholder 2"/>
          <p:cNvSpPr>
            <a:spLocks noGrp="1"/>
          </p:cNvSpPr>
          <p:nvPr>
            <p:ph idx="1"/>
          </p:nvPr>
        </p:nvSpPr>
        <p:spPr/>
        <p:txBody>
          <a:bodyPr>
            <a:normAutofit/>
          </a:bodyPr>
          <a:lstStyle/>
          <a:p>
            <a:pPr algn="just"/>
            <a:r>
              <a:rPr lang="hr-HR" sz="2600" dirty="0">
                <a:cs typeface="Arial" pitchFamily="34" charset="0"/>
              </a:rPr>
              <a:t>Ured je financijsko obavještajna jedinica Republike Hrvatske (FOJ)</a:t>
            </a:r>
          </a:p>
          <a:p>
            <a:pPr algn="just"/>
            <a:r>
              <a:rPr lang="hr-HR" sz="2600" dirty="0">
                <a:cs typeface="Arial" pitchFamily="34" charset="0"/>
              </a:rPr>
              <a:t>Ured obavlja neizravan nadzor obveznika pregledom prikupljenih podataka, informacija i dokumentacije, ali ovlašteni službenik Ureda ima pravo na izravan uvid u podatke, informacije i dokumentaciju</a:t>
            </a: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296707017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PRIVREMENO ZAUSTAVLJANJE SUMNJIVE TRANSAKCIJE</a:t>
            </a:r>
          </a:p>
        </p:txBody>
      </p:sp>
      <p:sp>
        <p:nvSpPr>
          <p:cNvPr id="3" name="Content Placeholder 2"/>
          <p:cNvSpPr>
            <a:spLocks noGrp="1"/>
          </p:cNvSpPr>
          <p:nvPr>
            <p:ph idx="1"/>
          </p:nvPr>
        </p:nvSpPr>
        <p:spPr/>
        <p:txBody>
          <a:bodyPr>
            <a:normAutofit/>
          </a:bodyPr>
          <a:lstStyle/>
          <a:p>
            <a:pPr algn="just"/>
            <a:r>
              <a:rPr lang="hr-HR" sz="2600" dirty="0">
                <a:cs typeface="Arial" pitchFamily="34" charset="0"/>
              </a:rPr>
              <a:t>Ured može pisanim nalogom (iznimno i usmeno) obvezniku naložiti privremeno zaustavljanje obavljanja sumnjive transakcije</a:t>
            </a:r>
          </a:p>
          <a:p>
            <a:pPr algn="just"/>
            <a:r>
              <a:rPr lang="hr-HR" sz="2600" dirty="0">
                <a:cs typeface="Arial" pitchFamily="34" charset="0"/>
              </a:rPr>
              <a:t>Privremeno zaustavljanje obavljanja sumnjive transakcije može se naložiti najdulje na rok od 120 sati od trenutka izdavanja naloga obvezniku</a:t>
            </a:r>
          </a:p>
          <a:p>
            <a:pPr algn="just"/>
            <a:r>
              <a:rPr lang="hr-HR" sz="2600" dirty="0">
                <a:cs typeface="Arial" pitchFamily="34" charset="0"/>
              </a:rPr>
              <a:t>O izdavanju naloga Ured obavještava Državno odvjetništvo</a:t>
            </a: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282772654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975" y="584200"/>
            <a:ext cx="8782050" cy="914400"/>
          </a:xfrm>
        </p:spPr>
        <p:txBody>
          <a:bodyPr>
            <a:noAutofit/>
          </a:bodyPr>
          <a:lstStyle/>
          <a:p>
            <a:pPr algn="just"/>
            <a:r>
              <a:rPr lang="hr-HR" sz="3600" dirty="0"/>
              <a:t>STALNO PRAĆENJE FINANCIJSKOG POSLOVANJA STRANKE</a:t>
            </a:r>
          </a:p>
        </p:txBody>
      </p:sp>
      <p:sp>
        <p:nvSpPr>
          <p:cNvPr id="3" name="Content Placeholder 2"/>
          <p:cNvSpPr>
            <a:spLocks noGrp="1"/>
          </p:cNvSpPr>
          <p:nvPr>
            <p:ph idx="1"/>
          </p:nvPr>
        </p:nvSpPr>
        <p:spPr/>
        <p:txBody>
          <a:bodyPr>
            <a:normAutofit/>
          </a:bodyPr>
          <a:lstStyle/>
          <a:p>
            <a:pPr algn="just"/>
            <a:r>
              <a:rPr lang="vi-VN" sz="2600" dirty="0">
                <a:latin typeface="Calibri" pitchFamily="34" charset="0"/>
                <a:cs typeface="Calibri" pitchFamily="34" charset="0"/>
              </a:rPr>
              <a:t>Ured može pisanim nalogom (iznimno i usmeno) obvezniku naložiti stalno praćenje financijskog poslovanja stranke</a:t>
            </a:r>
          </a:p>
          <a:p>
            <a:pPr algn="just"/>
            <a:r>
              <a:rPr lang="vi-VN" sz="2600" dirty="0">
                <a:latin typeface="Calibri" pitchFamily="34" charset="0"/>
                <a:cs typeface="Calibri" pitchFamily="34" charset="0"/>
              </a:rPr>
              <a:t>Provođenje naloga može trajati najviše tri mjeseca, a u opravdanim slučajevima trajanje naloga može se produljiti svaki put za još jedan mjesec, s tim da nalog može ukupno trajati najdulje šest mjeseci</a:t>
            </a: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282772654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358224" cy="914400"/>
          </a:xfrm>
        </p:spPr>
        <p:txBody>
          <a:bodyPr>
            <a:noAutofit/>
          </a:bodyPr>
          <a:lstStyle/>
          <a:p>
            <a:pPr algn="just"/>
            <a:r>
              <a:rPr lang="hr-HR" sz="3600" dirty="0"/>
              <a:t>SPECIFIČNOSTI PROFESIONALNIH DJELATNOSTI – DEFINICIJA </a:t>
            </a:r>
          </a:p>
        </p:txBody>
      </p:sp>
      <p:sp>
        <p:nvSpPr>
          <p:cNvPr id="3" name="Content Placeholder 2"/>
          <p:cNvSpPr>
            <a:spLocks noGrp="1"/>
          </p:cNvSpPr>
          <p:nvPr>
            <p:ph idx="1"/>
          </p:nvPr>
        </p:nvSpPr>
        <p:spPr/>
        <p:txBody>
          <a:bodyPr>
            <a:normAutofit/>
          </a:bodyPr>
          <a:lstStyle/>
          <a:p>
            <a:pPr algn="just"/>
            <a:r>
              <a:rPr lang="hr-HR" dirty="0">
                <a:cs typeface="Arial" pitchFamily="34" charset="0"/>
              </a:rPr>
              <a:t>Osoba koja obavlja profesionalnu djelatnost jest pravna ili fizička osoba koja djeluje u okviru svoje profesionalne djelatnosti i to:</a:t>
            </a:r>
          </a:p>
          <a:p>
            <a:pPr lvl="1" algn="just"/>
            <a:r>
              <a:rPr lang="hr-HR" dirty="0">
                <a:cs typeface="Arial" pitchFamily="34" charset="0"/>
              </a:rPr>
              <a:t>odvjetnik i odvjetničko društvo</a:t>
            </a:r>
          </a:p>
          <a:p>
            <a:pPr lvl="1" algn="just"/>
            <a:r>
              <a:rPr lang="hr-HR" dirty="0">
                <a:cs typeface="Arial" pitchFamily="34" charset="0"/>
              </a:rPr>
              <a:t>javni bilježnik</a:t>
            </a:r>
          </a:p>
          <a:p>
            <a:pPr lvl="1" algn="just"/>
            <a:r>
              <a:rPr lang="hr-HR" dirty="0">
                <a:cs typeface="Arial" pitchFamily="34" charset="0"/>
              </a:rPr>
              <a:t>revizorsko društvo i samostalni revizor</a:t>
            </a:r>
          </a:p>
          <a:p>
            <a:pPr lvl="1" algn="just"/>
            <a:r>
              <a:rPr lang="hr-HR" dirty="0">
                <a:cs typeface="Arial" pitchFamily="34" charset="0"/>
              </a:rPr>
              <a:t>društvo za porezno savjetništvo i porezni savjetnik</a:t>
            </a:r>
          </a:p>
          <a:p>
            <a:pPr lvl="1" algn="just"/>
            <a:r>
              <a:rPr lang="hr-HR" dirty="0">
                <a:cs typeface="Arial" pitchFamily="34" charset="0"/>
              </a:rPr>
              <a:t>vanjski računovođa koji je fizička ili pravna osoba koja obavlja računovodstvene usluge</a:t>
            </a: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282772654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ODVJETNIK, ODVJETNIČKO DRUŠTVO I JAVNI BILJEŽNIK SU OBVEZNICI</a:t>
            </a:r>
          </a:p>
        </p:txBody>
      </p:sp>
      <p:sp>
        <p:nvSpPr>
          <p:cNvPr id="3" name="Content Placeholder 2"/>
          <p:cNvSpPr>
            <a:spLocks noGrp="1"/>
          </p:cNvSpPr>
          <p:nvPr>
            <p:ph idx="1"/>
          </p:nvPr>
        </p:nvSpPr>
        <p:spPr/>
        <p:txBody>
          <a:bodyPr>
            <a:normAutofit/>
          </a:bodyPr>
          <a:lstStyle/>
          <a:p>
            <a:pPr algn="just"/>
            <a:r>
              <a:rPr lang="hr-HR" dirty="0">
                <a:cs typeface="Arial" pitchFamily="34" charset="0"/>
              </a:rPr>
              <a:t>Ako sudjeluju (u ime svoje stranke ili za svoju stranku) u bilo kojoj vrsti financijskih transakcija ili transakcija koje uključuju nekretnine ili pak pružaju pomoć u planiranju ili provođenju transakcija za svoju stranku u vezi s:</a:t>
            </a:r>
          </a:p>
          <a:p>
            <a:pPr lvl="1" indent="0" algn="just">
              <a:buNone/>
            </a:pPr>
            <a:r>
              <a:rPr lang="hr-HR" dirty="0">
                <a:cs typeface="Arial" pitchFamily="34" charset="0"/>
              </a:rPr>
              <a:t>1. kupnjom ili prodajom nekretnina ili poslovnih subjekata</a:t>
            </a:r>
          </a:p>
          <a:p>
            <a:pPr lvl="1" indent="0" algn="just">
              <a:buNone/>
            </a:pPr>
            <a:r>
              <a:rPr lang="hr-HR" dirty="0">
                <a:cs typeface="Arial" pitchFamily="34" charset="0"/>
              </a:rPr>
              <a:t>2. upravljanjem novčanim sredstvima, vrijednosnim papirima ili drugom imovinom u vlasništvu stranke</a:t>
            </a:r>
          </a:p>
          <a:p>
            <a:pPr lvl="1" indent="0" algn="just">
              <a:buNone/>
            </a:pPr>
            <a:r>
              <a:rPr lang="hr-HR" dirty="0">
                <a:cs typeface="Arial" pitchFamily="34" charset="0"/>
              </a:rPr>
              <a:t>3. otvaranjem i upravljanjem bankovnih računa, štednih uloga ili računa za poslovanje s financijskim instrumentima</a:t>
            </a:r>
          </a:p>
          <a:p>
            <a:pPr lvl="1" indent="0" algn="just">
              <a:buNone/>
            </a:pPr>
            <a:r>
              <a:rPr lang="hr-HR" dirty="0">
                <a:cs typeface="Arial" pitchFamily="34" charset="0"/>
              </a:rPr>
              <a:t>4. prikupljanjem sredstava potrebnih za osnivanje, poslovanje ili upravljanje trgovačkim društvom</a:t>
            </a:r>
          </a:p>
          <a:p>
            <a:pPr lvl="1" indent="0" algn="just">
              <a:buNone/>
            </a:pPr>
            <a:r>
              <a:rPr lang="hr-HR" dirty="0">
                <a:cs typeface="Arial" pitchFamily="34" charset="0"/>
              </a:rPr>
              <a:t>5. osnivanjem, poslovanjem ili upravljanjem </a:t>
            </a:r>
            <a:r>
              <a:rPr lang="hr-HR" dirty="0" err="1">
                <a:cs typeface="Arial" pitchFamily="34" charset="0"/>
              </a:rPr>
              <a:t>trustovina</a:t>
            </a:r>
            <a:r>
              <a:rPr lang="hr-HR" dirty="0">
                <a:cs typeface="Arial" pitchFamily="34" charset="0"/>
              </a:rPr>
              <a:t>, trgovačkim društvima, zakladama ili sličnim pravnim uređenjima</a:t>
            </a: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282772654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SMJERNICE</a:t>
            </a:r>
          </a:p>
        </p:txBody>
      </p:sp>
      <p:sp>
        <p:nvSpPr>
          <p:cNvPr id="3" name="Content Placeholder 2"/>
          <p:cNvSpPr>
            <a:spLocks noGrp="1"/>
          </p:cNvSpPr>
          <p:nvPr>
            <p:ph idx="1"/>
          </p:nvPr>
        </p:nvSpPr>
        <p:spPr/>
        <p:txBody>
          <a:bodyPr>
            <a:normAutofit/>
          </a:bodyPr>
          <a:lstStyle/>
          <a:p>
            <a:pPr algn="just">
              <a:spcBef>
                <a:spcPts val="0"/>
              </a:spcBef>
            </a:pPr>
            <a:r>
              <a:rPr lang="hr-HR" sz="2400" dirty="0"/>
              <a:t>Smjernice za jedinstvenu primjenu mjera dubinske analize stranke za stranke koje su tražitelji međunarodne zaštite iz rizičnijih trećih zem</a:t>
            </a:r>
            <a:r>
              <a:rPr lang="hr-HR" dirty="0"/>
              <a:t>alja ili teritorija</a:t>
            </a:r>
            <a:r>
              <a:rPr lang="hr-HR" sz="2400" dirty="0"/>
              <a:t> - Financijski inspektorat, Zagreb, 1. listopada 2018.</a:t>
            </a:r>
          </a:p>
          <a:p>
            <a:pPr algn="just">
              <a:spcBef>
                <a:spcPts val="0"/>
              </a:spcBef>
            </a:pPr>
            <a:r>
              <a:rPr lang="hr-HR" dirty="0"/>
              <a:t>Smjernice za priređivače igara na sreću o postupku procjene rizika od pranja novca i financiranja terorizma te načinu provođenja mjera pojednostavljene i pojačane dubinske analize stranke – Porezna uprava, Zagreb.</a:t>
            </a:r>
            <a:r>
              <a:rPr lang="hr-HR" sz="2400" dirty="0"/>
              <a:t> </a:t>
            </a:r>
            <a:endParaRPr lang="hr-HR" dirty="0"/>
          </a:p>
          <a:p>
            <a:pPr algn="just">
              <a:spcBef>
                <a:spcPts val="0"/>
              </a:spcBef>
            </a:pPr>
            <a:endParaRPr lang="hr-HR" sz="2600" dirty="0"/>
          </a:p>
          <a:p>
            <a:pPr marL="0" indent="0">
              <a:buNone/>
            </a:pPr>
            <a:endParaRPr lang="hr-HR" dirty="0"/>
          </a:p>
        </p:txBody>
      </p:sp>
    </p:spTree>
    <p:extLst>
      <p:ext uri="{BB962C8B-B14F-4D97-AF65-F5344CB8AC3E}">
        <p14:creationId xmlns:p14="http://schemas.microsoft.com/office/powerpoint/2010/main" val="364213726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TRAŽENJE SAVJETA U VEZI S PRANJEM NOVCA ILI FINANCIRANJA TERORIZMA</a:t>
            </a:r>
          </a:p>
        </p:txBody>
      </p:sp>
      <p:sp>
        <p:nvSpPr>
          <p:cNvPr id="3" name="Content Placeholder 2"/>
          <p:cNvSpPr>
            <a:spLocks noGrp="1"/>
          </p:cNvSpPr>
          <p:nvPr>
            <p:ph idx="1"/>
          </p:nvPr>
        </p:nvSpPr>
        <p:spPr/>
        <p:txBody>
          <a:bodyPr>
            <a:normAutofit/>
          </a:bodyPr>
          <a:lstStyle/>
          <a:p>
            <a:pPr algn="just"/>
            <a:r>
              <a:rPr lang="hr-HR" sz="2600" dirty="0">
                <a:cs typeface="Arial" pitchFamily="34" charset="0"/>
              </a:rPr>
              <a:t>Obveznici koji obavljaju profesionalnu djelatnost dužni su svaki put kada stranka od njih zatraži savjet u vezi s pranjem novca ili financiranjem terorizma o tome obavijestiti Ured najkasnije sljedeći radni dan od dana kada je stranka od njih tražila takav savjet</a:t>
            </a: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282772654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84200"/>
            <a:ext cx="9144000" cy="914400"/>
          </a:xfrm>
        </p:spPr>
        <p:txBody>
          <a:bodyPr>
            <a:noAutofit/>
          </a:bodyPr>
          <a:lstStyle/>
          <a:p>
            <a:pPr algn="just"/>
            <a:r>
              <a:rPr lang="hr-HR" sz="2800" dirty="0"/>
              <a:t>PRAVILNIK O MINIMALNIM TEHNIČKIM UVJETIMA KOJE MORAJU ISPUNJAVATI SREDSTVA VIDEOELEKTRONIČKE IDENTIFIKACIJE UREĐUJE</a:t>
            </a:r>
          </a:p>
        </p:txBody>
      </p:sp>
      <p:sp>
        <p:nvSpPr>
          <p:cNvPr id="3" name="Content Placeholder 2"/>
          <p:cNvSpPr>
            <a:spLocks noGrp="1"/>
          </p:cNvSpPr>
          <p:nvPr>
            <p:ph idx="1"/>
          </p:nvPr>
        </p:nvSpPr>
        <p:spPr>
          <a:xfrm>
            <a:off x="457200" y="1924050"/>
            <a:ext cx="8229600" cy="4552950"/>
          </a:xfrm>
        </p:spPr>
        <p:txBody>
          <a:bodyPr>
            <a:normAutofit/>
          </a:bodyPr>
          <a:lstStyle/>
          <a:p>
            <a:pPr algn="just"/>
            <a:r>
              <a:rPr lang="hr-HR" dirty="0">
                <a:cs typeface="Arial" pitchFamily="34" charset="0"/>
              </a:rPr>
              <a:t>Značenje pojedinih pojmova kao što je biometrijska fotografija, jednokratni identifikacijski broj i dr.</a:t>
            </a:r>
          </a:p>
          <a:p>
            <a:pPr algn="just"/>
            <a:r>
              <a:rPr lang="hr-HR" dirty="0">
                <a:cs typeface="Arial" pitchFamily="34" charset="0"/>
              </a:rPr>
              <a:t>Osposobljenost zaposlenika koji obavljaju </a:t>
            </a:r>
            <a:r>
              <a:rPr lang="hr-HR" dirty="0" err="1">
                <a:cs typeface="Arial" pitchFamily="34" charset="0"/>
              </a:rPr>
              <a:t>videoelektroničku</a:t>
            </a:r>
            <a:r>
              <a:rPr lang="hr-HR" dirty="0">
                <a:cs typeface="Arial" pitchFamily="34" charset="0"/>
              </a:rPr>
              <a:t> identifikaciju i prostor u kojem se ona obavlja</a:t>
            </a:r>
          </a:p>
          <a:p>
            <a:pPr algn="just"/>
            <a:r>
              <a:rPr lang="hr-HR" dirty="0">
                <a:cs typeface="Arial" pitchFamily="34" charset="0"/>
              </a:rPr>
              <a:t>Prethodnu privolu osobe</a:t>
            </a:r>
          </a:p>
          <a:p>
            <a:pPr algn="just"/>
            <a:r>
              <a:rPr lang="hr-HR" dirty="0">
                <a:cs typeface="Arial" pitchFamily="34" charset="0"/>
              </a:rPr>
              <a:t>Prikupljanje i čuvanje osobnih podataka</a:t>
            </a:r>
          </a:p>
          <a:p>
            <a:pPr algn="just"/>
            <a:r>
              <a:rPr lang="hr-HR" dirty="0">
                <a:cs typeface="Arial" pitchFamily="34" charset="0"/>
              </a:rPr>
              <a:t>Način obavljanja </a:t>
            </a:r>
            <a:r>
              <a:rPr lang="hr-HR" dirty="0" err="1">
                <a:cs typeface="Arial" pitchFamily="34" charset="0"/>
              </a:rPr>
              <a:t>videoelektroničke</a:t>
            </a:r>
            <a:r>
              <a:rPr lang="hr-HR" dirty="0">
                <a:cs typeface="Arial" pitchFamily="34" charset="0"/>
              </a:rPr>
              <a:t> identifikacije</a:t>
            </a:r>
          </a:p>
          <a:p>
            <a:pPr algn="just"/>
            <a:r>
              <a:rPr lang="hr-HR" dirty="0">
                <a:cs typeface="Arial" pitchFamily="34" charset="0"/>
              </a:rPr>
              <a:t>Jednokratni identifikacijski broj</a:t>
            </a:r>
          </a:p>
          <a:p>
            <a:pPr algn="just"/>
            <a:r>
              <a:rPr lang="hr-HR" dirty="0">
                <a:cs typeface="Arial" pitchFamily="34" charset="0"/>
              </a:rPr>
              <a:t>Obvezu prekidanja postupka</a:t>
            </a:r>
          </a:p>
          <a:p>
            <a:pPr algn="just"/>
            <a:r>
              <a:rPr lang="hr-HR" dirty="0">
                <a:cs typeface="Arial" pitchFamily="34" charset="0"/>
              </a:rPr>
              <a:t>Obavljanje identifikacije putem vanjskog suradnika</a:t>
            </a:r>
          </a:p>
          <a:p>
            <a:pPr algn="just"/>
            <a:endParaRPr lang="hr-HR" dirty="0">
              <a:cs typeface="Arial" pitchFamily="34" charset="0"/>
            </a:endParaRP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282772654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84200"/>
            <a:ext cx="9144000" cy="914400"/>
          </a:xfrm>
        </p:spPr>
        <p:txBody>
          <a:bodyPr>
            <a:noAutofit/>
          </a:bodyPr>
          <a:lstStyle/>
          <a:p>
            <a:pPr algn="just"/>
            <a:r>
              <a:rPr lang="hr-HR" sz="3000" dirty="0"/>
              <a:t>PRAVILNIK O OBAVJEŠTAVANJU UREDA ZA SPRJEČAVANJE PRANJA NOVCA O SUMNJIVIM TRANSAKCIJAMA, SREDSTVIMA I OSOBAMA</a:t>
            </a:r>
          </a:p>
        </p:txBody>
      </p:sp>
      <p:sp>
        <p:nvSpPr>
          <p:cNvPr id="3" name="Content Placeholder 2"/>
          <p:cNvSpPr>
            <a:spLocks noGrp="1"/>
          </p:cNvSpPr>
          <p:nvPr>
            <p:ph idx="1"/>
          </p:nvPr>
        </p:nvSpPr>
        <p:spPr>
          <a:xfrm>
            <a:off x="457200" y="1924050"/>
            <a:ext cx="8229600" cy="4552950"/>
          </a:xfrm>
        </p:spPr>
        <p:txBody>
          <a:bodyPr>
            <a:normAutofit/>
          </a:bodyPr>
          <a:lstStyle/>
          <a:p>
            <a:pPr algn="just"/>
            <a:r>
              <a:rPr lang="hr-HR" dirty="0">
                <a:cs typeface="Arial" pitchFamily="34" charset="0"/>
              </a:rPr>
              <a:t>Obveznik je dužan sumnjivu transakciju dostaviti Uredu za sprječavanje pranja novca o sumnjivim transakcijama, sredstvima i osobama na obrascu UZSPN-O-59</a:t>
            </a:r>
          </a:p>
          <a:p>
            <a:pPr algn="just"/>
            <a:r>
              <a:rPr lang="hr-HR" dirty="0">
                <a:cs typeface="Arial" pitchFamily="34" charset="0"/>
              </a:rPr>
              <a:t>Obrazac i uputa o načinu popunjavanja sastavni su dio Pravilnika</a:t>
            </a:r>
          </a:p>
          <a:p>
            <a:pPr algn="just"/>
            <a:r>
              <a:rPr lang="hr-HR" dirty="0">
                <a:cs typeface="Arial" pitchFamily="34" charset="0"/>
              </a:rPr>
              <a:t>Obrazac se dostavlja kao elektronički obrazac ili kao tiskani obrazac. Tiskani obrazac dostavlja se poštom ili telefaksom</a:t>
            </a: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39416781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84200"/>
            <a:ext cx="9144000" cy="914400"/>
          </a:xfrm>
        </p:spPr>
        <p:txBody>
          <a:bodyPr>
            <a:noAutofit/>
          </a:bodyPr>
          <a:lstStyle/>
          <a:p>
            <a:pPr algn="just"/>
            <a:r>
              <a:rPr lang="hr-HR" sz="3000" dirty="0"/>
              <a:t>PRAVILNIK O OBAVJEŠTAVANJU UREDA ZA SPRJEČAVANJE PRANJA NOVCA O SUMNJIVIM TRANSAKCIJAMA, SREDSTVIMA I OSOBAMA</a:t>
            </a:r>
          </a:p>
        </p:txBody>
      </p:sp>
      <p:sp>
        <p:nvSpPr>
          <p:cNvPr id="3" name="Content Placeholder 2"/>
          <p:cNvSpPr>
            <a:spLocks noGrp="1"/>
          </p:cNvSpPr>
          <p:nvPr>
            <p:ph idx="1"/>
          </p:nvPr>
        </p:nvSpPr>
        <p:spPr>
          <a:xfrm>
            <a:off x="457200" y="1924050"/>
            <a:ext cx="8229600" cy="4552950"/>
          </a:xfrm>
        </p:spPr>
        <p:txBody>
          <a:bodyPr>
            <a:normAutofit/>
          </a:bodyPr>
          <a:lstStyle/>
          <a:p>
            <a:pPr algn="just"/>
            <a:r>
              <a:rPr lang="hr-HR" dirty="0">
                <a:cs typeface="Arial" pitchFamily="34" charset="0"/>
              </a:rPr>
              <a:t>Danom stupanja na snagu Pravilnika prestao je važiti Pravilnik o obavješćivanju Ureda za sprječavanje pranja novca o sumnjivim transakcijama i osobama i Pravilnik o načinu i rokovima obavješćivanja Ureda za sprječavanje pranja novca o sumnjivim transakcijama i osobama te vođenju evidencija od strane odvjetnika, odvjetničkih društava, javnih bilježnika, revizorskih društava, samostalnih revizora te pravnih i fizičkih osoba koje obavljaju računovodstvene poslove i poslove poreznog savjetovanja</a:t>
            </a:r>
          </a:p>
          <a:p>
            <a:pPr algn="just"/>
            <a:endParaRPr lang="hr-HR" dirty="0">
              <a:cs typeface="Arial" pitchFamily="34" charset="0"/>
            </a:endParaRP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388981563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84200"/>
            <a:ext cx="9144000" cy="914400"/>
          </a:xfrm>
        </p:spPr>
        <p:txBody>
          <a:bodyPr>
            <a:noAutofit/>
          </a:bodyPr>
          <a:lstStyle/>
          <a:p>
            <a:pPr algn="just"/>
            <a:r>
              <a:rPr lang="hr-HR" sz="3000" dirty="0"/>
              <a:t>PRAVILNIK O OBAVJEŠTAVANJU UREDA ZA SPRJEČAVANJE PRANJA NOVCA O GOTOVINSKOJ TRANSAKCIJI U VRIJEDNOSTI OD 200.000,00 KUNA I VEĆOJ</a:t>
            </a:r>
          </a:p>
        </p:txBody>
      </p:sp>
      <p:sp>
        <p:nvSpPr>
          <p:cNvPr id="3" name="Content Placeholder 2"/>
          <p:cNvSpPr>
            <a:spLocks noGrp="1"/>
          </p:cNvSpPr>
          <p:nvPr>
            <p:ph idx="1"/>
          </p:nvPr>
        </p:nvSpPr>
        <p:spPr>
          <a:xfrm>
            <a:off x="457200" y="1924050"/>
            <a:ext cx="8229600" cy="4552950"/>
          </a:xfrm>
        </p:spPr>
        <p:txBody>
          <a:bodyPr>
            <a:normAutofit/>
          </a:bodyPr>
          <a:lstStyle/>
          <a:p>
            <a:pPr algn="just"/>
            <a:r>
              <a:rPr lang="hr-HR" dirty="0">
                <a:cs typeface="Arial" pitchFamily="34" charset="0"/>
              </a:rPr>
              <a:t>Obveznik je dužan gotovinsku transakciju dostaviti Uredu na obrascu UZSPN-O-61</a:t>
            </a:r>
          </a:p>
          <a:p>
            <a:pPr algn="just"/>
            <a:r>
              <a:rPr lang="hr-HR" dirty="0">
                <a:cs typeface="Arial" pitchFamily="34" charset="0"/>
              </a:rPr>
              <a:t>Obrazac i uputa za popunjavanje obrasca sastavni su dio Pravilnika</a:t>
            </a:r>
          </a:p>
          <a:p>
            <a:pPr algn="just"/>
            <a:r>
              <a:rPr lang="hr-HR" dirty="0">
                <a:cs typeface="Arial" pitchFamily="34" charset="0"/>
              </a:rPr>
              <a:t>Obveznik nije dužan obavijestiti Ured o gotovinskoj transakciji koja se odnosi na polog gotovine s osnove dnevnog utrška od prodaje roba ili usluga te koja se odnosi na otkup strane valute</a:t>
            </a:r>
          </a:p>
          <a:p>
            <a:pPr algn="just"/>
            <a:r>
              <a:rPr lang="hr-HR" dirty="0">
                <a:cs typeface="Arial" pitchFamily="34" charset="0"/>
              </a:rPr>
              <a:t>Obrazac se dostavlja kao elektronički obrazac ili tiskani obrazac. Tiskani obrazac dostavlja se poštom ili telefaksom</a:t>
            </a:r>
          </a:p>
          <a:p>
            <a:pPr algn="just"/>
            <a:endParaRPr lang="hr-HR" dirty="0">
              <a:cs typeface="Arial" pitchFamily="34" charset="0"/>
            </a:endParaRP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251002756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84200"/>
            <a:ext cx="9144000" cy="914400"/>
          </a:xfrm>
        </p:spPr>
        <p:txBody>
          <a:bodyPr>
            <a:noAutofit/>
          </a:bodyPr>
          <a:lstStyle/>
          <a:p>
            <a:pPr algn="just"/>
            <a:r>
              <a:rPr lang="hr-HR" sz="3000" dirty="0"/>
              <a:t>PRAVILNIK O OBAVJEŠTAVANJU UREDA ZA SPRJEČAVANJE PRANJA NOVCA O GOTOVINSKOJ TRANSAKCIJI U VRIJEDNOSTI OD 200.000,00 KUNA I VEĆOJ</a:t>
            </a:r>
          </a:p>
        </p:txBody>
      </p:sp>
      <p:sp>
        <p:nvSpPr>
          <p:cNvPr id="3" name="Content Placeholder 2"/>
          <p:cNvSpPr>
            <a:spLocks noGrp="1"/>
          </p:cNvSpPr>
          <p:nvPr>
            <p:ph idx="1"/>
          </p:nvPr>
        </p:nvSpPr>
        <p:spPr>
          <a:xfrm>
            <a:off x="457200" y="1924050"/>
            <a:ext cx="8229600" cy="4552950"/>
          </a:xfrm>
        </p:spPr>
        <p:txBody>
          <a:bodyPr>
            <a:normAutofit/>
          </a:bodyPr>
          <a:lstStyle/>
          <a:p>
            <a:pPr algn="just"/>
            <a:r>
              <a:rPr lang="hr-HR" dirty="0">
                <a:cs typeface="Arial" pitchFamily="34" charset="0"/>
              </a:rPr>
              <a:t>Danom stupanja na snagu Pravilnika prestaje važiti Pravilnik o obavješćivanju Ureda za sprječavanje pranja novca o gotovinskoj transakciji u vrijednosti od 200.000,00 kuna i većoj te o uvjetima pod kojima obveznici za određene stranke nisu dužni obavješćivati Ured o gotovinskoj transakciji</a:t>
            </a: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390356866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84200"/>
            <a:ext cx="9144000" cy="914400"/>
          </a:xfrm>
        </p:spPr>
        <p:txBody>
          <a:bodyPr>
            <a:noAutofit/>
          </a:bodyPr>
          <a:lstStyle/>
          <a:p>
            <a:pPr algn="just"/>
            <a:r>
              <a:rPr lang="hr-HR" sz="3000" dirty="0"/>
              <a:t>PRAVILNIK O NAČINU DOSTAVLJANJA DODATNIH PODATAKA KOJI SU OBVEZNICI DUŽNI DOSTAVITI NA ZAHTJEV UREDA ZA SPRJEČAVANJE PRANJA NOVCA</a:t>
            </a:r>
          </a:p>
        </p:txBody>
      </p:sp>
      <p:sp>
        <p:nvSpPr>
          <p:cNvPr id="3" name="Content Placeholder 2"/>
          <p:cNvSpPr>
            <a:spLocks noGrp="1"/>
          </p:cNvSpPr>
          <p:nvPr>
            <p:ph idx="1"/>
          </p:nvPr>
        </p:nvSpPr>
        <p:spPr>
          <a:xfrm>
            <a:off x="457200" y="1924050"/>
            <a:ext cx="8229600" cy="4552950"/>
          </a:xfrm>
        </p:spPr>
        <p:txBody>
          <a:bodyPr>
            <a:normAutofit/>
          </a:bodyPr>
          <a:lstStyle/>
          <a:p>
            <a:pPr algn="just"/>
            <a:r>
              <a:rPr lang="hr-HR" dirty="0">
                <a:cs typeface="Arial" pitchFamily="34" charset="0"/>
              </a:rPr>
              <a:t>Obveznik je dužan dodatne podatke dostaviti na obrascu UZSPN-O-113</a:t>
            </a:r>
          </a:p>
          <a:p>
            <a:pPr algn="just"/>
            <a:r>
              <a:rPr lang="hr-HR" dirty="0">
                <a:cs typeface="Arial" pitchFamily="34" charset="0"/>
              </a:rPr>
              <a:t>Obrazac i uputa za popunjavanje sastavni su dio Pravilnika</a:t>
            </a:r>
          </a:p>
          <a:p>
            <a:pPr algn="just"/>
            <a:r>
              <a:rPr lang="hr-HR" sz="2600" dirty="0"/>
              <a:t>Dodatne podatke obveznik dostavlja Uredu elektroničkim prijenosom podataka korištenjem aplikativnog sustava Ureda (elektronički obrazac)</a:t>
            </a:r>
          </a:p>
          <a:p>
            <a:pPr algn="just"/>
            <a:r>
              <a:rPr lang="hr-HR" sz="2600" dirty="0"/>
              <a:t>U opravdanim slučajevima tehničke nemogućnosti obveznik obrazac dostavlja u fizičkom obliku, poštom ili telefaksom</a:t>
            </a:r>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12435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84200"/>
            <a:ext cx="9144000" cy="914400"/>
          </a:xfrm>
        </p:spPr>
        <p:txBody>
          <a:bodyPr>
            <a:noAutofit/>
          </a:bodyPr>
          <a:lstStyle/>
          <a:p>
            <a:pPr algn="just"/>
            <a:r>
              <a:rPr lang="hr-HR" sz="2700" dirty="0"/>
              <a:t>SMJERNICA ZA JEDINSTVENU PRIMJENU MJERA DUBINSKE ANALIZE STRANKE ZA STRANKE KOJE SU TRAŽITELJI MEĐUNARODNE ZAŠTITE IZ RIZIČNIJIH TREĆIH ZEMALJA ILI TERITORIJA</a:t>
            </a:r>
          </a:p>
        </p:txBody>
      </p:sp>
      <p:sp>
        <p:nvSpPr>
          <p:cNvPr id="3" name="Content Placeholder 2"/>
          <p:cNvSpPr>
            <a:spLocks noGrp="1"/>
          </p:cNvSpPr>
          <p:nvPr>
            <p:ph idx="1"/>
          </p:nvPr>
        </p:nvSpPr>
        <p:spPr>
          <a:xfrm>
            <a:off x="457200" y="1924050"/>
            <a:ext cx="8229600" cy="4552950"/>
          </a:xfrm>
        </p:spPr>
        <p:txBody>
          <a:bodyPr>
            <a:normAutofit/>
          </a:bodyPr>
          <a:lstStyle/>
          <a:p>
            <a:pPr algn="just"/>
            <a:r>
              <a:rPr lang="hr-HR" dirty="0">
                <a:cs typeface="Arial" pitchFamily="34" charset="0"/>
              </a:rPr>
              <a:t>Smjernica je upućena obveznicima iz članka 9. stavka 4. Zakona (zastupnici institucija za platni promet i distributeri institucija za elektronički novac iz druge države članice)</a:t>
            </a:r>
          </a:p>
          <a:p>
            <a:pPr algn="just"/>
            <a:r>
              <a:rPr lang="hr-HR" dirty="0">
                <a:cs typeface="Arial" pitchFamily="34" charset="0"/>
              </a:rPr>
              <a:t>Smjernica se donosi sukladno mišljenju Europskog nadzornog tijela za bankarstvo (EBA)</a:t>
            </a:r>
            <a:endParaRPr lang="hr-HR"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282314672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84199"/>
            <a:ext cx="9144000" cy="1149351"/>
          </a:xfrm>
        </p:spPr>
        <p:txBody>
          <a:bodyPr>
            <a:noAutofit/>
          </a:bodyPr>
          <a:lstStyle/>
          <a:p>
            <a:pPr algn="just"/>
            <a:r>
              <a:rPr lang="hr-HR" sz="2700" dirty="0"/>
              <a:t>SMJERNICE ZA PRIREĐIVAČE IGARA NA SREĆU O POSTUPKU PROCJENE RIZIKA OD PRANJA NOVCA I FINANCIRANJA TERORIZMA TE NAČINU PROVOĐENJA MJERA POJEDNOSTAVLJENE I POJAČANE DUBINSKE ANALIZE STRANKE</a:t>
            </a:r>
          </a:p>
        </p:txBody>
      </p:sp>
      <p:sp>
        <p:nvSpPr>
          <p:cNvPr id="3" name="Content Placeholder 2"/>
          <p:cNvSpPr>
            <a:spLocks noGrp="1"/>
          </p:cNvSpPr>
          <p:nvPr>
            <p:ph idx="1"/>
          </p:nvPr>
        </p:nvSpPr>
        <p:spPr>
          <a:xfrm>
            <a:off x="457200" y="2200274"/>
            <a:ext cx="8229600" cy="4276725"/>
          </a:xfrm>
        </p:spPr>
        <p:txBody>
          <a:bodyPr>
            <a:normAutofit/>
          </a:bodyPr>
          <a:lstStyle/>
          <a:p>
            <a:pPr algn="just"/>
            <a:r>
              <a:rPr lang="hr-HR" dirty="0">
                <a:cs typeface="Arial" pitchFamily="34" charset="0"/>
              </a:rPr>
              <a:t>Smjernice se odnose na priređivače igara na sreću: lutrijske igre, igre u kasinima, igre klađenja, igre na sreću na automatima te igranje na daljinu preko </a:t>
            </a:r>
            <a:r>
              <a:rPr lang="hr-HR" dirty="0" err="1">
                <a:cs typeface="Arial" pitchFamily="34" charset="0"/>
              </a:rPr>
              <a:t>interneta</a:t>
            </a:r>
            <a:r>
              <a:rPr lang="hr-HR" dirty="0">
                <a:cs typeface="Arial" pitchFamily="34" charset="0"/>
              </a:rPr>
              <a:t>, telefona ili drugih interaktivnih komunikacijskih uređaja </a:t>
            </a: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algn="just">
              <a:spcBef>
                <a:spcPts val="0"/>
              </a:spcBef>
            </a:pPr>
            <a:endParaRPr lang="hr-HR" sz="2600"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a:p>
            <a:pPr marL="0" indent="0">
              <a:buNone/>
            </a:pPr>
            <a:endParaRPr lang="hr-HR" dirty="0"/>
          </a:p>
        </p:txBody>
      </p:sp>
    </p:spTree>
    <p:extLst>
      <p:ext uri="{BB962C8B-B14F-4D97-AF65-F5344CB8AC3E}">
        <p14:creationId xmlns:p14="http://schemas.microsoft.com/office/powerpoint/2010/main" val="71293411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095374"/>
            <a:ext cx="7848600" cy="2691766"/>
          </a:xfrm>
        </p:spPr>
        <p:txBody>
          <a:bodyPr/>
          <a:lstStyle/>
          <a:p>
            <a:br>
              <a:rPr lang="hr-HR" sz="3600" cap="none" dirty="0"/>
            </a:br>
            <a:r>
              <a:rPr lang="hr-HR" sz="3600" cap="none" dirty="0"/>
              <a:t> </a:t>
            </a:r>
            <a:r>
              <a:rPr lang="hr-HR" sz="4000" b="1" cap="none" dirty="0"/>
              <a:t>  </a:t>
            </a:r>
            <a:br>
              <a:rPr lang="hr-HR" sz="3800" b="1" cap="none" dirty="0"/>
            </a:br>
            <a:br>
              <a:rPr lang="hr-HR" sz="3800" b="1" cap="none" dirty="0"/>
            </a:br>
            <a:r>
              <a:rPr lang="hr-HR" sz="3800" b="1" cap="none" dirty="0"/>
              <a:t>II. Prijava u registar stvarnih vlasnika</a:t>
            </a:r>
            <a:br>
              <a:rPr lang="hr-HR" sz="3800" b="1" cap="none" dirty="0"/>
            </a:br>
            <a:br>
              <a:rPr lang="hr-HR" sz="3800" b="1" cap="none" dirty="0"/>
            </a:br>
            <a:endParaRPr lang="hr-HR" sz="3800" b="1" dirty="0"/>
          </a:p>
        </p:txBody>
      </p:sp>
    </p:spTree>
    <p:extLst>
      <p:ext uri="{BB962C8B-B14F-4D97-AF65-F5344CB8AC3E}">
        <p14:creationId xmlns:p14="http://schemas.microsoft.com/office/powerpoint/2010/main" val="126614987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TEMELJNI POJMOVI </a:t>
            </a:r>
          </a:p>
        </p:txBody>
      </p:sp>
      <p:sp>
        <p:nvSpPr>
          <p:cNvPr id="3" name="Content Placeholder 2"/>
          <p:cNvSpPr>
            <a:spLocks noGrp="1"/>
          </p:cNvSpPr>
          <p:nvPr>
            <p:ph idx="1"/>
          </p:nvPr>
        </p:nvSpPr>
        <p:spPr/>
        <p:txBody>
          <a:bodyPr>
            <a:normAutofit/>
          </a:bodyPr>
          <a:lstStyle/>
          <a:p>
            <a:pPr algn="just">
              <a:spcBef>
                <a:spcPts val="0"/>
              </a:spcBef>
            </a:pPr>
            <a:r>
              <a:rPr lang="hr-HR" dirty="0"/>
              <a:t>Pranjem novca smatra se zamjena ili prijenos imovine kad se zna da je ta imovina stečena kriminalnom aktivnošću, skrivanjem ili prikrivanjem te stjecanjem, posjedovanjem ili korištenjem te imovine</a:t>
            </a:r>
          </a:p>
          <a:p>
            <a:pPr algn="just">
              <a:spcBef>
                <a:spcPts val="0"/>
              </a:spcBef>
            </a:pPr>
            <a:r>
              <a:rPr lang="hr-HR" dirty="0"/>
              <a:t>Financiranjem terorizma smatra se osiguravanje ili prikupljanje sredstava koja će biti upotrijebljena od strane terorista ili terorističke organizacije</a:t>
            </a:r>
            <a:endParaRPr lang="hr-HR" sz="2600" dirty="0"/>
          </a:p>
          <a:p>
            <a:pPr marL="0" indent="0">
              <a:buNone/>
            </a:pPr>
            <a:endParaRPr lang="hr-HR" dirty="0"/>
          </a:p>
        </p:txBody>
      </p:sp>
    </p:spTree>
    <p:extLst>
      <p:ext uri="{BB962C8B-B14F-4D97-AF65-F5344CB8AC3E}">
        <p14:creationId xmlns:p14="http://schemas.microsoft.com/office/powerpoint/2010/main" val="116114478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ZNAČENJE POJEDINIH POJMOVA IZ ZAKONA</a:t>
            </a:r>
          </a:p>
        </p:txBody>
      </p:sp>
      <p:sp>
        <p:nvSpPr>
          <p:cNvPr id="3" name="Content Placeholder 2"/>
          <p:cNvSpPr>
            <a:spLocks noGrp="1"/>
          </p:cNvSpPr>
          <p:nvPr>
            <p:ph idx="1"/>
          </p:nvPr>
        </p:nvSpPr>
        <p:spPr/>
        <p:txBody>
          <a:bodyPr>
            <a:normAutofit/>
          </a:bodyPr>
          <a:lstStyle/>
          <a:p>
            <a:pPr algn="just">
              <a:spcBef>
                <a:spcPts val="0"/>
              </a:spcBef>
            </a:pPr>
            <a:endParaRPr lang="hr-HR" dirty="0"/>
          </a:p>
          <a:p>
            <a:pPr algn="just">
              <a:spcBef>
                <a:spcPts val="0"/>
              </a:spcBef>
            </a:pPr>
            <a:endParaRPr lang="hr-HR" dirty="0"/>
          </a:p>
          <a:p>
            <a:pPr algn="just">
              <a:spcBef>
                <a:spcPts val="0"/>
              </a:spcBef>
            </a:pPr>
            <a:r>
              <a:rPr lang="hr-HR" dirty="0"/>
              <a:t>Registar stvarnih vlasnika je središnja elektronička baza podataka o stvarnim vlasnicima pravnih subjekata osnovanih na području Republike Hrvatske i trustova i s njima izjednačenih subjekata stranoga prava kojima je izdan OIB</a:t>
            </a:r>
          </a:p>
          <a:p>
            <a:pPr algn="just">
              <a:spcBef>
                <a:spcPts val="0"/>
              </a:spcBef>
            </a:pPr>
            <a:r>
              <a:rPr lang="hr-HR" dirty="0"/>
              <a:t>Stvarni vlasnik stranke jest svaka fizička osoba (osobe) koja je konačni vlasnik stranke ili kontrolira stranku ili na drugi način njome upravlja, i/ili fizička osoba (osobe) u čije ime se provodi transakcija, uključujući onu fizičku osobu (osobe) koje izvršavaju krajnju učinkovitu kontrolu nad pravnom osobom ili pravnim uređenjem</a:t>
            </a:r>
          </a:p>
        </p:txBody>
      </p:sp>
    </p:spTree>
    <p:extLst>
      <p:ext uri="{BB962C8B-B14F-4D97-AF65-F5344CB8AC3E}">
        <p14:creationId xmlns:p14="http://schemas.microsoft.com/office/powerpoint/2010/main" val="41677130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ZNAČENJE POJEDINIH POJMOVA IZ PRAVILNIKA</a:t>
            </a:r>
          </a:p>
        </p:txBody>
      </p:sp>
      <p:sp>
        <p:nvSpPr>
          <p:cNvPr id="3" name="Content Placeholder 2"/>
          <p:cNvSpPr>
            <a:spLocks noGrp="1"/>
          </p:cNvSpPr>
          <p:nvPr>
            <p:ph idx="1"/>
          </p:nvPr>
        </p:nvSpPr>
        <p:spPr/>
        <p:txBody>
          <a:bodyPr>
            <a:normAutofit/>
          </a:bodyPr>
          <a:lstStyle/>
          <a:p>
            <a:pPr algn="just">
              <a:spcBef>
                <a:spcPts val="0"/>
              </a:spcBef>
            </a:pPr>
            <a:endParaRPr lang="hr-HR" dirty="0"/>
          </a:p>
          <a:p>
            <a:pPr algn="just">
              <a:spcBef>
                <a:spcPts val="0"/>
              </a:spcBef>
            </a:pPr>
            <a:endParaRPr lang="hr-HR" dirty="0"/>
          </a:p>
          <a:p>
            <a:pPr algn="just">
              <a:spcBef>
                <a:spcPts val="0"/>
              </a:spcBef>
            </a:pPr>
            <a:r>
              <a:rPr lang="hr-HR" dirty="0"/>
              <a:t>Složena vlasnička struktura jest kada se u vlasničkoj strukturi pravnog subjekta ili trusta nalaze dva ili više pravnih subjekata</a:t>
            </a:r>
          </a:p>
          <a:p>
            <a:pPr algn="just">
              <a:spcBef>
                <a:spcPts val="0"/>
              </a:spcBef>
            </a:pPr>
            <a:r>
              <a:rPr lang="hr-HR" dirty="0"/>
              <a:t>Pravni subjekt obuhvaća trgovačka društva, podružnice stranih trgovačkih društava, udruge, zaklade, </a:t>
            </a:r>
            <a:r>
              <a:rPr lang="hr-HR" dirty="0" err="1"/>
              <a:t>fundacije</a:t>
            </a:r>
            <a:r>
              <a:rPr lang="hr-HR" dirty="0"/>
              <a:t> i ustanove kojima RH ili </a:t>
            </a:r>
            <a:r>
              <a:rPr lang="hr-HR" dirty="0" err="1"/>
              <a:t>jlp</a:t>
            </a:r>
            <a:r>
              <a:rPr lang="hr-HR" dirty="0"/>
              <a:t>(r)s nije jedini osnivač</a:t>
            </a:r>
          </a:p>
          <a:p>
            <a:pPr algn="just">
              <a:spcBef>
                <a:spcPts val="0"/>
              </a:spcBef>
            </a:pPr>
            <a:r>
              <a:rPr lang="hr-HR" dirty="0"/>
              <a:t>Priroda stvarnog vlasništva pojam je koji se koristi za izravno vlasništvo, neizravno vlasništvo ili kontrolni položaj u upravljanju imovinom pravne osobe preko drugih sredstava</a:t>
            </a:r>
          </a:p>
        </p:txBody>
      </p:sp>
    </p:spTree>
    <p:extLst>
      <p:ext uri="{BB962C8B-B14F-4D97-AF65-F5344CB8AC3E}">
        <p14:creationId xmlns:p14="http://schemas.microsoft.com/office/powerpoint/2010/main" val="368915123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ZNAČENJE POJEDINIH POJMOVA IZ PRAVILNIKA</a:t>
            </a:r>
          </a:p>
        </p:txBody>
      </p:sp>
      <p:sp>
        <p:nvSpPr>
          <p:cNvPr id="3" name="Content Placeholder 2"/>
          <p:cNvSpPr>
            <a:spLocks noGrp="1"/>
          </p:cNvSpPr>
          <p:nvPr>
            <p:ph idx="1"/>
          </p:nvPr>
        </p:nvSpPr>
        <p:spPr/>
        <p:txBody>
          <a:bodyPr>
            <a:normAutofit/>
          </a:bodyPr>
          <a:lstStyle/>
          <a:p>
            <a:pPr algn="just">
              <a:spcBef>
                <a:spcPts val="0"/>
              </a:spcBef>
            </a:pPr>
            <a:endParaRPr lang="hr-HR" dirty="0"/>
          </a:p>
          <a:p>
            <a:pPr algn="just">
              <a:spcBef>
                <a:spcPts val="0"/>
              </a:spcBef>
            </a:pPr>
            <a:endParaRPr lang="hr-HR" dirty="0"/>
          </a:p>
          <a:p>
            <a:pPr algn="just">
              <a:spcBef>
                <a:spcPts val="0"/>
              </a:spcBef>
            </a:pPr>
            <a:r>
              <a:rPr lang="hr-HR" dirty="0"/>
              <a:t>Trust jest trust i s trustom izjednačeni subjekt stranoga prava, a obuhvaća trust, </a:t>
            </a:r>
            <a:r>
              <a:rPr lang="hr-HR" dirty="0" err="1"/>
              <a:t>fiducij</a:t>
            </a:r>
            <a:r>
              <a:rPr lang="hr-HR" dirty="0"/>
              <a:t>, </a:t>
            </a:r>
            <a:r>
              <a:rPr lang="hr-HR" dirty="0" err="1"/>
              <a:t>treuhand</a:t>
            </a:r>
            <a:r>
              <a:rPr lang="hr-HR" dirty="0"/>
              <a:t>, </a:t>
            </a:r>
            <a:r>
              <a:rPr lang="hr-HR" dirty="0" err="1"/>
              <a:t>fideicomiso</a:t>
            </a:r>
            <a:r>
              <a:rPr lang="hr-HR" dirty="0"/>
              <a:t> i druge slične pravne oblike stranoga prava</a:t>
            </a:r>
          </a:p>
        </p:txBody>
      </p:sp>
    </p:spTree>
    <p:extLst>
      <p:ext uri="{BB962C8B-B14F-4D97-AF65-F5344CB8AC3E}">
        <p14:creationId xmlns:p14="http://schemas.microsoft.com/office/powerpoint/2010/main" val="9245123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PRIKUPLJANJE PODATAKA ZA STVARNOGA VLASNIKA</a:t>
            </a:r>
          </a:p>
        </p:txBody>
      </p:sp>
      <p:sp>
        <p:nvSpPr>
          <p:cNvPr id="3" name="Content Placeholder 2"/>
          <p:cNvSpPr>
            <a:spLocks noGrp="1"/>
          </p:cNvSpPr>
          <p:nvPr>
            <p:ph idx="1"/>
          </p:nvPr>
        </p:nvSpPr>
        <p:spPr/>
        <p:txBody>
          <a:bodyPr>
            <a:normAutofit/>
          </a:bodyPr>
          <a:lstStyle/>
          <a:p>
            <a:pPr algn="just">
              <a:spcBef>
                <a:spcPts val="0"/>
              </a:spcBef>
            </a:pPr>
            <a:endParaRPr lang="hr-HR" dirty="0"/>
          </a:p>
          <a:p>
            <a:pPr algn="just">
              <a:spcBef>
                <a:spcPts val="0"/>
              </a:spcBef>
            </a:pPr>
            <a:endParaRPr lang="hr-HR" dirty="0"/>
          </a:p>
          <a:p>
            <a:pPr algn="just">
              <a:spcBef>
                <a:spcPts val="0"/>
              </a:spcBef>
            </a:pPr>
            <a:r>
              <a:rPr lang="hr-HR" dirty="0"/>
              <a:t>Obveznik primjene Zakona prikuplja za stvarnoga vlasnika stranke:</a:t>
            </a:r>
          </a:p>
          <a:p>
            <a:pPr lvl="1" algn="just">
              <a:spcBef>
                <a:spcPts val="0"/>
              </a:spcBef>
            </a:pPr>
            <a:r>
              <a:rPr lang="hr-HR" dirty="0"/>
              <a:t>a) ime i prezime</a:t>
            </a:r>
          </a:p>
          <a:p>
            <a:pPr lvl="1" algn="just">
              <a:spcBef>
                <a:spcPts val="0"/>
              </a:spcBef>
            </a:pPr>
            <a:r>
              <a:rPr lang="hr-HR" dirty="0"/>
              <a:t>b) državu prebivališta</a:t>
            </a:r>
          </a:p>
          <a:p>
            <a:pPr lvl="1" algn="just">
              <a:spcBef>
                <a:spcPts val="0"/>
              </a:spcBef>
            </a:pPr>
            <a:r>
              <a:rPr lang="hr-HR" dirty="0"/>
              <a:t>c) dan, mjesec i godinu rođenja i</a:t>
            </a:r>
          </a:p>
          <a:p>
            <a:pPr lvl="1" algn="just">
              <a:spcBef>
                <a:spcPts val="0"/>
              </a:spcBef>
            </a:pPr>
            <a:r>
              <a:rPr lang="hr-HR" dirty="0"/>
              <a:t>d) državljanstvo/državljanstva</a:t>
            </a:r>
          </a:p>
        </p:txBody>
      </p:sp>
    </p:spTree>
    <p:extLst>
      <p:ext uri="{BB962C8B-B14F-4D97-AF65-F5344CB8AC3E}">
        <p14:creationId xmlns:p14="http://schemas.microsoft.com/office/powerpoint/2010/main" val="23614284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STVARNI VLASNIK STRANKE</a:t>
            </a:r>
          </a:p>
        </p:txBody>
      </p:sp>
      <p:sp>
        <p:nvSpPr>
          <p:cNvPr id="3" name="Content Placeholder 2"/>
          <p:cNvSpPr>
            <a:spLocks noGrp="1"/>
          </p:cNvSpPr>
          <p:nvPr>
            <p:ph idx="1"/>
          </p:nvPr>
        </p:nvSpPr>
        <p:spPr/>
        <p:txBody>
          <a:bodyPr>
            <a:normAutofit/>
          </a:bodyPr>
          <a:lstStyle/>
          <a:p>
            <a:pPr algn="just">
              <a:spcBef>
                <a:spcPts val="0"/>
              </a:spcBef>
            </a:pPr>
            <a:endParaRPr lang="hr-HR" dirty="0"/>
          </a:p>
          <a:p>
            <a:pPr algn="just">
              <a:spcBef>
                <a:spcPts val="0"/>
              </a:spcBef>
            </a:pPr>
            <a:endParaRPr lang="hr-HR" dirty="0"/>
          </a:p>
          <a:p>
            <a:pPr algn="just">
              <a:spcBef>
                <a:spcPts val="0"/>
              </a:spcBef>
            </a:pPr>
            <a:r>
              <a:rPr lang="hr-HR" dirty="0"/>
              <a:t>Stvarnim vlasnikom pravne osobe smatra se svaka fizička osoba (osobe) koja je u konačnici vlasnik ili kontrolira stranku ili u čije ime se provodi transakcija i uključuje barem:</a:t>
            </a:r>
          </a:p>
          <a:p>
            <a:pPr lvl="1" algn="just">
              <a:spcBef>
                <a:spcPts val="0"/>
              </a:spcBef>
            </a:pPr>
            <a:r>
              <a:rPr lang="hr-HR" dirty="0"/>
              <a:t>a) fizičku osobu (osobe) koja je vlasnik pravne osobe te koja kontrolira pravnu osobu izravnim vlasništvom preko dovoljnoga postotka dionica, uključujući i dionice na donositelja, ili prava glasa ili poslovnih udjela u toj pravnoj osobi</a:t>
            </a:r>
          </a:p>
          <a:p>
            <a:pPr lvl="1" algn="just">
              <a:spcBef>
                <a:spcPts val="0"/>
              </a:spcBef>
            </a:pPr>
            <a:r>
              <a:rPr lang="hr-HR" dirty="0"/>
              <a:t>b) fizičku osobu (osobe) koja kontrolira pravnu osobu neizravnim vlasništvom preko dovoljnoga postotka dionica, uključujući i dionice na donositelja, ili prava glasa ili poslovnih udjela u toj pravnoj osobi ili</a:t>
            </a:r>
          </a:p>
        </p:txBody>
      </p:sp>
    </p:spTree>
    <p:extLst>
      <p:ext uri="{BB962C8B-B14F-4D97-AF65-F5344CB8AC3E}">
        <p14:creationId xmlns:p14="http://schemas.microsoft.com/office/powerpoint/2010/main" val="186365109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STVARNI VLASNIK STRANKE</a:t>
            </a:r>
          </a:p>
        </p:txBody>
      </p:sp>
      <p:sp>
        <p:nvSpPr>
          <p:cNvPr id="3" name="Content Placeholder 2"/>
          <p:cNvSpPr>
            <a:spLocks noGrp="1"/>
          </p:cNvSpPr>
          <p:nvPr>
            <p:ph idx="1"/>
          </p:nvPr>
        </p:nvSpPr>
        <p:spPr/>
        <p:txBody>
          <a:bodyPr>
            <a:normAutofit/>
          </a:bodyPr>
          <a:lstStyle/>
          <a:p>
            <a:pPr algn="just">
              <a:spcBef>
                <a:spcPts val="0"/>
              </a:spcBef>
            </a:pPr>
            <a:endParaRPr lang="hr-HR" dirty="0"/>
          </a:p>
          <a:p>
            <a:pPr algn="just">
              <a:spcBef>
                <a:spcPts val="0"/>
              </a:spcBef>
            </a:pPr>
            <a:endParaRPr lang="hr-HR" dirty="0"/>
          </a:p>
          <a:p>
            <a:pPr lvl="1" algn="just">
              <a:spcBef>
                <a:spcPts val="0"/>
              </a:spcBef>
            </a:pPr>
            <a:r>
              <a:rPr lang="hr-HR" dirty="0"/>
              <a:t>c) fizičku osobu (osobe) koja ima kontrolni položaj u upravljanju imovinom pravne osobe preko drugih sredstava</a:t>
            </a:r>
          </a:p>
          <a:p>
            <a:pPr marL="274320" lvl="1" indent="0" algn="just">
              <a:spcBef>
                <a:spcPts val="0"/>
              </a:spcBef>
              <a:buNone/>
            </a:pPr>
            <a:endParaRPr lang="hr-HR" dirty="0"/>
          </a:p>
          <a:p>
            <a:pPr algn="just">
              <a:spcBef>
                <a:spcPts val="0"/>
              </a:spcBef>
            </a:pPr>
            <a:r>
              <a:rPr lang="hr-HR" dirty="0"/>
              <a:t>Stvarnim vlasnikom smatra se fizička osoba (osobe) koja kontrolira drugu fizičku osobu i/ili fizička osoba (osobe) u čije se ime obavlja transakcija</a:t>
            </a:r>
          </a:p>
        </p:txBody>
      </p:sp>
    </p:spTree>
    <p:extLst>
      <p:ext uri="{BB962C8B-B14F-4D97-AF65-F5344CB8AC3E}">
        <p14:creationId xmlns:p14="http://schemas.microsoft.com/office/powerpoint/2010/main" val="125977632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STVARNI VLASNIK TRUSTA</a:t>
            </a:r>
          </a:p>
        </p:txBody>
      </p:sp>
      <p:sp>
        <p:nvSpPr>
          <p:cNvPr id="3" name="Content Placeholder 2"/>
          <p:cNvSpPr>
            <a:spLocks noGrp="1"/>
          </p:cNvSpPr>
          <p:nvPr>
            <p:ph idx="1"/>
          </p:nvPr>
        </p:nvSpPr>
        <p:spPr/>
        <p:txBody>
          <a:bodyPr>
            <a:normAutofit/>
          </a:bodyPr>
          <a:lstStyle/>
          <a:p>
            <a:pPr algn="just">
              <a:spcBef>
                <a:spcPts val="0"/>
              </a:spcBef>
            </a:pPr>
            <a:endParaRPr lang="hr-HR" dirty="0"/>
          </a:p>
          <a:p>
            <a:pPr algn="just">
              <a:spcBef>
                <a:spcPts val="0"/>
              </a:spcBef>
            </a:pPr>
            <a:endParaRPr lang="hr-HR" dirty="0"/>
          </a:p>
          <a:p>
            <a:pPr algn="just">
              <a:spcBef>
                <a:spcPts val="0"/>
              </a:spcBef>
            </a:pPr>
            <a:r>
              <a:rPr lang="hr-HR" dirty="0"/>
              <a:t>Stvarnim vlasnikom trusta i s njime izjednačenoga subjekta stranoga prava smatra se svaka fizička osoba (ili više njih), koja u konačnici kontrolira trust ili s njim izjednačeni subjekt stranoga prava, izravnim ili neizravnim vlasništvom ili drugim sredstvima</a:t>
            </a:r>
          </a:p>
        </p:txBody>
      </p:sp>
    </p:spTree>
    <p:extLst>
      <p:ext uri="{BB962C8B-B14F-4D97-AF65-F5344CB8AC3E}">
        <p14:creationId xmlns:p14="http://schemas.microsoft.com/office/powerpoint/2010/main" val="349854706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STVARNI VLASNICI DOMAĆIH I STRANIH UDRUGA, ZADRUGA, USTANOVA I DR.</a:t>
            </a:r>
          </a:p>
        </p:txBody>
      </p:sp>
      <p:sp>
        <p:nvSpPr>
          <p:cNvPr id="3" name="Content Placeholder 2"/>
          <p:cNvSpPr>
            <a:spLocks noGrp="1"/>
          </p:cNvSpPr>
          <p:nvPr>
            <p:ph idx="1"/>
          </p:nvPr>
        </p:nvSpPr>
        <p:spPr/>
        <p:txBody>
          <a:bodyPr>
            <a:normAutofit/>
          </a:bodyPr>
          <a:lstStyle/>
          <a:p>
            <a:pPr algn="just">
              <a:spcBef>
                <a:spcPts val="0"/>
              </a:spcBef>
            </a:pPr>
            <a:endParaRPr lang="hr-HR" dirty="0"/>
          </a:p>
          <a:p>
            <a:pPr algn="just">
              <a:spcBef>
                <a:spcPts val="0"/>
              </a:spcBef>
            </a:pPr>
            <a:endParaRPr lang="hr-HR" dirty="0"/>
          </a:p>
          <a:p>
            <a:pPr algn="just">
              <a:spcBef>
                <a:spcPts val="0"/>
              </a:spcBef>
            </a:pPr>
            <a:r>
              <a:rPr lang="hr-HR" dirty="0"/>
              <a:t>Ako nije moguće identificirati stvarnog vlasnika, onda se stvarnim vlasnikom domaćih i stranih udruga i njihovih saveza, zaklada, </a:t>
            </a:r>
            <a:r>
              <a:rPr lang="hr-HR" dirty="0" err="1"/>
              <a:t>fundacija</a:t>
            </a:r>
            <a:r>
              <a:rPr lang="hr-HR" dirty="0"/>
              <a:t>, ustanova, umjetničkih organizacija, komora, sindikata, udruga poslodavaca, političkih stranaka, zadruga, kreditnih unija ili vjerskih zajednica može smatrati svaka fizička osoba ovlaštena za zastupanje</a:t>
            </a:r>
          </a:p>
        </p:txBody>
      </p:sp>
    </p:spTree>
    <p:extLst>
      <p:ext uri="{BB962C8B-B14F-4D97-AF65-F5344CB8AC3E}">
        <p14:creationId xmlns:p14="http://schemas.microsoft.com/office/powerpoint/2010/main" val="311619371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POKAZATELJ IZRAVNOGA VLASNIŠTVA</a:t>
            </a:r>
          </a:p>
        </p:txBody>
      </p:sp>
      <p:sp>
        <p:nvSpPr>
          <p:cNvPr id="3" name="Content Placeholder 2"/>
          <p:cNvSpPr>
            <a:spLocks noGrp="1"/>
          </p:cNvSpPr>
          <p:nvPr>
            <p:ph idx="1"/>
          </p:nvPr>
        </p:nvSpPr>
        <p:spPr/>
        <p:txBody>
          <a:bodyPr>
            <a:normAutofit/>
          </a:bodyPr>
          <a:lstStyle/>
          <a:p>
            <a:pPr algn="just">
              <a:spcBef>
                <a:spcPts val="0"/>
              </a:spcBef>
            </a:pPr>
            <a:endParaRPr lang="hr-HR" dirty="0"/>
          </a:p>
          <a:p>
            <a:pPr algn="just">
              <a:spcBef>
                <a:spcPts val="0"/>
              </a:spcBef>
            </a:pPr>
            <a:endParaRPr lang="hr-HR" dirty="0"/>
          </a:p>
          <a:p>
            <a:pPr algn="just">
              <a:spcBef>
                <a:spcPts val="0"/>
              </a:spcBef>
            </a:pPr>
            <a:r>
              <a:rPr lang="hr-HR" dirty="0"/>
              <a:t>Pokazatelj izravnoga vlasništva koje fizička osoba ima u pravnoj osobi vlasništvo je nad preko 25% poslovnih udjela, glasačkih ili drugih prava na temelju kojih ostvaruje pravo upravljanja pravnom osobom ili vlasništvo 25% plus jedna dionica</a:t>
            </a:r>
          </a:p>
        </p:txBody>
      </p:sp>
    </p:spTree>
    <p:extLst>
      <p:ext uri="{BB962C8B-B14F-4D97-AF65-F5344CB8AC3E}">
        <p14:creationId xmlns:p14="http://schemas.microsoft.com/office/powerpoint/2010/main" val="152972413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POKAZATELJ NEIZRAVNOGA VLASNIŠTVA</a:t>
            </a:r>
          </a:p>
        </p:txBody>
      </p:sp>
      <p:sp>
        <p:nvSpPr>
          <p:cNvPr id="3" name="Content Placeholder 2"/>
          <p:cNvSpPr>
            <a:spLocks noGrp="1"/>
          </p:cNvSpPr>
          <p:nvPr>
            <p:ph idx="1"/>
          </p:nvPr>
        </p:nvSpPr>
        <p:spPr/>
        <p:txBody>
          <a:bodyPr>
            <a:normAutofit/>
          </a:bodyPr>
          <a:lstStyle/>
          <a:p>
            <a:pPr algn="just">
              <a:spcBef>
                <a:spcPts val="0"/>
              </a:spcBef>
            </a:pPr>
            <a:endParaRPr lang="hr-HR" dirty="0"/>
          </a:p>
          <a:p>
            <a:pPr algn="just">
              <a:spcBef>
                <a:spcPts val="0"/>
              </a:spcBef>
            </a:pPr>
            <a:endParaRPr lang="hr-HR" dirty="0"/>
          </a:p>
          <a:p>
            <a:pPr algn="just">
              <a:spcBef>
                <a:spcPts val="0"/>
              </a:spcBef>
            </a:pPr>
            <a:r>
              <a:rPr lang="hr-HR" dirty="0"/>
              <a:t>Pokazatelj neizravnoga vlasništva vlasništvo je ili kontrola iste fizičke osobe (osoba) nad jednom ili više pravnih osoba koje pojedinačno ili zajedno imaju preko 25% poslovnih udjela ili 25% plus jedna dionica u stranci</a:t>
            </a:r>
          </a:p>
        </p:txBody>
      </p:sp>
    </p:spTree>
    <p:extLst>
      <p:ext uri="{BB962C8B-B14F-4D97-AF65-F5344CB8AC3E}">
        <p14:creationId xmlns:p14="http://schemas.microsoft.com/office/powerpoint/2010/main" val="66997744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ZNAČENJE POJEDINIH POJMOVA</a:t>
            </a:r>
          </a:p>
        </p:txBody>
      </p:sp>
      <p:sp>
        <p:nvSpPr>
          <p:cNvPr id="3" name="Content Placeholder 2"/>
          <p:cNvSpPr>
            <a:spLocks noGrp="1"/>
          </p:cNvSpPr>
          <p:nvPr>
            <p:ph idx="1"/>
          </p:nvPr>
        </p:nvSpPr>
        <p:spPr/>
        <p:txBody>
          <a:bodyPr>
            <a:normAutofit/>
          </a:bodyPr>
          <a:lstStyle/>
          <a:p>
            <a:pPr algn="just">
              <a:spcBef>
                <a:spcPts val="0"/>
              </a:spcBef>
            </a:pPr>
            <a:r>
              <a:rPr lang="hr-HR" dirty="0"/>
              <a:t>Država članica jest država članica Europske unije ili država potpisnica Sporazuma o osnivanju Europskoga gospodarskog prostora</a:t>
            </a:r>
          </a:p>
          <a:p>
            <a:pPr algn="just">
              <a:spcBef>
                <a:spcPts val="0"/>
              </a:spcBef>
            </a:pPr>
            <a:r>
              <a:rPr lang="hr-HR" dirty="0"/>
              <a:t>Europska nadzorna tijela su Europsko nadzorno tijelo za bankarstvo (EBA), Europsko nadzorno tijelo za osiguranje i strukovno mirovinsko osiguranje (EIOPA) i Europsko nadzorno tijelo za vrijednosne papire i tržište kapitala (ESMA)</a:t>
            </a:r>
          </a:p>
          <a:p>
            <a:pPr algn="just">
              <a:spcBef>
                <a:spcPts val="0"/>
              </a:spcBef>
            </a:pPr>
            <a:r>
              <a:rPr lang="hr-HR" dirty="0"/>
              <a:t>Fiktivna banka jest kreditna ili financijska institucija koja nije fizički prisutna u državi u kojoj je osnovana</a:t>
            </a:r>
          </a:p>
          <a:p>
            <a:pPr algn="just">
              <a:spcBef>
                <a:spcPts val="0"/>
              </a:spcBef>
            </a:pPr>
            <a:r>
              <a:rPr lang="hr-HR" dirty="0"/>
              <a:t>Financijsko-obavještajna jedinica jest Ured za sprječavanje pranja novca (domaća) ili inozemna financijsko-obavještajna jedinica (FOJ)</a:t>
            </a:r>
          </a:p>
          <a:p>
            <a:pPr algn="just">
              <a:spcBef>
                <a:spcPts val="0"/>
              </a:spcBef>
            </a:pPr>
            <a:endParaRPr lang="hr-HR" dirty="0"/>
          </a:p>
        </p:txBody>
      </p:sp>
    </p:spTree>
    <p:extLst>
      <p:ext uri="{BB962C8B-B14F-4D97-AF65-F5344CB8AC3E}">
        <p14:creationId xmlns:p14="http://schemas.microsoft.com/office/powerpoint/2010/main" val="62741183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NEMOGUĆNOST UTVRĐENJA STVARNOGA VLASNIKA</a:t>
            </a:r>
          </a:p>
        </p:txBody>
      </p:sp>
      <p:sp>
        <p:nvSpPr>
          <p:cNvPr id="3" name="Content Placeholder 2"/>
          <p:cNvSpPr>
            <a:spLocks noGrp="1"/>
          </p:cNvSpPr>
          <p:nvPr>
            <p:ph idx="1"/>
          </p:nvPr>
        </p:nvSpPr>
        <p:spPr/>
        <p:txBody>
          <a:bodyPr>
            <a:normAutofit/>
          </a:bodyPr>
          <a:lstStyle/>
          <a:p>
            <a:pPr algn="just">
              <a:spcBef>
                <a:spcPts val="0"/>
              </a:spcBef>
            </a:pPr>
            <a:endParaRPr lang="hr-HR" dirty="0"/>
          </a:p>
          <a:p>
            <a:pPr algn="just">
              <a:spcBef>
                <a:spcPts val="0"/>
              </a:spcBef>
            </a:pPr>
            <a:endParaRPr lang="hr-HR" dirty="0"/>
          </a:p>
          <a:p>
            <a:pPr algn="just">
              <a:spcBef>
                <a:spcPts val="0"/>
              </a:spcBef>
            </a:pPr>
            <a:r>
              <a:rPr lang="hr-HR" dirty="0"/>
              <a:t>Ako nije moguće identificirati fizičku osobu kao stvarnoga vlasnika pravne osobe ili ako postoji sumnja da identificirana fizička osoba nije stvarni vlasnik stranke te u slučaju kada su iscrpljena sva moguća sredstva kako bi se utvrdio stvarni vlasnik, stvarnim vlasnikom stranke smatra se fizička osoba (osobe) koja je član uprave ili drugoga poslovodnog tijela ili osoba koja obavlja jednakovrijedne funkcije</a:t>
            </a:r>
          </a:p>
        </p:txBody>
      </p:sp>
    </p:spTree>
    <p:extLst>
      <p:ext uri="{BB962C8B-B14F-4D97-AF65-F5344CB8AC3E}">
        <p14:creationId xmlns:p14="http://schemas.microsoft.com/office/powerpoint/2010/main" val="203416125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DOKUMENTIRANJE</a:t>
            </a:r>
          </a:p>
        </p:txBody>
      </p:sp>
      <p:sp>
        <p:nvSpPr>
          <p:cNvPr id="3" name="Content Placeholder 2"/>
          <p:cNvSpPr>
            <a:spLocks noGrp="1"/>
          </p:cNvSpPr>
          <p:nvPr>
            <p:ph idx="1"/>
          </p:nvPr>
        </p:nvSpPr>
        <p:spPr/>
        <p:txBody>
          <a:bodyPr>
            <a:normAutofit/>
          </a:bodyPr>
          <a:lstStyle/>
          <a:p>
            <a:pPr algn="just">
              <a:spcBef>
                <a:spcPts val="0"/>
              </a:spcBef>
            </a:pPr>
            <a:endParaRPr lang="hr-HR" dirty="0"/>
          </a:p>
          <a:p>
            <a:pPr algn="just">
              <a:spcBef>
                <a:spcPts val="0"/>
              </a:spcBef>
            </a:pPr>
            <a:r>
              <a:rPr lang="hr-HR" dirty="0"/>
              <a:t>Obveznik primjene Zakona dužan je dokumentirati postupke utvrđivanja i provjere identiteta stvarnoga vlasnika stranke</a:t>
            </a:r>
          </a:p>
          <a:p>
            <a:pPr algn="just">
              <a:spcBef>
                <a:spcPts val="0"/>
              </a:spcBef>
            </a:pPr>
            <a:r>
              <a:rPr lang="hr-HR" dirty="0"/>
              <a:t>Obveznik je dužan utvrditi identitet stvarnoga vlasnika stranke i poduzeti razumne mjere za provjeru identiteta stvarnoga vlasnika stranke te prikupiti podatke (ime i prezime, državu prebivališta, dan, mjesec i godinu rođenja i državljanstvo/državljanstva)</a:t>
            </a:r>
          </a:p>
          <a:p>
            <a:pPr algn="just">
              <a:spcBef>
                <a:spcPts val="0"/>
              </a:spcBef>
            </a:pPr>
            <a:r>
              <a:rPr lang="hr-HR" dirty="0"/>
              <a:t>Stranka je dužna obvezniku, uz podatke o svome pravnom vlasniku, predočiti dokumentaciju na temelju koje je moguće utvrditi vlasničku i kontrolnu strukturu stranke i prikupiti podatke o stvarnome vlasniku stranke</a:t>
            </a:r>
          </a:p>
        </p:txBody>
      </p:sp>
    </p:spTree>
    <p:extLst>
      <p:ext uri="{BB962C8B-B14F-4D97-AF65-F5344CB8AC3E}">
        <p14:creationId xmlns:p14="http://schemas.microsoft.com/office/powerpoint/2010/main" val="217314291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DOKUMENTIRANJE</a:t>
            </a:r>
          </a:p>
        </p:txBody>
      </p:sp>
      <p:sp>
        <p:nvSpPr>
          <p:cNvPr id="3" name="Content Placeholder 2"/>
          <p:cNvSpPr>
            <a:spLocks noGrp="1"/>
          </p:cNvSpPr>
          <p:nvPr>
            <p:ph idx="1"/>
          </p:nvPr>
        </p:nvSpPr>
        <p:spPr/>
        <p:txBody>
          <a:bodyPr>
            <a:normAutofit/>
          </a:bodyPr>
          <a:lstStyle/>
          <a:p>
            <a:pPr algn="just">
              <a:spcBef>
                <a:spcPts val="0"/>
              </a:spcBef>
            </a:pPr>
            <a:endParaRPr lang="hr-HR" dirty="0"/>
          </a:p>
          <a:p>
            <a:pPr algn="just">
              <a:spcBef>
                <a:spcPts val="0"/>
              </a:spcBef>
            </a:pPr>
            <a:r>
              <a:rPr lang="hr-HR" dirty="0"/>
              <a:t>Podatke o identitetu stvarnoga vlasnika stranke obveznik prikuplja uvidom u ispis iz Registra stvarnih vlasnika ili uvidom u izvornike ili preslike iz sudskog ili drugog javnog registra. Navedene podatke obveznik može prikupiti izravnim uvidom u Registar stvarnih vlasnika, sudski ili drugi javni registar</a:t>
            </a:r>
          </a:p>
          <a:p>
            <a:pPr algn="just">
              <a:spcBef>
                <a:spcPts val="0"/>
              </a:spcBef>
            </a:pPr>
            <a:r>
              <a:rPr lang="hr-HR" dirty="0"/>
              <a:t>Ako na temelju uvida u ispis iz Registra stvarnih vlasnika, sudskoga ili drugoga javnog registra nije moguće prikupiti sve podatke o stvarnome vlasniku stranke, podatke koji nedostaju obveznik prikuplja uvidom u izvornike ili ovjerene preslike dokumenata i druge vjerodostojne poslovne dokumentacije koju je obvezniku podnio zakonski zastupnik ili punomoćnik</a:t>
            </a:r>
          </a:p>
        </p:txBody>
      </p:sp>
    </p:spTree>
    <p:extLst>
      <p:ext uri="{BB962C8B-B14F-4D97-AF65-F5344CB8AC3E}">
        <p14:creationId xmlns:p14="http://schemas.microsoft.com/office/powerpoint/2010/main" val="197253353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DOKUMENTIRANJE</a:t>
            </a:r>
          </a:p>
        </p:txBody>
      </p:sp>
      <p:sp>
        <p:nvSpPr>
          <p:cNvPr id="3" name="Content Placeholder 2"/>
          <p:cNvSpPr>
            <a:spLocks noGrp="1"/>
          </p:cNvSpPr>
          <p:nvPr>
            <p:ph idx="1"/>
          </p:nvPr>
        </p:nvSpPr>
        <p:spPr/>
        <p:txBody>
          <a:bodyPr>
            <a:normAutofit/>
          </a:bodyPr>
          <a:lstStyle/>
          <a:p>
            <a:pPr algn="just">
              <a:spcBef>
                <a:spcPts val="0"/>
              </a:spcBef>
            </a:pPr>
            <a:endParaRPr lang="hr-HR" dirty="0"/>
          </a:p>
          <a:p>
            <a:pPr algn="just">
              <a:spcBef>
                <a:spcPts val="0"/>
              </a:spcBef>
            </a:pPr>
            <a:r>
              <a:rPr lang="hr-HR" dirty="0"/>
              <a:t>Obveznici se prilikom utvrđivanja i provjere identiteta stvarnoga vlasnika stranke ne smiju oslanjati isključivo na podatke iz Registra stvarnih vlasnika nego su dužni postupak utvrđivanja i provjere identiteta stvarnoga vlasnika stranke provesti na temelju procjene rizika stranke</a:t>
            </a:r>
          </a:p>
        </p:txBody>
      </p:sp>
    </p:spTree>
    <p:extLst>
      <p:ext uri="{BB962C8B-B14F-4D97-AF65-F5344CB8AC3E}">
        <p14:creationId xmlns:p14="http://schemas.microsoft.com/office/powerpoint/2010/main" val="154512877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REGISTAR STVARNIH VLASNIKA</a:t>
            </a:r>
          </a:p>
        </p:txBody>
      </p:sp>
      <p:sp>
        <p:nvSpPr>
          <p:cNvPr id="3" name="Content Placeholder 2"/>
          <p:cNvSpPr>
            <a:spLocks noGrp="1"/>
          </p:cNvSpPr>
          <p:nvPr>
            <p:ph idx="1"/>
          </p:nvPr>
        </p:nvSpPr>
        <p:spPr/>
        <p:txBody>
          <a:bodyPr>
            <a:normAutofit/>
          </a:bodyPr>
          <a:lstStyle/>
          <a:p>
            <a:pPr algn="just">
              <a:spcBef>
                <a:spcPts val="0"/>
              </a:spcBef>
            </a:pPr>
            <a:endParaRPr lang="hr-HR" dirty="0"/>
          </a:p>
          <a:p>
            <a:pPr algn="just">
              <a:spcBef>
                <a:spcPts val="0"/>
              </a:spcBef>
            </a:pPr>
            <a:endParaRPr lang="hr-HR" dirty="0"/>
          </a:p>
          <a:p>
            <a:pPr algn="just">
              <a:spcBef>
                <a:spcPts val="0"/>
              </a:spcBef>
            </a:pPr>
            <a:r>
              <a:rPr lang="hr-HR" dirty="0"/>
              <a:t>Registar je središnja elektronička baza podataka koja sadrži podatke o stvarnim vlasnicima:</a:t>
            </a:r>
          </a:p>
          <a:p>
            <a:pPr lvl="1" algn="just">
              <a:spcBef>
                <a:spcPts val="0"/>
              </a:spcBef>
            </a:pPr>
            <a:r>
              <a:rPr lang="hr-HR" dirty="0"/>
              <a:t>a) pravnih subjekata osnovanih na području RH, a kojima RH ili </a:t>
            </a:r>
            <a:r>
              <a:rPr lang="hr-HR" dirty="0" err="1"/>
              <a:t>jlp</a:t>
            </a:r>
            <a:r>
              <a:rPr lang="hr-HR" dirty="0"/>
              <a:t>(r)s nije jedini osnivač:</a:t>
            </a:r>
          </a:p>
          <a:p>
            <a:pPr marL="891540" lvl="2" indent="-342900" algn="just">
              <a:spcBef>
                <a:spcPts val="0"/>
              </a:spcBef>
              <a:buAutoNum type="arabicPeriod"/>
            </a:pPr>
            <a:r>
              <a:rPr lang="hr-HR" dirty="0"/>
              <a:t>trgovačkih društava</a:t>
            </a:r>
          </a:p>
          <a:p>
            <a:pPr marL="891540" lvl="2" indent="-342900" algn="just">
              <a:spcBef>
                <a:spcPts val="0"/>
              </a:spcBef>
              <a:buAutoNum type="arabicPeriod"/>
            </a:pPr>
            <a:r>
              <a:rPr lang="hr-HR" dirty="0"/>
              <a:t>podružnica stranih trgovačkih društava</a:t>
            </a:r>
          </a:p>
          <a:p>
            <a:pPr marL="891540" lvl="2" indent="-342900" algn="just">
              <a:spcBef>
                <a:spcPts val="0"/>
              </a:spcBef>
              <a:buAutoNum type="arabicPeriod"/>
            </a:pPr>
            <a:r>
              <a:rPr lang="hr-HR" dirty="0"/>
              <a:t>udruga</a:t>
            </a:r>
          </a:p>
          <a:p>
            <a:pPr marL="891540" lvl="2" indent="-342900" algn="just">
              <a:spcBef>
                <a:spcPts val="0"/>
              </a:spcBef>
              <a:buAutoNum type="arabicPeriod"/>
            </a:pPr>
            <a:r>
              <a:rPr lang="hr-HR" dirty="0"/>
              <a:t>zaklada</a:t>
            </a:r>
          </a:p>
          <a:p>
            <a:pPr marL="891540" lvl="2" indent="-342900" algn="just">
              <a:spcBef>
                <a:spcPts val="0"/>
              </a:spcBef>
              <a:buAutoNum type="arabicPeriod"/>
            </a:pPr>
            <a:r>
              <a:rPr lang="hr-HR" dirty="0"/>
              <a:t>ustanova</a:t>
            </a:r>
          </a:p>
          <a:p>
            <a:pPr lvl="1" algn="just">
              <a:spcBef>
                <a:spcPts val="0"/>
              </a:spcBef>
            </a:pPr>
            <a:r>
              <a:rPr lang="hr-HR" dirty="0"/>
              <a:t>b) trusta i s trustom izjednačenoga subjekta stranoga prava</a:t>
            </a:r>
          </a:p>
        </p:txBody>
      </p:sp>
    </p:spTree>
    <p:extLst>
      <p:ext uri="{BB962C8B-B14F-4D97-AF65-F5344CB8AC3E}">
        <p14:creationId xmlns:p14="http://schemas.microsoft.com/office/powerpoint/2010/main" val="323494152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REGISTAR STVARNIH VLASNIKA</a:t>
            </a:r>
          </a:p>
        </p:txBody>
      </p:sp>
      <p:sp>
        <p:nvSpPr>
          <p:cNvPr id="3" name="Content Placeholder 2"/>
          <p:cNvSpPr>
            <a:spLocks noGrp="1"/>
          </p:cNvSpPr>
          <p:nvPr>
            <p:ph idx="1"/>
          </p:nvPr>
        </p:nvSpPr>
        <p:spPr/>
        <p:txBody>
          <a:bodyPr>
            <a:normAutofit/>
          </a:bodyPr>
          <a:lstStyle/>
          <a:p>
            <a:pPr algn="just">
              <a:spcBef>
                <a:spcPts val="0"/>
              </a:spcBef>
            </a:pPr>
            <a:endParaRPr lang="hr-HR" dirty="0"/>
          </a:p>
          <a:p>
            <a:pPr algn="just">
              <a:spcBef>
                <a:spcPts val="0"/>
              </a:spcBef>
            </a:pPr>
            <a:endParaRPr lang="hr-HR" dirty="0"/>
          </a:p>
          <a:p>
            <a:pPr algn="just">
              <a:spcBef>
                <a:spcPts val="0"/>
              </a:spcBef>
            </a:pPr>
            <a:r>
              <a:rPr lang="hr-HR" dirty="0"/>
              <a:t>Registar u ime Ureda za sprječavanje pranja novca operativno vodi Financijska agencija</a:t>
            </a:r>
          </a:p>
          <a:p>
            <a:pPr algn="just">
              <a:spcBef>
                <a:spcPts val="0"/>
              </a:spcBef>
            </a:pPr>
            <a:r>
              <a:rPr lang="hr-HR" dirty="0"/>
              <a:t>Financijska agencija dužna je:</a:t>
            </a:r>
          </a:p>
          <a:p>
            <a:pPr lvl="1" algn="just">
              <a:spcBef>
                <a:spcPts val="0"/>
              </a:spcBef>
            </a:pPr>
            <a:r>
              <a:rPr lang="hr-HR" dirty="0"/>
              <a:t>1. uspostaviti, održavati i upravljati Registrom</a:t>
            </a:r>
          </a:p>
          <a:p>
            <a:pPr lvl="1" algn="just">
              <a:spcBef>
                <a:spcPts val="0"/>
              </a:spcBef>
            </a:pPr>
            <a:r>
              <a:rPr lang="hr-HR" dirty="0"/>
              <a:t>2. prikupljati, evidentirati, obrađivati i arhivirati podatke iz Registra</a:t>
            </a:r>
          </a:p>
          <a:p>
            <a:pPr lvl="1" algn="just">
              <a:spcBef>
                <a:spcPts val="0"/>
              </a:spcBef>
            </a:pPr>
            <a:r>
              <a:rPr lang="hr-HR" dirty="0"/>
              <a:t>3. omogućiti upis i ažuriranje podataka u Registar</a:t>
            </a:r>
          </a:p>
          <a:p>
            <a:pPr lvl="1" algn="just">
              <a:spcBef>
                <a:spcPts val="0"/>
              </a:spcBef>
            </a:pPr>
            <a:r>
              <a:rPr lang="hr-HR" dirty="0"/>
              <a:t>4. omogućiti dostupnost podataka iz Registra</a:t>
            </a:r>
          </a:p>
          <a:p>
            <a:pPr lvl="1" algn="just">
              <a:spcBef>
                <a:spcPts val="0"/>
              </a:spcBef>
            </a:pPr>
            <a:r>
              <a:rPr lang="hr-HR" dirty="0"/>
              <a:t>5. provjeravati podatke u Registru</a:t>
            </a:r>
          </a:p>
          <a:p>
            <a:pPr lvl="1" algn="just">
              <a:spcBef>
                <a:spcPts val="0"/>
              </a:spcBef>
            </a:pPr>
            <a:r>
              <a:rPr lang="hr-HR" dirty="0"/>
              <a:t>6. poduzimati i druge radnje u skladu sa Zakonom</a:t>
            </a:r>
          </a:p>
          <a:p>
            <a:pPr marL="0" indent="0" algn="just">
              <a:spcBef>
                <a:spcPts val="0"/>
              </a:spcBef>
              <a:buNone/>
            </a:pPr>
            <a:endParaRPr lang="hr-HR" dirty="0"/>
          </a:p>
        </p:txBody>
      </p:sp>
    </p:spTree>
    <p:extLst>
      <p:ext uri="{BB962C8B-B14F-4D97-AF65-F5344CB8AC3E}">
        <p14:creationId xmlns:p14="http://schemas.microsoft.com/office/powerpoint/2010/main" val="209401529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OBVEZE PRAVNOG SUBJEKTA</a:t>
            </a:r>
          </a:p>
        </p:txBody>
      </p:sp>
      <p:sp>
        <p:nvSpPr>
          <p:cNvPr id="3" name="Content Placeholder 2"/>
          <p:cNvSpPr>
            <a:spLocks noGrp="1"/>
          </p:cNvSpPr>
          <p:nvPr>
            <p:ph idx="1"/>
          </p:nvPr>
        </p:nvSpPr>
        <p:spPr/>
        <p:txBody>
          <a:bodyPr>
            <a:normAutofit/>
          </a:bodyPr>
          <a:lstStyle/>
          <a:p>
            <a:pPr algn="just">
              <a:spcBef>
                <a:spcPts val="0"/>
              </a:spcBef>
            </a:pPr>
            <a:endParaRPr lang="hr-HR" dirty="0"/>
          </a:p>
          <a:p>
            <a:pPr algn="just">
              <a:spcBef>
                <a:spcPts val="0"/>
              </a:spcBef>
            </a:pPr>
            <a:endParaRPr lang="hr-HR" dirty="0"/>
          </a:p>
          <a:p>
            <a:pPr algn="just">
              <a:spcBef>
                <a:spcPts val="0"/>
              </a:spcBef>
            </a:pPr>
            <a:r>
              <a:rPr lang="hr-HR" dirty="0"/>
              <a:t>Pravni subjekt dužan je imati i čuvati odgovarajuće, točne i ažurirane podatke o:</a:t>
            </a:r>
          </a:p>
          <a:p>
            <a:pPr lvl="1" algn="just">
              <a:spcBef>
                <a:spcPts val="0"/>
              </a:spcBef>
            </a:pPr>
            <a:r>
              <a:rPr lang="hr-HR" dirty="0"/>
              <a:t>a) stvarnome vlasniku ili stvarnim vlasnicima, koji podatci obuhvaćaju:</a:t>
            </a:r>
          </a:p>
          <a:p>
            <a:pPr marL="891540" lvl="2" indent="-342900" algn="just">
              <a:spcBef>
                <a:spcPts val="0"/>
              </a:spcBef>
              <a:buAutoNum type="arabicPeriod"/>
            </a:pPr>
            <a:r>
              <a:rPr lang="hr-HR" dirty="0"/>
              <a:t>Ime i prezime</a:t>
            </a:r>
          </a:p>
          <a:p>
            <a:pPr marL="891540" lvl="2" indent="-342900" algn="just">
              <a:spcBef>
                <a:spcPts val="0"/>
              </a:spcBef>
              <a:buAutoNum type="arabicPeriod"/>
            </a:pPr>
            <a:r>
              <a:rPr lang="hr-HR" dirty="0"/>
              <a:t>Državu prebivališta</a:t>
            </a:r>
          </a:p>
          <a:p>
            <a:pPr marL="891540" lvl="2" indent="-342900" algn="just">
              <a:spcBef>
                <a:spcPts val="0"/>
              </a:spcBef>
              <a:buAutoNum type="arabicPeriod"/>
            </a:pPr>
            <a:r>
              <a:rPr lang="hr-HR" dirty="0"/>
              <a:t>Dan, mjesec i godinu rođenja</a:t>
            </a:r>
          </a:p>
          <a:p>
            <a:pPr marL="891540" lvl="2" indent="-342900" algn="just">
              <a:spcBef>
                <a:spcPts val="0"/>
              </a:spcBef>
              <a:buAutoNum type="arabicPeriod"/>
            </a:pPr>
            <a:r>
              <a:rPr lang="hr-HR" dirty="0"/>
              <a:t>Identifikacijski broj ili podatak o vrsti, broju, izdavatelju, državi i datumu važenja identifikacijske isprave</a:t>
            </a:r>
          </a:p>
          <a:p>
            <a:pPr marL="891540" lvl="2" indent="-342900" algn="just">
              <a:spcBef>
                <a:spcPts val="0"/>
              </a:spcBef>
              <a:buAutoNum type="arabicPeriod"/>
            </a:pPr>
            <a:r>
              <a:rPr lang="hr-HR" dirty="0"/>
              <a:t>Državljanstvo stvarnoga vlasnika i</a:t>
            </a:r>
          </a:p>
          <a:p>
            <a:pPr marL="891540" lvl="2" indent="-342900" algn="just">
              <a:spcBef>
                <a:spcPts val="0"/>
              </a:spcBef>
              <a:buAutoNum type="arabicPeriod"/>
            </a:pPr>
            <a:r>
              <a:rPr lang="hr-HR" dirty="0"/>
              <a:t>Podatke o prirodi i opsegu stvarnoga vlasništva</a:t>
            </a:r>
          </a:p>
          <a:p>
            <a:pPr marL="891540" lvl="2" indent="-342900" algn="just">
              <a:spcBef>
                <a:spcPts val="0"/>
              </a:spcBef>
              <a:buAutoNum type="arabicPeriod"/>
            </a:pPr>
            <a:endParaRPr lang="hr-HR" dirty="0"/>
          </a:p>
        </p:txBody>
      </p:sp>
    </p:spTree>
    <p:extLst>
      <p:ext uri="{BB962C8B-B14F-4D97-AF65-F5344CB8AC3E}">
        <p14:creationId xmlns:p14="http://schemas.microsoft.com/office/powerpoint/2010/main" val="182583160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OBVEZE PRAVNOG SUBJEKTA</a:t>
            </a:r>
          </a:p>
        </p:txBody>
      </p:sp>
      <p:sp>
        <p:nvSpPr>
          <p:cNvPr id="3" name="Content Placeholder 2"/>
          <p:cNvSpPr>
            <a:spLocks noGrp="1"/>
          </p:cNvSpPr>
          <p:nvPr>
            <p:ph idx="1"/>
          </p:nvPr>
        </p:nvSpPr>
        <p:spPr/>
        <p:txBody>
          <a:bodyPr>
            <a:normAutofit/>
          </a:bodyPr>
          <a:lstStyle/>
          <a:p>
            <a:pPr algn="just">
              <a:spcBef>
                <a:spcPts val="0"/>
              </a:spcBef>
            </a:pPr>
            <a:endParaRPr lang="hr-HR" dirty="0"/>
          </a:p>
          <a:p>
            <a:pPr algn="just">
              <a:spcBef>
                <a:spcPts val="0"/>
              </a:spcBef>
            </a:pPr>
            <a:endParaRPr lang="hr-HR" dirty="0"/>
          </a:p>
          <a:p>
            <a:pPr lvl="1" algn="just">
              <a:spcBef>
                <a:spcPts val="0"/>
              </a:spcBef>
            </a:pPr>
            <a:r>
              <a:rPr lang="hr-HR" dirty="0"/>
              <a:t>b) vlasničkoj strukturi, a trgovačka društva i podatke o udjelima, ulozima ili drugom sudjelovanju u vlasništvu društva</a:t>
            </a:r>
          </a:p>
          <a:p>
            <a:pPr marL="274320" lvl="1" indent="0" algn="just">
              <a:spcBef>
                <a:spcPts val="0"/>
              </a:spcBef>
              <a:buNone/>
            </a:pPr>
            <a:endParaRPr lang="hr-HR" dirty="0"/>
          </a:p>
          <a:p>
            <a:pPr algn="just">
              <a:spcBef>
                <a:spcPts val="0"/>
              </a:spcBef>
            </a:pPr>
            <a:r>
              <a:rPr lang="hr-HR" dirty="0"/>
              <a:t>Financijska agencija preuzima osnovne podatke o pravnim subjektima (naziv, adresa sjedišta, OIB i pravni oblik) u Registar iz matičnih registara preko kojih se osnivaju ili registriraju pravni subjekti</a:t>
            </a:r>
          </a:p>
          <a:p>
            <a:pPr algn="just">
              <a:spcBef>
                <a:spcPts val="0"/>
              </a:spcBef>
            </a:pPr>
            <a:r>
              <a:rPr lang="hr-HR" dirty="0"/>
              <a:t>Pravni subjekti i upravitelj trusta ili s trustom izjednačenoga subjekta stranoga prava dužni su upisati podatke o stvarnom vlasniku i vlasničkoj strukturi na način i u rokovima propisanima Pravilnikom o Registru stvarnih vlasnika</a:t>
            </a:r>
          </a:p>
        </p:txBody>
      </p:sp>
    </p:spTree>
    <p:extLst>
      <p:ext uri="{BB962C8B-B14F-4D97-AF65-F5344CB8AC3E}">
        <p14:creationId xmlns:p14="http://schemas.microsoft.com/office/powerpoint/2010/main" val="42238938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DOSTUPNOST PODATAKA O STVARNOM VLASNIKU (OD 1. 1. 2020.)</a:t>
            </a:r>
          </a:p>
        </p:txBody>
      </p:sp>
      <p:sp>
        <p:nvSpPr>
          <p:cNvPr id="3" name="Content Placeholder 2"/>
          <p:cNvSpPr>
            <a:spLocks noGrp="1"/>
          </p:cNvSpPr>
          <p:nvPr>
            <p:ph idx="1"/>
          </p:nvPr>
        </p:nvSpPr>
        <p:spPr/>
        <p:txBody>
          <a:bodyPr>
            <a:normAutofit/>
          </a:bodyPr>
          <a:lstStyle/>
          <a:p>
            <a:pPr algn="just">
              <a:spcBef>
                <a:spcPts val="0"/>
              </a:spcBef>
            </a:pPr>
            <a:endParaRPr lang="hr-HR" dirty="0"/>
          </a:p>
          <a:p>
            <a:pPr algn="just">
              <a:spcBef>
                <a:spcPts val="0"/>
              </a:spcBef>
            </a:pPr>
            <a:endParaRPr lang="hr-HR" dirty="0"/>
          </a:p>
          <a:p>
            <a:pPr algn="just">
              <a:spcBef>
                <a:spcPts val="0"/>
              </a:spcBef>
            </a:pPr>
            <a:r>
              <a:rPr lang="hr-HR" dirty="0"/>
              <a:t>Podatci iz Registra dostupni su sljedećim ovlaštenicima:</a:t>
            </a:r>
          </a:p>
          <a:p>
            <a:pPr marL="731520" lvl="1" indent="-457200" algn="just">
              <a:spcBef>
                <a:spcPts val="0"/>
              </a:spcBef>
              <a:buAutoNum type="arabicPeriod"/>
            </a:pPr>
            <a:r>
              <a:rPr lang="hr-HR" dirty="0"/>
              <a:t>Ovlaštenim službenicima Ureda</a:t>
            </a:r>
          </a:p>
          <a:p>
            <a:pPr marL="731520" lvl="1" indent="-457200" algn="just">
              <a:spcBef>
                <a:spcPts val="0"/>
              </a:spcBef>
              <a:buAutoNum type="arabicPeriod"/>
            </a:pPr>
            <a:r>
              <a:rPr lang="hr-HR" dirty="0"/>
              <a:t>Ovlaštenim osobama javno pravnih tijela i drugih tijela s kojima postoji međuinstitucionalna suradnja Ureda</a:t>
            </a:r>
          </a:p>
          <a:p>
            <a:pPr marL="731520" lvl="1" indent="-457200" algn="just">
              <a:spcBef>
                <a:spcPts val="0"/>
              </a:spcBef>
              <a:buAutoNum type="arabicPeriod"/>
            </a:pPr>
            <a:r>
              <a:rPr lang="hr-HR" dirty="0"/>
              <a:t>Ovlaštenoj osobi i zamjeniku ovlaštene osobe obveznika te drugim zaposlenicima obveznika kada provode mjere dubinske analize stranke</a:t>
            </a:r>
          </a:p>
          <a:p>
            <a:pPr marL="731520" lvl="1" indent="-457200" algn="just">
              <a:spcBef>
                <a:spcPts val="0"/>
              </a:spcBef>
              <a:buAutoNum type="arabicPeriod"/>
            </a:pPr>
            <a:r>
              <a:rPr lang="hr-HR" dirty="0"/>
              <a:t>Domaćim ili stranim fizičkim i pravnim osobama u skladu s odredbama Zakona</a:t>
            </a:r>
          </a:p>
          <a:p>
            <a:pPr marL="731520" lvl="1" indent="-457200" algn="just">
              <a:spcBef>
                <a:spcPts val="0"/>
              </a:spcBef>
              <a:buAutoNum type="arabicPeriod"/>
            </a:pPr>
            <a:endParaRPr lang="hr-HR" dirty="0"/>
          </a:p>
          <a:p>
            <a:pPr algn="just">
              <a:spcBef>
                <a:spcPts val="0"/>
              </a:spcBef>
            </a:pPr>
            <a:r>
              <a:rPr lang="hr-HR" dirty="0"/>
              <a:t>Podatci se dostavljaju elektroničkim putem</a:t>
            </a:r>
          </a:p>
        </p:txBody>
      </p:sp>
    </p:spTree>
    <p:extLst>
      <p:ext uri="{BB962C8B-B14F-4D97-AF65-F5344CB8AC3E}">
        <p14:creationId xmlns:p14="http://schemas.microsoft.com/office/powerpoint/2010/main" val="392846541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DOSTUPNOST PODATAKA O STVARNOM VLASNIKU (OD 1.1.2020.)</a:t>
            </a:r>
          </a:p>
        </p:txBody>
      </p:sp>
      <p:sp>
        <p:nvSpPr>
          <p:cNvPr id="3" name="Content Placeholder 2"/>
          <p:cNvSpPr>
            <a:spLocks noGrp="1"/>
          </p:cNvSpPr>
          <p:nvPr>
            <p:ph idx="1"/>
          </p:nvPr>
        </p:nvSpPr>
        <p:spPr/>
        <p:txBody>
          <a:bodyPr>
            <a:normAutofit/>
          </a:bodyPr>
          <a:lstStyle/>
          <a:p>
            <a:pPr algn="just">
              <a:spcBef>
                <a:spcPts val="0"/>
              </a:spcBef>
            </a:pPr>
            <a:endParaRPr lang="hr-HR" dirty="0"/>
          </a:p>
          <a:p>
            <a:pPr algn="just">
              <a:spcBef>
                <a:spcPts val="0"/>
              </a:spcBef>
            </a:pPr>
            <a:endParaRPr lang="hr-HR" dirty="0"/>
          </a:p>
          <a:p>
            <a:pPr algn="just">
              <a:spcBef>
                <a:spcPts val="0"/>
              </a:spcBef>
            </a:pPr>
            <a:r>
              <a:rPr lang="hr-HR" dirty="0"/>
              <a:t>U iznimnim okolnostima ograničit će se pristup podatcima o stvarnome vlasništvu ako bi pristup tim podatcima izložio stvarnoga vlasnika nerazmjernom riziku od prijevare, otmice, ucjene, iznude, zlostavljanja i slično</a:t>
            </a:r>
          </a:p>
        </p:txBody>
      </p:sp>
    </p:spTree>
    <p:extLst>
      <p:ext uri="{BB962C8B-B14F-4D97-AF65-F5344CB8AC3E}">
        <p14:creationId xmlns:p14="http://schemas.microsoft.com/office/powerpoint/2010/main" val="391540584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ZNAČENJE POJEDINIH POJMOVA</a:t>
            </a:r>
          </a:p>
        </p:txBody>
      </p:sp>
      <p:sp>
        <p:nvSpPr>
          <p:cNvPr id="3" name="Content Placeholder 2"/>
          <p:cNvSpPr>
            <a:spLocks noGrp="1"/>
          </p:cNvSpPr>
          <p:nvPr>
            <p:ph idx="1"/>
          </p:nvPr>
        </p:nvSpPr>
        <p:spPr/>
        <p:txBody>
          <a:bodyPr>
            <a:normAutofit/>
          </a:bodyPr>
          <a:lstStyle/>
          <a:p>
            <a:pPr algn="just">
              <a:spcBef>
                <a:spcPts val="0"/>
              </a:spcBef>
            </a:pPr>
            <a:r>
              <a:rPr lang="vi-VN" dirty="0">
                <a:latin typeface="Calibri" pitchFamily="34" charset="0"/>
                <a:cs typeface="Calibri" pitchFamily="34" charset="0"/>
              </a:rPr>
              <a:t>FIU.net jest zaštićena decentralizirana računalna mreža za međunarodnu razmjenu informacija i podataka između FOJ-a država članica</a:t>
            </a:r>
            <a:endParaRPr lang="hr-HR" dirty="0">
              <a:latin typeface="Calibri" pitchFamily="34" charset="0"/>
              <a:cs typeface="Calibri" pitchFamily="34" charset="0"/>
            </a:endParaRPr>
          </a:p>
          <a:p>
            <a:pPr algn="just">
              <a:spcBef>
                <a:spcPts val="0"/>
              </a:spcBef>
            </a:pPr>
            <a:r>
              <a:rPr lang="vi-VN" dirty="0">
                <a:latin typeface="Calibri" pitchFamily="34" charset="0"/>
                <a:cs typeface="Calibri" pitchFamily="34" charset="0"/>
              </a:rPr>
              <a:t>Nacionalna procjena rizika jest sveobuhvatni proces identifikacije i analize glavnih rizika od pranja novca i financiranja terorizma na nacionalnoj razini</a:t>
            </a:r>
          </a:p>
          <a:p>
            <a:pPr algn="just">
              <a:spcBef>
                <a:spcPts val="0"/>
              </a:spcBef>
            </a:pPr>
            <a:r>
              <a:rPr lang="vi-VN" dirty="0">
                <a:latin typeface="Calibri" pitchFamily="34" charset="0"/>
                <a:cs typeface="Calibri" pitchFamily="34" charset="0"/>
              </a:rPr>
              <a:t>Nadnacionalna procjena rizika jest procjena rizika od pranja novca i financiranja terorizma koji utječu na unutarnje tržište i koji su povezani s prekograničnim aktivnostima, a koju provodi Europska komisija</a:t>
            </a:r>
          </a:p>
          <a:p>
            <a:pPr algn="just">
              <a:spcBef>
                <a:spcPts val="0"/>
              </a:spcBef>
            </a:pPr>
            <a:r>
              <a:rPr lang="vi-VN" dirty="0">
                <a:latin typeface="Calibri" pitchFamily="34" charset="0"/>
                <a:cs typeface="Calibri" pitchFamily="34" charset="0"/>
              </a:rPr>
              <a:t>Neprofitne organizacije jesu udruge, zaklade, fundacije i vjerske zajednice</a:t>
            </a:r>
          </a:p>
          <a:p>
            <a:pPr algn="just">
              <a:spcBef>
                <a:spcPts val="0"/>
              </a:spcBef>
            </a:pPr>
            <a:endParaRPr lang="vi-VN" dirty="0"/>
          </a:p>
          <a:p>
            <a:pPr algn="just">
              <a:spcBef>
                <a:spcPts val="0"/>
              </a:spcBef>
            </a:pPr>
            <a:endParaRPr lang="hr-HR" dirty="0"/>
          </a:p>
        </p:txBody>
      </p:sp>
    </p:spTree>
    <p:extLst>
      <p:ext uri="{BB962C8B-B14F-4D97-AF65-F5344CB8AC3E}">
        <p14:creationId xmlns:p14="http://schemas.microsoft.com/office/powerpoint/2010/main" val="55173087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PRIJAVLJIVANJE NEUSKLAĐENOSTI INFORMACIJA  (OD 1.1.2020.)</a:t>
            </a:r>
          </a:p>
        </p:txBody>
      </p:sp>
      <p:sp>
        <p:nvSpPr>
          <p:cNvPr id="3" name="Content Placeholder 2"/>
          <p:cNvSpPr>
            <a:spLocks noGrp="1"/>
          </p:cNvSpPr>
          <p:nvPr>
            <p:ph idx="1"/>
          </p:nvPr>
        </p:nvSpPr>
        <p:spPr/>
        <p:txBody>
          <a:bodyPr>
            <a:normAutofit/>
          </a:bodyPr>
          <a:lstStyle/>
          <a:p>
            <a:pPr algn="just">
              <a:spcBef>
                <a:spcPts val="0"/>
              </a:spcBef>
            </a:pPr>
            <a:endParaRPr lang="hr-HR" dirty="0"/>
          </a:p>
          <a:p>
            <a:pPr algn="just">
              <a:spcBef>
                <a:spcPts val="0"/>
              </a:spcBef>
            </a:pPr>
            <a:endParaRPr lang="hr-HR" dirty="0"/>
          </a:p>
          <a:p>
            <a:pPr algn="just">
              <a:spcBef>
                <a:spcPts val="0"/>
              </a:spcBef>
            </a:pPr>
            <a:r>
              <a:rPr lang="hr-HR" dirty="0"/>
              <a:t>Obveznik primjene Zakona je dužan pisanim putem, na način propisan Pravilnikom o Registru stvarnih vlasnika, obavijestiti Ured kada utvrdi da postoji neusklađenost između informacija o stvarnom vlasništvu pojedinog pravnog subjekta ili trusta dostupnih u Registru stvarnih vlasnika i informacija o stvarnom vlasništvu koje su dostupne tome obvezniku</a:t>
            </a:r>
          </a:p>
        </p:txBody>
      </p:sp>
    </p:spTree>
    <p:extLst>
      <p:ext uri="{BB962C8B-B14F-4D97-AF65-F5344CB8AC3E}">
        <p14:creationId xmlns:p14="http://schemas.microsoft.com/office/powerpoint/2010/main" val="265690761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NADZOR NAD REGISTROM STVARNIH VLASNIKA</a:t>
            </a:r>
          </a:p>
        </p:txBody>
      </p:sp>
      <p:sp>
        <p:nvSpPr>
          <p:cNvPr id="3" name="Content Placeholder 2"/>
          <p:cNvSpPr>
            <a:spLocks noGrp="1"/>
          </p:cNvSpPr>
          <p:nvPr>
            <p:ph idx="1"/>
          </p:nvPr>
        </p:nvSpPr>
        <p:spPr/>
        <p:txBody>
          <a:bodyPr>
            <a:normAutofit/>
          </a:bodyPr>
          <a:lstStyle/>
          <a:p>
            <a:pPr algn="just">
              <a:spcBef>
                <a:spcPts val="0"/>
              </a:spcBef>
            </a:pPr>
            <a:endParaRPr lang="hr-HR" dirty="0"/>
          </a:p>
          <a:p>
            <a:pPr algn="just">
              <a:spcBef>
                <a:spcPts val="0"/>
              </a:spcBef>
            </a:pPr>
            <a:endParaRPr lang="hr-HR" dirty="0"/>
          </a:p>
          <a:p>
            <a:pPr algn="just">
              <a:spcBef>
                <a:spcPts val="0"/>
              </a:spcBef>
            </a:pPr>
            <a:r>
              <a:rPr lang="hr-HR" dirty="0"/>
              <a:t>Financijska agencija obavlja nadzor i utvrđuje je li pravni subjekt i upravitelj trusta upisao podatke u Registar</a:t>
            </a:r>
          </a:p>
          <a:p>
            <a:pPr algn="just">
              <a:spcBef>
                <a:spcPts val="0"/>
              </a:spcBef>
            </a:pPr>
            <a:r>
              <a:rPr lang="hr-HR" dirty="0"/>
              <a:t>Financijska agencija ovlašteni je tužitelj za pokretanje prekršajnog postupka protiv pravnog subjekta i upravitelja trusta koji ne upiše podatke u Registar</a:t>
            </a:r>
          </a:p>
          <a:p>
            <a:pPr algn="just">
              <a:spcBef>
                <a:spcPts val="0"/>
              </a:spcBef>
            </a:pPr>
            <a:r>
              <a:rPr lang="hr-HR" dirty="0"/>
              <a:t>Porezna uprava provodi nadzor nad pravnim subjektima koji ne raspolažu podatcima o stvarnom vlasniku, a Porezna uprava je i ovlašteni tužitelj za pokretanje prekršajnog postupka protiv pravnih subjekata </a:t>
            </a:r>
          </a:p>
        </p:txBody>
      </p:sp>
    </p:spTree>
    <p:extLst>
      <p:ext uri="{BB962C8B-B14F-4D97-AF65-F5344CB8AC3E}">
        <p14:creationId xmlns:p14="http://schemas.microsoft.com/office/powerpoint/2010/main" val="85127696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PREKRŠAJNE ODREDBE</a:t>
            </a:r>
          </a:p>
        </p:txBody>
      </p:sp>
      <p:sp>
        <p:nvSpPr>
          <p:cNvPr id="3" name="Content Placeholder 2"/>
          <p:cNvSpPr>
            <a:spLocks noGrp="1"/>
          </p:cNvSpPr>
          <p:nvPr>
            <p:ph idx="1"/>
          </p:nvPr>
        </p:nvSpPr>
        <p:spPr/>
        <p:txBody>
          <a:bodyPr>
            <a:normAutofit/>
          </a:bodyPr>
          <a:lstStyle/>
          <a:p>
            <a:pPr algn="just">
              <a:spcBef>
                <a:spcPts val="0"/>
              </a:spcBef>
            </a:pPr>
            <a:endParaRPr lang="hr-HR" dirty="0"/>
          </a:p>
          <a:p>
            <a:pPr algn="just">
              <a:spcBef>
                <a:spcPts val="0"/>
              </a:spcBef>
            </a:pPr>
            <a:endParaRPr lang="hr-HR" dirty="0"/>
          </a:p>
          <a:p>
            <a:pPr algn="just">
              <a:spcBef>
                <a:spcPts val="0"/>
              </a:spcBef>
            </a:pPr>
            <a:r>
              <a:rPr lang="hr-HR" dirty="0"/>
              <a:t>Novčanom kaznom u iznosu od 35.000,00 do 1.000.000,00 kuna kaznit će se za prekršaj pravna osoba ako ne utvrdi ili ne provjeri identitet stranke, zakonskoga zastupnika, punomoćnika ili stvarnoga vlasnika stranke te ako ne dokumentira postupak utvrđivanja i provjere identiteta stvarnoga vlasnika stranke</a:t>
            </a:r>
          </a:p>
          <a:p>
            <a:pPr algn="just">
              <a:spcBef>
                <a:spcPts val="0"/>
              </a:spcBef>
            </a:pPr>
            <a:r>
              <a:rPr lang="hr-HR" dirty="0"/>
              <a:t>Član uprave ili druga odgovorna osoba u pravnoj osobi kaznit će se za navedene prekršaje novčanom kaznom u iznosu od 6.000,00 do 75.000,00 kuna</a:t>
            </a:r>
          </a:p>
        </p:txBody>
      </p:sp>
    </p:spTree>
    <p:extLst>
      <p:ext uri="{BB962C8B-B14F-4D97-AF65-F5344CB8AC3E}">
        <p14:creationId xmlns:p14="http://schemas.microsoft.com/office/powerpoint/2010/main" val="68260068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PRAVILNIK O REGISTRU STVARNIH VLASNIKA – PREUZIMANJE PODATAKA</a:t>
            </a:r>
          </a:p>
        </p:txBody>
      </p:sp>
      <p:sp>
        <p:nvSpPr>
          <p:cNvPr id="3" name="Content Placeholder 2"/>
          <p:cNvSpPr>
            <a:spLocks noGrp="1"/>
          </p:cNvSpPr>
          <p:nvPr>
            <p:ph idx="1"/>
          </p:nvPr>
        </p:nvSpPr>
        <p:spPr/>
        <p:txBody>
          <a:bodyPr>
            <a:normAutofit/>
          </a:bodyPr>
          <a:lstStyle/>
          <a:p>
            <a:pPr algn="just">
              <a:spcBef>
                <a:spcPts val="0"/>
              </a:spcBef>
            </a:pPr>
            <a:endParaRPr lang="hr-HR" dirty="0"/>
          </a:p>
          <a:p>
            <a:pPr algn="just">
              <a:spcBef>
                <a:spcPts val="0"/>
              </a:spcBef>
            </a:pPr>
            <a:endParaRPr lang="hr-HR" dirty="0"/>
          </a:p>
          <a:p>
            <a:pPr algn="just">
              <a:spcBef>
                <a:spcPts val="0"/>
              </a:spcBef>
            </a:pPr>
            <a:r>
              <a:rPr lang="hr-HR" dirty="0"/>
              <a:t>Agencija bez naknade elektroničkim putem preuzima podatke o pravnim subjektima i trustovima iz centralnog OIB aplikacijskog sustava koji vodi Porezna uprava</a:t>
            </a:r>
          </a:p>
          <a:p>
            <a:pPr algn="just">
              <a:spcBef>
                <a:spcPts val="0"/>
              </a:spcBef>
            </a:pPr>
            <a:r>
              <a:rPr lang="hr-HR" dirty="0"/>
              <a:t>Agencija bez naknade elektroničkim putem preuzima i druge potrebne podatke iz sudskog registra i drugih matičnih registara</a:t>
            </a:r>
          </a:p>
        </p:txBody>
      </p:sp>
    </p:spTree>
    <p:extLst>
      <p:ext uri="{BB962C8B-B14F-4D97-AF65-F5344CB8AC3E}">
        <p14:creationId xmlns:p14="http://schemas.microsoft.com/office/powerpoint/2010/main" val="331812421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NAČIN VOĐENJA REGISTRA</a:t>
            </a:r>
          </a:p>
        </p:txBody>
      </p:sp>
      <p:sp>
        <p:nvSpPr>
          <p:cNvPr id="3" name="Content Placeholder 2"/>
          <p:cNvSpPr>
            <a:spLocks noGrp="1"/>
          </p:cNvSpPr>
          <p:nvPr>
            <p:ph idx="1"/>
          </p:nvPr>
        </p:nvSpPr>
        <p:spPr/>
        <p:txBody>
          <a:bodyPr>
            <a:normAutofit/>
          </a:bodyPr>
          <a:lstStyle/>
          <a:p>
            <a:pPr algn="just">
              <a:spcBef>
                <a:spcPts val="0"/>
              </a:spcBef>
            </a:pPr>
            <a:endParaRPr lang="hr-HR" dirty="0"/>
          </a:p>
          <a:p>
            <a:pPr algn="just">
              <a:spcBef>
                <a:spcPts val="0"/>
              </a:spcBef>
            </a:pPr>
            <a:endParaRPr lang="hr-HR" dirty="0"/>
          </a:p>
          <a:p>
            <a:pPr algn="just">
              <a:spcBef>
                <a:spcPts val="0"/>
              </a:spcBef>
            </a:pPr>
            <a:r>
              <a:rPr lang="hr-HR" dirty="0"/>
              <a:t>Agencija operativno vodi Registar u ime Ureda</a:t>
            </a:r>
          </a:p>
          <a:p>
            <a:pPr algn="just">
              <a:spcBef>
                <a:spcPts val="0"/>
              </a:spcBef>
            </a:pPr>
            <a:r>
              <a:rPr lang="hr-HR" dirty="0"/>
              <a:t>Agencija je odgovorna za vjerodostojnost unesenih i preuzetih podataka te je dužna osigurati pretraživanje po raznim obilježjima</a:t>
            </a:r>
          </a:p>
          <a:p>
            <a:pPr algn="just">
              <a:spcBef>
                <a:spcPts val="0"/>
              </a:spcBef>
            </a:pPr>
            <a:r>
              <a:rPr lang="hr-HR" dirty="0"/>
              <a:t>Agencija trajno čuva podatke upisane u Registar</a:t>
            </a:r>
          </a:p>
        </p:txBody>
      </p:sp>
    </p:spTree>
    <p:extLst>
      <p:ext uri="{BB962C8B-B14F-4D97-AF65-F5344CB8AC3E}">
        <p14:creationId xmlns:p14="http://schemas.microsoft.com/office/powerpoint/2010/main" val="79316876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NAČIN UPISA PODATAKA</a:t>
            </a:r>
          </a:p>
        </p:txBody>
      </p:sp>
      <p:sp>
        <p:nvSpPr>
          <p:cNvPr id="3" name="Content Placeholder 2"/>
          <p:cNvSpPr>
            <a:spLocks noGrp="1"/>
          </p:cNvSpPr>
          <p:nvPr>
            <p:ph idx="1"/>
          </p:nvPr>
        </p:nvSpPr>
        <p:spPr/>
        <p:txBody>
          <a:bodyPr>
            <a:normAutofit/>
          </a:bodyPr>
          <a:lstStyle/>
          <a:p>
            <a:pPr algn="just">
              <a:spcBef>
                <a:spcPts val="0"/>
              </a:spcBef>
            </a:pPr>
            <a:endParaRPr lang="hr-HR" dirty="0"/>
          </a:p>
          <a:p>
            <a:pPr algn="just">
              <a:spcBef>
                <a:spcPts val="0"/>
              </a:spcBef>
            </a:pPr>
            <a:endParaRPr lang="hr-HR" dirty="0"/>
          </a:p>
          <a:p>
            <a:pPr algn="just">
              <a:spcBef>
                <a:spcPts val="0"/>
              </a:spcBef>
            </a:pPr>
            <a:r>
              <a:rPr lang="hr-HR" dirty="0"/>
              <a:t>Pravni subjekt ili upravitelj trusta dužan je upisati podatke na jedan od sljedećih načina:</a:t>
            </a:r>
          </a:p>
          <a:p>
            <a:pPr algn="just">
              <a:spcBef>
                <a:spcPts val="0"/>
              </a:spcBef>
            </a:pPr>
            <a:endParaRPr lang="hr-HR" dirty="0"/>
          </a:p>
          <a:p>
            <a:pPr marL="274320" lvl="1" indent="0" algn="just">
              <a:spcBef>
                <a:spcPts val="0"/>
              </a:spcBef>
              <a:buNone/>
            </a:pPr>
            <a:r>
              <a:rPr lang="hr-HR" dirty="0"/>
              <a:t>	1. korištenjem web aplikacije uz certifikat ili</a:t>
            </a:r>
          </a:p>
          <a:p>
            <a:pPr marL="274320" lvl="1" indent="0" algn="just">
              <a:spcBef>
                <a:spcPts val="0"/>
              </a:spcBef>
              <a:buNone/>
            </a:pPr>
            <a:r>
              <a:rPr lang="hr-HR" dirty="0"/>
              <a:t>	2. preko poslovnice Agencije korištenjem obrazaca</a:t>
            </a:r>
          </a:p>
        </p:txBody>
      </p:sp>
    </p:spTree>
    <p:extLst>
      <p:ext uri="{BB962C8B-B14F-4D97-AF65-F5344CB8AC3E}">
        <p14:creationId xmlns:p14="http://schemas.microsoft.com/office/powerpoint/2010/main" val="162935715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ROKOVI UPISA I AŽURIRANJA PODATAKA U REGISTAR</a:t>
            </a:r>
          </a:p>
        </p:txBody>
      </p:sp>
      <p:sp>
        <p:nvSpPr>
          <p:cNvPr id="3" name="Content Placeholder 2"/>
          <p:cNvSpPr>
            <a:spLocks noGrp="1"/>
          </p:cNvSpPr>
          <p:nvPr>
            <p:ph idx="1"/>
          </p:nvPr>
        </p:nvSpPr>
        <p:spPr/>
        <p:txBody>
          <a:bodyPr>
            <a:normAutofit/>
          </a:bodyPr>
          <a:lstStyle/>
          <a:p>
            <a:pPr algn="just">
              <a:spcBef>
                <a:spcPts val="0"/>
              </a:spcBef>
            </a:pPr>
            <a:endParaRPr lang="hr-HR" dirty="0"/>
          </a:p>
          <a:p>
            <a:pPr algn="just">
              <a:spcBef>
                <a:spcPts val="0"/>
              </a:spcBef>
            </a:pPr>
            <a:endParaRPr lang="hr-HR" dirty="0"/>
          </a:p>
          <a:p>
            <a:pPr algn="just">
              <a:spcBef>
                <a:spcPts val="0"/>
              </a:spcBef>
            </a:pPr>
            <a:r>
              <a:rPr lang="hr-HR" dirty="0"/>
              <a:t>Pravni subjekt i upravitelj trusta dužan je upisati podatak o stvarnom vlasniku u Registar u vremenskom razdoblju od 3. lipnja 2019. do 31. prosinca 2019.</a:t>
            </a:r>
          </a:p>
          <a:p>
            <a:pPr algn="just">
              <a:spcBef>
                <a:spcPts val="0"/>
              </a:spcBef>
            </a:pPr>
            <a:r>
              <a:rPr lang="hr-HR" dirty="0"/>
              <a:t>Pravni subjekt osnovan nakon 1. prosinca 2019. dužan je upisati podatak o stvarnom vlasniku u Registar najkasnije u roku od 30 dana od osnivanja pravnoga subjekta</a:t>
            </a:r>
          </a:p>
          <a:p>
            <a:pPr algn="just">
              <a:spcBef>
                <a:spcPts val="0"/>
              </a:spcBef>
            </a:pPr>
            <a:r>
              <a:rPr lang="hr-HR" dirty="0"/>
              <a:t>Upravitelj trusta dužan je za trust unijeti podatak o stvarnom vlasniku trusta u Registar u roku od 30 dana od dodjele OIB-a trustu</a:t>
            </a:r>
          </a:p>
        </p:txBody>
      </p:sp>
    </p:spTree>
    <p:extLst>
      <p:ext uri="{BB962C8B-B14F-4D97-AF65-F5344CB8AC3E}">
        <p14:creationId xmlns:p14="http://schemas.microsoft.com/office/powerpoint/2010/main" val="396488493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ROKOVI UPISA I AŽURIRANJA PODATAKA U REGISTAR</a:t>
            </a:r>
          </a:p>
        </p:txBody>
      </p:sp>
      <p:sp>
        <p:nvSpPr>
          <p:cNvPr id="3" name="Content Placeholder 2"/>
          <p:cNvSpPr>
            <a:spLocks noGrp="1"/>
          </p:cNvSpPr>
          <p:nvPr>
            <p:ph idx="1"/>
          </p:nvPr>
        </p:nvSpPr>
        <p:spPr/>
        <p:txBody>
          <a:bodyPr>
            <a:normAutofit/>
          </a:bodyPr>
          <a:lstStyle/>
          <a:p>
            <a:pPr algn="just">
              <a:spcBef>
                <a:spcPts val="0"/>
              </a:spcBef>
            </a:pPr>
            <a:endParaRPr lang="hr-HR" dirty="0"/>
          </a:p>
          <a:p>
            <a:pPr algn="just">
              <a:spcBef>
                <a:spcPts val="0"/>
              </a:spcBef>
            </a:pPr>
            <a:endParaRPr lang="hr-HR" dirty="0"/>
          </a:p>
          <a:p>
            <a:pPr algn="just">
              <a:spcBef>
                <a:spcPts val="0"/>
              </a:spcBef>
            </a:pPr>
            <a:r>
              <a:rPr lang="hr-HR" dirty="0"/>
              <a:t>Udruga je dužna upisati podatak o stvarnom vlasniku u Registar u vremenskom razdoblju od 1. srpnja 2019. do 31. prosinca 2019.</a:t>
            </a:r>
          </a:p>
          <a:p>
            <a:pPr algn="just">
              <a:spcBef>
                <a:spcPts val="0"/>
              </a:spcBef>
            </a:pPr>
            <a:r>
              <a:rPr lang="hr-HR" dirty="0"/>
              <a:t>Pravni subjekt odnosno upravitelj trusta dužan je u roku od 30 dana od datuma nastanka promjene ažurirati podatke koje je prethodno upisao u Registar</a:t>
            </a:r>
          </a:p>
        </p:txBody>
      </p:sp>
    </p:spTree>
    <p:extLst>
      <p:ext uri="{BB962C8B-B14F-4D97-AF65-F5344CB8AC3E}">
        <p14:creationId xmlns:p14="http://schemas.microsoft.com/office/powerpoint/2010/main" val="51016813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01" y="584200"/>
            <a:ext cx="8229600" cy="914400"/>
          </a:xfrm>
        </p:spPr>
        <p:txBody>
          <a:bodyPr>
            <a:noAutofit/>
          </a:bodyPr>
          <a:lstStyle/>
          <a:p>
            <a:pPr algn="just"/>
            <a:r>
              <a:rPr lang="hr-HR" sz="3600" dirty="0"/>
              <a:t>IZDAVANJE PREKRŠAJNOG NALOGA</a:t>
            </a:r>
          </a:p>
        </p:txBody>
      </p:sp>
      <p:sp>
        <p:nvSpPr>
          <p:cNvPr id="3" name="Content Placeholder 2"/>
          <p:cNvSpPr>
            <a:spLocks noGrp="1"/>
          </p:cNvSpPr>
          <p:nvPr>
            <p:ph idx="1"/>
          </p:nvPr>
        </p:nvSpPr>
        <p:spPr/>
        <p:txBody>
          <a:bodyPr>
            <a:normAutofit/>
          </a:bodyPr>
          <a:lstStyle/>
          <a:p>
            <a:pPr algn="just">
              <a:spcBef>
                <a:spcPts val="0"/>
              </a:spcBef>
            </a:pPr>
            <a:endParaRPr lang="hr-HR" dirty="0"/>
          </a:p>
          <a:p>
            <a:pPr algn="just">
              <a:spcBef>
                <a:spcPts val="0"/>
              </a:spcBef>
            </a:pPr>
            <a:r>
              <a:rPr lang="hr-HR" dirty="0"/>
              <a:t>Ako Agencija utvrdi da pravni subjekt odnosno upravitelj trusta nije upisao podatke na način i u rokovima propisanim Pravilnikom tada Agencija izdaje prekršajni nalog pravnom subjektu odnosno upravitelju trusta zbog kršenja odredbi Zakona</a:t>
            </a:r>
          </a:p>
          <a:p>
            <a:pPr algn="just">
              <a:spcBef>
                <a:spcPts val="0"/>
              </a:spcBef>
            </a:pPr>
            <a:r>
              <a:rPr lang="hr-HR" dirty="0"/>
              <a:t>Ovlaštenje za izdavanje prekršajnog naloga temelji se na čl. 229. st. 1. </a:t>
            </a:r>
            <a:r>
              <a:rPr lang="hr-HR" dirty="0" err="1"/>
              <a:t>podst</a:t>
            </a:r>
            <a:r>
              <a:rPr lang="hr-HR" dirty="0"/>
              <a:t>. 3. Prekršajnog zakona. Prema toj odredbi prekršajni nalog ovlaštena je izdati državna agencija osnivač koje je Hrvatski sabor i Vlada RH.</a:t>
            </a:r>
          </a:p>
          <a:p>
            <a:pPr algn="just">
              <a:spcBef>
                <a:spcPts val="0"/>
              </a:spcBef>
            </a:pPr>
            <a:r>
              <a:rPr lang="hr-HR" dirty="0"/>
              <a:t>Osnivač Agencije je Republika Hrvatska (čl. 1. st. 2. Zakona o Financijskoj agenciji)</a:t>
            </a:r>
          </a:p>
        </p:txBody>
      </p:sp>
    </p:spTree>
    <p:extLst>
      <p:ext uri="{BB962C8B-B14F-4D97-AF65-F5344CB8AC3E}">
        <p14:creationId xmlns:p14="http://schemas.microsoft.com/office/powerpoint/2010/main" val="308278058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p:txBody>
          <a:bodyPr/>
          <a:lstStyle/>
          <a:p>
            <a:pPr marL="0" indent="0">
              <a:buNone/>
            </a:pPr>
            <a:endParaRPr lang="hr-HR" dirty="0"/>
          </a:p>
          <a:p>
            <a:pPr marL="0" indent="0">
              <a:buNone/>
            </a:pPr>
            <a:endParaRPr lang="hr-HR" dirty="0"/>
          </a:p>
          <a:p>
            <a:pPr marL="0" indent="0" algn="ctr">
              <a:buNone/>
            </a:pPr>
            <a:r>
              <a:rPr lang="hr-HR" sz="4000" dirty="0"/>
              <a:t>HVALA </a:t>
            </a:r>
            <a:r>
              <a:rPr lang="hr-HR" sz="4000"/>
              <a:t>NA PAŽNJI</a:t>
            </a:r>
            <a:endParaRPr lang="hr-HR" sz="4000" dirty="0"/>
          </a:p>
        </p:txBody>
      </p:sp>
    </p:spTree>
    <p:extLst>
      <p:ext uri="{BB962C8B-B14F-4D97-AF65-F5344CB8AC3E}">
        <p14:creationId xmlns:p14="http://schemas.microsoft.com/office/powerpoint/2010/main" val="3557686515"/>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Rif-mode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4106</TotalTime>
  <Words>6185</Words>
  <Application>Microsoft Office PowerPoint</Application>
  <PresentationFormat>Prikaz na zaslonu (4:3)</PresentationFormat>
  <Paragraphs>1226</Paragraphs>
  <Slides>99</Slides>
  <Notes>0</Notes>
  <HiddenSlides>0</HiddenSlides>
  <MMClips>0</MMClips>
  <ScaleCrop>false</ScaleCrop>
  <HeadingPairs>
    <vt:vector size="6" baseType="variant">
      <vt:variant>
        <vt:lpstr>Korišteni fontovi</vt:lpstr>
      </vt:variant>
      <vt:variant>
        <vt:i4>2</vt:i4>
      </vt:variant>
      <vt:variant>
        <vt:lpstr>Tema</vt:lpstr>
      </vt:variant>
      <vt:variant>
        <vt:i4>1</vt:i4>
      </vt:variant>
      <vt:variant>
        <vt:lpstr>Naslovi slajdova</vt:lpstr>
      </vt:variant>
      <vt:variant>
        <vt:i4>99</vt:i4>
      </vt:variant>
    </vt:vector>
  </HeadingPairs>
  <TitlesOfParts>
    <vt:vector size="102" baseType="lpstr">
      <vt:lpstr>Arial</vt:lpstr>
      <vt:lpstr>Calibri</vt:lpstr>
      <vt:lpstr>Rif-model</vt:lpstr>
      <vt:lpstr>    PRIMJENA ZAKONA O SPRJEČAVANJU PRANJA NOVCA I FINANCIRANJA TERORIZMA  I. Zakon o sprječavanju pranja novca i financiranja terorizma, podzakonski akti i smjernice</vt:lpstr>
      <vt:lpstr>VAŽEĆI PROPISI</vt:lpstr>
      <vt:lpstr>VAŽEĆI PROPISI</vt:lpstr>
      <vt:lpstr>VAŽEĆI PROPISI</vt:lpstr>
      <vt:lpstr>VAŽEĆI PROPISI</vt:lpstr>
      <vt:lpstr>SMJERNICE</vt:lpstr>
      <vt:lpstr>TEMELJNI POJMOVI </vt:lpstr>
      <vt:lpstr>ZNAČENJE POJEDINIH POJMOVA</vt:lpstr>
      <vt:lpstr>ZNAČENJE POJEDINIH POJMOVA</vt:lpstr>
      <vt:lpstr>ZNAČENJE POJEDINIH POJMOVA</vt:lpstr>
      <vt:lpstr>ZNAČENJE POJEDINIH POJMOVA</vt:lpstr>
      <vt:lpstr>ZNAČENJE POJEDINIH POJMOVA</vt:lpstr>
      <vt:lpstr>OBVEZNICI PROVEDBE MJERA</vt:lpstr>
      <vt:lpstr>OBVEZNICI PROVEDBE MJERA</vt:lpstr>
      <vt:lpstr>VIRTUALNA IMOVINA, VIRTUALNA VALUTA I SKRBNIČKE USLUGE NOVČANIKA</vt:lpstr>
      <vt:lpstr>OBVEZE OBVEZNIKA</vt:lpstr>
      <vt:lpstr>OBVEZE OBVEZNIKA</vt:lpstr>
      <vt:lpstr>POLITIKE, KONTROLE I POSTUPCI</vt:lpstr>
      <vt:lpstr>OBVEZA DONOŠENJA</vt:lpstr>
      <vt:lpstr>POLITIKE, KONTROLE I POSTUPCI UKLJUČUJU:</vt:lpstr>
      <vt:lpstr>POLITIKE, KONTROLE I POSTUPCI UKLJUČUJU:</vt:lpstr>
      <vt:lpstr>POLITIKE, KONTROLE I POSTUPCI UKLJUČUJU:</vt:lpstr>
      <vt:lpstr>POTENCIJALNO NIŽI RIZIK</vt:lpstr>
      <vt:lpstr>POTENCIJALNO VIŠI RIZIK</vt:lpstr>
      <vt:lpstr>MJERE DUBINSKE ANALIZE</vt:lpstr>
      <vt:lpstr>DUBINSKA ANALIZA SE PROVODI</vt:lpstr>
      <vt:lpstr>DUBINSKA ANALIZA SE PROVODI</vt:lpstr>
      <vt:lpstr>PRIKUPLJANJE PODATAKA ZA FIZIČKU OSOBU</vt:lpstr>
      <vt:lpstr>PRIKUPLJANJE PODATAKA ZA OBRT I DRUGU SAMOSTALNU DJELATNOST</vt:lpstr>
      <vt:lpstr>PRIKUPLJANJE PODATAKA ZA PRAVNU OSOBU</vt:lpstr>
      <vt:lpstr>PRIKUPLJANJE PODATAKA ZA STVARNOG VLASNIKA STRANKE</vt:lpstr>
      <vt:lpstr>POVREMENE I GOTOVINSKE TRANSAKCIJE</vt:lpstr>
      <vt:lpstr>PRIKUPLJANJE PODATAKA ZA UDRUGE, ZAKLADE I DR.</vt:lpstr>
      <vt:lpstr>STVARNI VLASNIK STRANKE</vt:lpstr>
      <vt:lpstr>REGISTAR STVARNIH VLASNIKA</vt:lpstr>
      <vt:lpstr>OBVEZE PRAVNIH SUBJEKATA U VEZI S REGISTROM</vt:lpstr>
      <vt:lpstr>DUBINSKA ANALIZA PREKO TREĆE OSOBE</vt:lpstr>
      <vt:lpstr>POJEDNOSTAVLJENA DUBINSKA ANALIZA STRANKE MOŽE SE SASTOJATI OD:</vt:lpstr>
      <vt:lpstr>POJAČANA DUBINSKA ANALIZA STRANKE PROVODI SE:</vt:lpstr>
      <vt:lpstr>POLITIČKI IZLOŽENE OSOBE</vt:lpstr>
      <vt:lpstr>MJERE POJAČANE DUBINSKE ANALIZE KOD POLITIČKI IZLOŽENE OSOBE</vt:lpstr>
      <vt:lpstr>UTVRĐIVANJE IDENTITETA STRANKE NA TEMELJU KVALIFICIRANOG CERTIFIKATA ZA ELEKTRONIČKI POTPIS ILI ELEKTRONIČKI PEČAT</vt:lpstr>
      <vt:lpstr>UTVRĐIVANJE IDENTITETA STRANKE NA TEMELJU VIDEOELEKTRONIČKE IDENTIFIKACIJE</vt:lpstr>
      <vt:lpstr>ZABRANA ANONIMNIH PROIZVODA</vt:lpstr>
      <vt:lpstr>OGRANIČENJA U POSLOVANJU S GOTOVINOM</vt:lpstr>
      <vt:lpstr>OBAVJEŠTAVANJE UREDA ZA SPRJEČAVANJE PRANJA NOVCA</vt:lpstr>
      <vt:lpstr>IMENOVANJE OVLAŠTENE OSOBE I ZAMJENIKA</vt:lpstr>
      <vt:lpstr>STRUČNO OSPOSOBLJAVANJE I IZOBRAZBA</vt:lpstr>
      <vt:lpstr>REDOVITA UNUTARNJA REVIZIJA</vt:lpstr>
      <vt:lpstr>ZAŠTITA OSOBNIH PODATAKA</vt:lpstr>
      <vt:lpstr>ČUVANJE PODATAKA I VOĐENJE EVIDENCIJA</vt:lpstr>
      <vt:lpstr>NADZORNA TIJELA</vt:lpstr>
      <vt:lpstr>SMJERNICE</vt:lpstr>
      <vt:lpstr>PREKRŠAJNI POSTUPCI</vt:lpstr>
      <vt:lpstr>URED ZA SPRJEČAVANJE PRANJA NOVCA</vt:lpstr>
      <vt:lpstr>PRIVREMENO ZAUSTAVLJANJE SUMNJIVE TRANSAKCIJE</vt:lpstr>
      <vt:lpstr>STALNO PRAĆENJE FINANCIJSKOG POSLOVANJA STRANKE</vt:lpstr>
      <vt:lpstr>SPECIFIČNOSTI PROFESIONALNIH DJELATNOSTI – DEFINICIJA </vt:lpstr>
      <vt:lpstr>ODVJETNIK, ODVJETNIČKO DRUŠTVO I JAVNI BILJEŽNIK SU OBVEZNICI</vt:lpstr>
      <vt:lpstr>TRAŽENJE SAVJETA U VEZI S PRANJEM NOVCA ILI FINANCIRANJA TERORIZMA</vt:lpstr>
      <vt:lpstr>PRAVILNIK O MINIMALNIM TEHNIČKIM UVJETIMA KOJE MORAJU ISPUNJAVATI SREDSTVA VIDEOELEKTRONIČKE IDENTIFIKACIJE UREĐUJE</vt:lpstr>
      <vt:lpstr>PRAVILNIK O OBAVJEŠTAVANJU UREDA ZA SPRJEČAVANJE PRANJA NOVCA O SUMNJIVIM TRANSAKCIJAMA, SREDSTVIMA I OSOBAMA</vt:lpstr>
      <vt:lpstr>PRAVILNIK O OBAVJEŠTAVANJU UREDA ZA SPRJEČAVANJE PRANJA NOVCA O SUMNJIVIM TRANSAKCIJAMA, SREDSTVIMA I OSOBAMA</vt:lpstr>
      <vt:lpstr>PRAVILNIK O OBAVJEŠTAVANJU UREDA ZA SPRJEČAVANJE PRANJA NOVCA O GOTOVINSKOJ TRANSAKCIJI U VRIJEDNOSTI OD 200.000,00 KUNA I VEĆOJ</vt:lpstr>
      <vt:lpstr>PRAVILNIK O OBAVJEŠTAVANJU UREDA ZA SPRJEČAVANJE PRANJA NOVCA O GOTOVINSKOJ TRANSAKCIJI U VRIJEDNOSTI OD 200.000,00 KUNA I VEĆOJ</vt:lpstr>
      <vt:lpstr>PRAVILNIK O NAČINU DOSTAVLJANJA DODATNIH PODATAKA KOJI SU OBVEZNICI DUŽNI DOSTAVITI NA ZAHTJEV UREDA ZA SPRJEČAVANJE PRANJA NOVCA</vt:lpstr>
      <vt:lpstr>SMJERNICA ZA JEDINSTVENU PRIMJENU MJERA DUBINSKE ANALIZE STRANKE ZA STRANKE KOJE SU TRAŽITELJI MEĐUNARODNE ZAŠTITE IZ RIZIČNIJIH TREĆIH ZEMALJA ILI TERITORIJA</vt:lpstr>
      <vt:lpstr>SMJERNICE ZA PRIREĐIVAČE IGARA NA SREĆU O POSTUPKU PROCJENE RIZIKA OD PRANJA NOVCA I FINANCIRANJA TERORIZMA TE NAČINU PROVOĐENJA MJERA POJEDNOSTAVLJENE I POJAČANE DUBINSKE ANALIZE STRANKE</vt:lpstr>
      <vt:lpstr>      II. Prijava u registar stvarnih vlasnika  </vt:lpstr>
      <vt:lpstr>ZNAČENJE POJEDINIH POJMOVA IZ ZAKONA</vt:lpstr>
      <vt:lpstr>ZNAČENJE POJEDINIH POJMOVA IZ PRAVILNIKA</vt:lpstr>
      <vt:lpstr>ZNAČENJE POJEDINIH POJMOVA IZ PRAVILNIKA</vt:lpstr>
      <vt:lpstr>PRIKUPLJANJE PODATAKA ZA STVARNOGA VLASNIKA</vt:lpstr>
      <vt:lpstr>STVARNI VLASNIK STRANKE</vt:lpstr>
      <vt:lpstr>STVARNI VLASNIK STRANKE</vt:lpstr>
      <vt:lpstr>STVARNI VLASNIK TRUSTA</vt:lpstr>
      <vt:lpstr>STVARNI VLASNICI DOMAĆIH I STRANIH UDRUGA, ZADRUGA, USTANOVA I DR.</vt:lpstr>
      <vt:lpstr>POKAZATELJ IZRAVNOGA VLASNIŠTVA</vt:lpstr>
      <vt:lpstr>POKAZATELJ NEIZRAVNOGA VLASNIŠTVA</vt:lpstr>
      <vt:lpstr>NEMOGUĆNOST UTVRĐENJA STVARNOGA VLASNIKA</vt:lpstr>
      <vt:lpstr>DOKUMENTIRANJE</vt:lpstr>
      <vt:lpstr>DOKUMENTIRANJE</vt:lpstr>
      <vt:lpstr>DOKUMENTIRANJE</vt:lpstr>
      <vt:lpstr>REGISTAR STVARNIH VLASNIKA</vt:lpstr>
      <vt:lpstr>REGISTAR STVARNIH VLASNIKA</vt:lpstr>
      <vt:lpstr>OBVEZE PRAVNOG SUBJEKTA</vt:lpstr>
      <vt:lpstr>OBVEZE PRAVNOG SUBJEKTA</vt:lpstr>
      <vt:lpstr>DOSTUPNOST PODATAKA O STVARNOM VLASNIKU (OD 1. 1. 2020.)</vt:lpstr>
      <vt:lpstr>DOSTUPNOST PODATAKA O STVARNOM VLASNIKU (OD 1.1.2020.)</vt:lpstr>
      <vt:lpstr>PRIJAVLJIVANJE NEUSKLAĐENOSTI INFORMACIJA  (OD 1.1.2020.)</vt:lpstr>
      <vt:lpstr>NADZOR NAD REGISTROM STVARNIH VLASNIKA</vt:lpstr>
      <vt:lpstr>PREKRŠAJNE ODREDBE</vt:lpstr>
      <vt:lpstr>PRAVILNIK O REGISTRU STVARNIH VLASNIKA – PREUZIMANJE PODATAKA</vt:lpstr>
      <vt:lpstr>NAČIN VOĐENJA REGISTRA</vt:lpstr>
      <vt:lpstr>NAČIN UPISA PODATAKA</vt:lpstr>
      <vt:lpstr>ROKOVI UPISA I AŽURIRANJA PODATAKA U REGISTAR</vt:lpstr>
      <vt:lpstr>ROKOVI UPISA I AŽURIRANJA PODATAKA U REGISTAR</vt:lpstr>
      <vt:lpstr>IZDAVANJE PREKRŠAJNOG NALOGA</vt:lpstr>
      <vt:lpstr>PowerPoint prezentacija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PowerPointova prezentacija</dc:title>
  <dc:creator>user</dc:creator>
  <cp:lastModifiedBy>Darko</cp:lastModifiedBy>
  <cp:revision>284</cp:revision>
  <dcterms:created xsi:type="dcterms:W3CDTF">2017-01-18T08:38:35Z</dcterms:created>
  <dcterms:modified xsi:type="dcterms:W3CDTF">2019-07-08T20:48:57Z</dcterms:modified>
</cp:coreProperties>
</file>