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44"/>
  </p:notesMasterIdLst>
  <p:sldIdLst>
    <p:sldId id="322" r:id="rId2"/>
    <p:sldId id="427" r:id="rId3"/>
    <p:sldId id="836" r:id="rId4"/>
    <p:sldId id="466" r:id="rId5"/>
    <p:sldId id="832" r:id="rId6"/>
    <p:sldId id="428" r:id="rId7"/>
    <p:sldId id="835" r:id="rId8"/>
    <p:sldId id="377" r:id="rId9"/>
    <p:sldId id="323" r:id="rId10"/>
    <p:sldId id="324" r:id="rId11"/>
    <p:sldId id="378" r:id="rId12"/>
    <p:sldId id="845" r:id="rId13"/>
    <p:sldId id="878" r:id="rId14"/>
    <p:sldId id="880" r:id="rId15"/>
    <p:sldId id="888" r:id="rId16"/>
    <p:sldId id="883" r:id="rId17"/>
    <p:sldId id="884" r:id="rId18"/>
    <p:sldId id="873" r:id="rId19"/>
    <p:sldId id="885" r:id="rId20"/>
    <p:sldId id="886" r:id="rId21"/>
    <p:sldId id="887" r:id="rId22"/>
    <p:sldId id="874" r:id="rId23"/>
    <p:sldId id="866" r:id="rId24"/>
    <p:sldId id="847" r:id="rId25"/>
    <p:sldId id="848" r:id="rId26"/>
    <p:sldId id="381" r:id="rId27"/>
    <p:sldId id="383" r:id="rId28"/>
    <p:sldId id="384" r:id="rId29"/>
    <p:sldId id="385" r:id="rId30"/>
    <p:sldId id="388" r:id="rId31"/>
    <p:sldId id="389" r:id="rId32"/>
    <p:sldId id="398" r:id="rId33"/>
    <p:sldId id="395" r:id="rId34"/>
    <p:sldId id="889" r:id="rId35"/>
    <p:sldId id="891" r:id="rId36"/>
    <p:sldId id="892" r:id="rId37"/>
    <p:sldId id="893" r:id="rId38"/>
    <p:sldId id="894" r:id="rId39"/>
    <p:sldId id="895" r:id="rId40"/>
    <p:sldId id="896" r:id="rId41"/>
    <p:sldId id="469" r:id="rId42"/>
    <p:sldId id="446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646" autoAdjust="0"/>
    <p:restoredTop sz="93792" autoAdjust="0"/>
  </p:normalViewPr>
  <p:slideViewPr>
    <p:cSldViewPr>
      <p:cViewPr varScale="1">
        <p:scale>
          <a:sx n="100" d="100"/>
          <a:sy n="100" d="100"/>
        </p:scale>
        <p:origin x="57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63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079569-E1CF-4CD1-AB09-DB0116EE8A6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B80D47DD-DA10-4FDE-B46C-567D21D4C2CC}">
      <dgm:prSet phldrT="[Text]"/>
      <dgm:spPr/>
      <dgm:t>
        <a:bodyPr/>
        <a:lstStyle/>
        <a:p>
          <a:r>
            <a:rPr lang="hr-HR" dirty="0"/>
            <a:t>Obvezna izolacija/samoizolacija</a:t>
          </a:r>
        </a:p>
      </dgm:t>
    </dgm:pt>
    <dgm:pt modelId="{144AD1C4-40EC-485D-BD0D-2D684E4F0B48}" type="parTrans" cxnId="{AD8D1F05-A3E0-437A-B19A-46691484D6AC}">
      <dgm:prSet/>
      <dgm:spPr/>
      <dgm:t>
        <a:bodyPr/>
        <a:lstStyle/>
        <a:p>
          <a:endParaRPr lang="hr-HR"/>
        </a:p>
      </dgm:t>
    </dgm:pt>
    <dgm:pt modelId="{1982AA26-9440-4CAC-9387-E6FFA3F42EFC}" type="sibTrans" cxnId="{AD8D1F05-A3E0-437A-B19A-46691484D6AC}">
      <dgm:prSet/>
      <dgm:spPr/>
      <dgm:t>
        <a:bodyPr/>
        <a:lstStyle/>
        <a:p>
          <a:endParaRPr lang="hr-HR"/>
        </a:p>
      </dgm:t>
    </dgm:pt>
    <dgm:pt modelId="{E402B0B7-EAE8-47C1-9B98-619585DC24E2}">
      <dgm:prSet phldrT="[Text]"/>
      <dgm:spPr/>
      <dgm:t>
        <a:bodyPr/>
        <a:lstStyle/>
        <a:p>
          <a:r>
            <a:rPr lang="hr-HR" dirty="0"/>
            <a:t>Oboljenje od bolesti Covid-19</a:t>
          </a:r>
        </a:p>
      </dgm:t>
    </dgm:pt>
    <dgm:pt modelId="{4D496F69-7723-4730-BED9-54F3C429A105}" type="parTrans" cxnId="{3ACA1D87-1804-4653-849F-20984FD9949F}">
      <dgm:prSet/>
      <dgm:spPr/>
      <dgm:t>
        <a:bodyPr/>
        <a:lstStyle/>
        <a:p>
          <a:endParaRPr lang="hr-HR"/>
        </a:p>
      </dgm:t>
    </dgm:pt>
    <dgm:pt modelId="{63D656F7-4066-4852-97DA-045490CB8C7E}" type="sibTrans" cxnId="{3ACA1D87-1804-4653-849F-20984FD9949F}">
      <dgm:prSet/>
      <dgm:spPr/>
      <dgm:t>
        <a:bodyPr/>
        <a:lstStyle/>
        <a:p>
          <a:endParaRPr lang="hr-HR"/>
        </a:p>
      </dgm:t>
    </dgm:pt>
    <dgm:pt modelId="{E4FED86F-4B46-453B-967B-8CD4A7543CA7}">
      <dgm:prSet phldrT="[Text]"/>
      <dgm:spPr/>
      <dgm:t>
        <a:bodyPr/>
        <a:lstStyle/>
        <a:p>
          <a:r>
            <a:rPr lang="hr-HR" dirty="0"/>
            <a:t>Njega člana obitelji</a:t>
          </a:r>
        </a:p>
      </dgm:t>
    </dgm:pt>
    <dgm:pt modelId="{8A1C9FA9-EF6F-4823-9432-EC4CFD7BC765}" type="parTrans" cxnId="{F061A8DE-CA11-4C30-8E37-C9813788DC6E}">
      <dgm:prSet/>
      <dgm:spPr/>
      <dgm:t>
        <a:bodyPr/>
        <a:lstStyle/>
        <a:p>
          <a:endParaRPr lang="hr-HR"/>
        </a:p>
      </dgm:t>
    </dgm:pt>
    <dgm:pt modelId="{193985B7-7104-41B1-94FA-C3CC4DA1FE3F}" type="sibTrans" cxnId="{F061A8DE-CA11-4C30-8E37-C9813788DC6E}">
      <dgm:prSet/>
      <dgm:spPr/>
      <dgm:t>
        <a:bodyPr/>
        <a:lstStyle/>
        <a:p>
          <a:endParaRPr lang="hr-HR"/>
        </a:p>
      </dgm:t>
    </dgm:pt>
    <dgm:pt modelId="{49C48B37-2C22-47ED-8B26-C23ACC48098F}">
      <dgm:prSet custT="1"/>
      <dgm:spPr/>
      <dgm:t>
        <a:bodyPr/>
        <a:lstStyle/>
        <a:p>
          <a:r>
            <a:rPr lang="hr-HR" sz="2400" dirty="0"/>
            <a:t>Koju je naložio ovlašteni epidemiolog</a:t>
          </a:r>
        </a:p>
      </dgm:t>
    </dgm:pt>
    <dgm:pt modelId="{6CBF65EE-F88B-4FA2-AF03-7C33E1842FD6}" type="parTrans" cxnId="{80B7EB67-4474-405F-82A4-FCC666451F31}">
      <dgm:prSet/>
      <dgm:spPr/>
    </dgm:pt>
    <dgm:pt modelId="{641FEA49-B0AB-4442-80E3-8F52E44A14AA}" type="sibTrans" cxnId="{80B7EB67-4474-405F-82A4-FCC666451F31}">
      <dgm:prSet/>
      <dgm:spPr/>
    </dgm:pt>
    <dgm:pt modelId="{1AFA95A5-871A-4C96-9626-82E6CDCF2597}">
      <dgm:prSet/>
      <dgm:spPr/>
      <dgm:t>
        <a:bodyPr/>
        <a:lstStyle/>
        <a:p>
          <a:r>
            <a:rPr lang="hr-HR"/>
            <a:t>Bolest koja nije posljedica zaraze pri obavljanju posla</a:t>
          </a:r>
        </a:p>
      </dgm:t>
    </dgm:pt>
    <dgm:pt modelId="{FAB30342-9579-44DC-89F9-329067B141D3}" type="parTrans" cxnId="{B082F5F8-15FC-403D-9520-C325577E59A6}">
      <dgm:prSet/>
      <dgm:spPr/>
    </dgm:pt>
    <dgm:pt modelId="{62A079E2-4D88-44D2-AA43-AF5AD3E0B336}" type="sibTrans" cxnId="{B082F5F8-15FC-403D-9520-C325577E59A6}">
      <dgm:prSet/>
      <dgm:spPr/>
    </dgm:pt>
    <dgm:pt modelId="{60D1C09E-408D-413E-B158-8AE919EE86B5}">
      <dgm:prSet/>
      <dgm:spPr/>
      <dgm:t>
        <a:bodyPr/>
        <a:lstStyle/>
        <a:p>
          <a:r>
            <a:rPr lang="hr-HR"/>
            <a:t>Bolest koja je od strane ovlaštenog tijela priznata kao profesionalno oboljenje</a:t>
          </a:r>
          <a:endParaRPr lang="hr-HR" dirty="0"/>
        </a:p>
      </dgm:t>
    </dgm:pt>
    <dgm:pt modelId="{F875B691-1551-455C-AD5A-B5FC21C8DCCE}" type="parTrans" cxnId="{84D03E3E-881C-4121-912E-C7331545878B}">
      <dgm:prSet/>
      <dgm:spPr/>
      <dgm:t>
        <a:bodyPr/>
        <a:lstStyle/>
        <a:p>
          <a:endParaRPr lang="hr-HR"/>
        </a:p>
      </dgm:t>
    </dgm:pt>
    <dgm:pt modelId="{1824BF67-B576-4F2E-B31C-2ADD89144496}" type="sibTrans" cxnId="{84D03E3E-881C-4121-912E-C7331545878B}">
      <dgm:prSet/>
      <dgm:spPr/>
      <dgm:t>
        <a:bodyPr/>
        <a:lstStyle/>
        <a:p>
          <a:endParaRPr lang="hr-HR"/>
        </a:p>
      </dgm:t>
    </dgm:pt>
    <dgm:pt modelId="{4456B60E-D15F-4325-9941-3EA081624660}">
      <dgm:prSet/>
      <dgm:spPr/>
      <dgm:t>
        <a:bodyPr/>
        <a:lstStyle/>
        <a:p>
          <a:r>
            <a:rPr lang="hr-HR"/>
            <a:t>Bolovanje zbog njege člana obitelji</a:t>
          </a:r>
        </a:p>
      </dgm:t>
    </dgm:pt>
    <dgm:pt modelId="{C347B311-FFAE-4382-9C66-CFD56CC45320}" type="parTrans" cxnId="{0B321D14-AB37-408F-B183-99BDED7D6845}">
      <dgm:prSet/>
      <dgm:spPr/>
    </dgm:pt>
    <dgm:pt modelId="{100EA717-8B00-4CA3-9C19-D1EAF44C5B9D}" type="sibTrans" cxnId="{0B321D14-AB37-408F-B183-99BDED7D6845}">
      <dgm:prSet/>
      <dgm:spPr/>
    </dgm:pt>
    <dgm:pt modelId="{7CBFB23F-36B0-46F3-BCD1-B7371DB98BA5}" type="pres">
      <dgm:prSet presAssocID="{51079569-E1CF-4CD1-AB09-DB0116EE8A68}" presName="linear" presStyleCnt="0">
        <dgm:presLayoutVars>
          <dgm:dir/>
          <dgm:animLvl val="lvl"/>
          <dgm:resizeHandles val="exact"/>
        </dgm:presLayoutVars>
      </dgm:prSet>
      <dgm:spPr/>
    </dgm:pt>
    <dgm:pt modelId="{8225E118-7878-4B8C-8CD0-FFDD44A85183}" type="pres">
      <dgm:prSet presAssocID="{B80D47DD-DA10-4FDE-B46C-567D21D4C2CC}" presName="parentLin" presStyleCnt="0"/>
      <dgm:spPr/>
    </dgm:pt>
    <dgm:pt modelId="{895694D8-DA8A-4489-8ACA-2D8690A9B361}" type="pres">
      <dgm:prSet presAssocID="{B80D47DD-DA10-4FDE-B46C-567D21D4C2CC}" presName="parentLeftMargin" presStyleLbl="node1" presStyleIdx="0" presStyleCnt="3"/>
      <dgm:spPr/>
    </dgm:pt>
    <dgm:pt modelId="{62BA6A4D-18C5-4655-B143-CAFE9C32BE59}" type="pres">
      <dgm:prSet presAssocID="{B80D47DD-DA10-4FDE-B46C-567D21D4C2CC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26A68966-8955-450F-BB87-18AA600AA809}" type="pres">
      <dgm:prSet presAssocID="{B80D47DD-DA10-4FDE-B46C-567D21D4C2CC}" presName="negativeSpace" presStyleCnt="0"/>
      <dgm:spPr/>
    </dgm:pt>
    <dgm:pt modelId="{DB4FFA14-50EB-4E06-BA5D-416AFE4DFD35}" type="pres">
      <dgm:prSet presAssocID="{B80D47DD-DA10-4FDE-B46C-567D21D4C2CC}" presName="childText" presStyleLbl="conFgAcc1" presStyleIdx="0" presStyleCnt="3">
        <dgm:presLayoutVars>
          <dgm:bulletEnabled val="1"/>
        </dgm:presLayoutVars>
      </dgm:prSet>
      <dgm:spPr/>
    </dgm:pt>
    <dgm:pt modelId="{2B3FD583-7E6A-4DE5-9DE8-6226C7B8BDB8}" type="pres">
      <dgm:prSet presAssocID="{1982AA26-9440-4CAC-9387-E6FFA3F42EFC}" presName="spaceBetweenRectangles" presStyleCnt="0"/>
      <dgm:spPr/>
    </dgm:pt>
    <dgm:pt modelId="{BFB832D8-FA2E-4D73-968D-7402C808BA7C}" type="pres">
      <dgm:prSet presAssocID="{E402B0B7-EAE8-47C1-9B98-619585DC24E2}" presName="parentLin" presStyleCnt="0"/>
      <dgm:spPr/>
    </dgm:pt>
    <dgm:pt modelId="{C1D730B0-765C-4D88-A17F-4921BCE8418C}" type="pres">
      <dgm:prSet presAssocID="{E402B0B7-EAE8-47C1-9B98-619585DC24E2}" presName="parentLeftMargin" presStyleLbl="node1" presStyleIdx="0" presStyleCnt="3"/>
      <dgm:spPr/>
    </dgm:pt>
    <dgm:pt modelId="{637084A5-454B-491F-BE7E-EFBB52F74EC4}" type="pres">
      <dgm:prSet presAssocID="{E402B0B7-EAE8-47C1-9B98-619585DC24E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9888577-5C22-4A2B-82DA-EAB96B89AC38}" type="pres">
      <dgm:prSet presAssocID="{E402B0B7-EAE8-47C1-9B98-619585DC24E2}" presName="negativeSpace" presStyleCnt="0"/>
      <dgm:spPr/>
    </dgm:pt>
    <dgm:pt modelId="{940FFB27-2F15-4C89-9129-158F79CBFE96}" type="pres">
      <dgm:prSet presAssocID="{E402B0B7-EAE8-47C1-9B98-619585DC24E2}" presName="childText" presStyleLbl="conFgAcc1" presStyleIdx="1" presStyleCnt="3">
        <dgm:presLayoutVars>
          <dgm:bulletEnabled val="1"/>
        </dgm:presLayoutVars>
      </dgm:prSet>
      <dgm:spPr/>
    </dgm:pt>
    <dgm:pt modelId="{FA830419-9125-4AF8-8140-15236092EED2}" type="pres">
      <dgm:prSet presAssocID="{63D656F7-4066-4852-97DA-045490CB8C7E}" presName="spaceBetweenRectangles" presStyleCnt="0"/>
      <dgm:spPr/>
    </dgm:pt>
    <dgm:pt modelId="{3192DB98-5F4B-4607-A951-BA18F3BCAAF5}" type="pres">
      <dgm:prSet presAssocID="{E4FED86F-4B46-453B-967B-8CD4A7543CA7}" presName="parentLin" presStyleCnt="0"/>
      <dgm:spPr/>
    </dgm:pt>
    <dgm:pt modelId="{0C140764-90D5-4DAA-98ED-D7471B108278}" type="pres">
      <dgm:prSet presAssocID="{E4FED86F-4B46-453B-967B-8CD4A7543CA7}" presName="parentLeftMargin" presStyleLbl="node1" presStyleIdx="1" presStyleCnt="3"/>
      <dgm:spPr/>
    </dgm:pt>
    <dgm:pt modelId="{CB205200-9265-40F9-BA95-E764150F173E}" type="pres">
      <dgm:prSet presAssocID="{E4FED86F-4B46-453B-967B-8CD4A7543CA7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128DB5B6-EC40-4C93-A810-156DF1F883F0}" type="pres">
      <dgm:prSet presAssocID="{E4FED86F-4B46-453B-967B-8CD4A7543CA7}" presName="negativeSpace" presStyleCnt="0"/>
      <dgm:spPr/>
    </dgm:pt>
    <dgm:pt modelId="{F3B8292E-A1A5-439D-9101-2F0C523E5070}" type="pres">
      <dgm:prSet presAssocID="{E4FED86F-4B46-453B-967B-8CD4A7543CA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9A90D00-209F-47BC-A391-DBDBABBF4419}" type="presOf" srcId="{E4FED86F-4B46-453B-967B-8CD4A7543CA7}" destId="{CB205200-9265-40F9-BA95-E764150F173E}" srcOrd="1" destOrd="0" presId="urn:microsoft.com/office/officeart/2005/8/layout/list1"/>
    <dgm:cxn modelId="{7E3D8401-48E9-413E-B4B2-893906B9F0F4}" type="presOf" srcId="{E402B0B7-EAE8-47C1-9B98-619585DC24E2}" destId="{C1D730B0-765C-4D88-A17F-4921BCE8418C}" srcOrd="0" destOrd="0" presId="urn:microsoft.com/office/officeart/2005/8/layout/list1"/>
    <dgm:cxn modelId="{AD8D1F05-A3E0-437A-B19A-46691484D6AC}" srcId="{51079569-E1CF-4CD1-AB09-DB0116EE8A68}" destId="{B80D47DD-DA10-4FDE-B46C-567D21D4C2CC}" srcOrd="0" destOrd="0" parTransId="{144AD1C4-40EC-485D-BD0D-2D684E4F0B48}" sibTransId="{1982AA26-9440-4CAC-9387-E6FFA3F42EFC}"/>
    <dgm:cxn modelId="{0B321D14-AB37-408F-B183-99BDED7D6845}" srcId="{E4FED86F-4B46-453B-967B-8CD4A7543CA7}" destId="{4456B60E-D15F-4325-9941-3EA081624660}" srcOrd="0" destOrd="0" parTransId="{C347B311-FFAE-4382-9C66-CFD56CC45320}" sibTransId="{100EA717-8B00-4CA3-9C19-D1EAF44C5B9D}"/>
    <dgm:cxn modelId="{E08CC71B-285B-4C10-8B97-B84FB3DAC50E}" type="presOf" srcId="{51079569-E1CF-4CD1-AB09-DB0116EE8A68}" destId="{7CBFB23F-36B0-46F3-BCD1-B7371DB98BA5}" srcOrd="0" destOrd="0" presId="urn:microsoft.com/office/officeart/2005/8/layout/list1"/>
    <dgm:cxn modelId="{84D03E3E-881C-4121-912E-C7331545878B}" srcId="{E402B0B7-EAE8-47C1-9B98-619585DC24E2}" destId="{60D1C09E-408D-413E-B158-8AE919EE86B5}" srcOrd="1" destOrd="0" parTransId="{F875B691-1551-455C-AD5A-B5FC21C8DCCE}" sibTransId="{1824BF67-B576-4F2E-B31C-2ADD89144496}"/>
    <dgm:cxn modelId="{78936D40-3967-4E1C-99CE-FEF1CBFE7B8D}" type="presOf" srcId="{49C48B37-2C22-47ED-8B26-C23ACC48098F}" destId="{DB4FFA14-50EB-4E06-BA5D-416AFE4DFD35}" srcOrd="0" destOrd="0" presId="urn:microsoft.com/office/officeart/2005/8/layout/list1"/>
    <dgm:cxn modelId="{B3BCA85D-2936-41D5-A477-2ACE227DB1CC}" type="presOf" srcId="{E4FED86F-4B46-453B-967B-8CD4A7543CA7}" destId="{0C140764-90D5-4DAA-98ED-D7471B108278}" srcOrd="0" destOrd="0" presId="urn:microsoft.com/office/officeart/2005/8/layout/list1"/>
    <dgm:cxn modelId="{D48B1564-1B8E-49C2-AD50-6B26993AF979}" type="presOf" srcId="{B80D47DD-DA10-4FDE-B46C-567D21D4C2CC}" destId="{895694D8-DA8A-4489-8ACA-2D8690A9B361}" srcOrd="0" destOrd="0" presId="urn:microsoft.com/office/officeart/2005/8/layout/list1"/>
    <dgm:cxn modelId="{80B7EB67-4474-405F-82A4-FCC666451F31}" srcId="{B80D47DD-DA10-4FDE-B46C-567D21D4C2CC}" destId="{49C48B37-2C22-47ED-8B26-C23ACC48098F}" srcOrd="0" destOrd="0" parTransId="{6CBF65EE-F88B-4FA2-AF03-7C33E1842FD6}" sibTransId="{641FEA49-B0AB-4442-80E3-8F52E44A14AA}"/>
    <dgm:cxn modelId="{AB53F77F-D40F-4647-9F6E-A8BB21142776}" type="presOf" srcId="{60D1C09E-408D-413E-B158-8AE919EE86B5}" destId="{940FFB27-2F15-4C89-9129-158F79CBFE96}" srcOrd="0" destOrd="1" presId="urn:microsoft.com/office/officeart/2005/8/layout/list1"/>
    <dgm:cxn modelId="{3ACA1D87-1804-4653-849F-20984FD9949F}" srcId="{51079569-E1CF-4CD1-AB09-DB0116EE8A68}" destId="{E402B0B7-EAE8-47C1-9B98-619585DC24E2}" srcOrd="1" destOrd="0" parTransId="{4D496F69-7723-4730-BED9-54F3C429A105}" sibTransId="{63D656F7-4066-4852-97DA-045490CB8C7E}"/>
    <dgm:cxn modelId="{32FE37AD-01EB-4257-A50A-A55114BEB020}" type="presOf" srcId="{E402B0B7-EAE8-47C1-9B98-619585DC24E2}" destId="{637084A5-454B-491F-BE7E-EFBB52F74EC4}" srcOrd="1" destOrd="0" presId="urn:microsoft.com/office/officeart/2005/8/layout/list1"/>
    <dgm:cxn modelId="{6D08DDCA-EC17-49BE-AD57-F8C5164167FC}" type="presOf" srcId="{B80D47DD-DA10-4FDE-B46C-567D21D4C2CC}" destId="{62BA6A4D-18C5-4655-B143-CAFE9C32BE59}" srcOrd="1" destOrd="0" presId="urn:microsoft.com/office/officeart/2005/8/layout/list1"/>
    <dgm:cxn modelId="{F061A8DE-CA11-4C30-8E37-C9813788DC6E}" srcId="{51079569-E1CF-4CD1-AB09-DB0116EE8A68}" destId="{E4FED86F-4B46-453B-967B-8CD4A7543CA7}" srcOrd="2" destOrd="0" parTransId="{8A1C9FA9-EF6F-4823-9432-EC4CFD7BC765}" sibTransId="{193985B7-7104-41B1-94FA-C3CC4DA1FE3F}"/>
    <dgm:cxn modelId="{5EA51EE2-A317-4F31-B679-E4796AC9C94E}" type="presOf" srcId="{4456B60E-D15F-4325-9941-3EA081624660}" destId="{F3B8292E-A1A5-439D-9101-2F0C523E5070}" srcOrd="0" destOrd="0" presId="urn:microsoft.com/office/officeart/2005/8/layout/list1"/>
    <dgm:cxn modelId="{A720F2F7-B204-4B7E-A4E6-04A59B693A38}" type="presOf" srcId="{1AFA95A5-871A-4C96-9626-82E6CDCF2597}" destId="{940FFB27-2F15-4C89-9129-158F79CBFE96}" srcOrd="0" destOrd="0" presId="urn:microsoft.com/office/officeart/2005/8/layout/list1"/>
    <dgm:cxn modelId="{B082F5F8-15FC-403D-9520-C325577E59A6}" srcId="{E402B0B7-EAE8-47C1-9B98-619585DC24E2}" destId="{1AFA95A5-871A-4C96-9626-82E6CDCF2597}" srcOrd="0" destOrd="0" parTransId="{FAB30342-9579-44DC-89F9-329067B141D3}" sibTransId="{62A079E2-4D88-44D2-AA43-AF5AD3E0B336}"/>
    <dgm:cxn modelId="{C477A9AD-2E63-4002-9D81-C657C450282F}" type="presParOf" srcId="{7CBFB23F-36B0-46F3-BCD1-B7371DB98BA5}" destId="{8225E118-7878-4B8C-8CD0-FFDD44A85183}" srcOrd="0" destOrd="0" presId="urn:microsoft.com/office/officeart/2005/8/layout/list1"/>
    <dgm:cxn modelId="{810E8C39-930D-46EC-9528-6AF78179DECC}" type="presParOf" srcId="{8225E118-7878-4B8C-8CD0-FFDD44A85183}" destId="{895694D8-DA8A-4489-8ACA-2D8690A9B361}" srcOrd="0" destOrd="0" presId="urn:microsoft.com/office/officeart/2005/8/layout/list1"/>
    <dgm:cxn modelId="{EA991AB5-A61F-44DC-B54C-0E54FF144247}" type="presParOf" srcId="{8225E118-7878-4B8C-8CD0-FFDD44A85183}" destId="{62BA6A4D-18C5-4655-B143-CAFE9C32BE59}" srcOrd="1" destOrd="0" presId="urn:microsoft.com/office/officeart/2005/8/layout/list1"/>
    <dgm:cxn modelId="{405A9C21-F962-4983-BFA0-0486270BF2FC}" type="presParOf" srcId="{7CBFB23F-36B0-46F3-BCD1-B7371DB98BA5}" destId="{26A68966-8955-450F-BB87-18AA600AA809}" srcOrd="1" destOrd="0" presId="urn:microsoft.com/office/officeart/2005/8/layout/list1"/>
    <dgm:cxn modelId="{D4C57958-0695-41EA-B1BF-4C59560860AA}" type="presParOf" srcId="{7CBFB23F-36B0-46F3-BCD1-B7371DB98BA5}" destId="{DB4FFA14-50EB-4E06-BA5D-416AFE4DFD35}" srcOrd="2" destOrd="0" presId="urn:microsoft.com/office/officeart/2005/8/layout/list1"/>
    <dgm:cxn modelId="{E3F805F9-2E74-4372-98ED-6F4FAF4D5D1E}" type="presParOf" srcId="{7CBFB23F-36B0-46F3-BCD1-B7371DB98BA5}" destId="{2B3FD583-7E6A-4DE5-9DE8-6226C7B8BDB8}" srcOrd="3" destOrd="0" presId="urn:microsoft.com/office/officeart/2005/8/layout/list1"/>
    <dgm:cxn modelId="{BB9EB04E-AF4C-4B03-8D89-3C0D3C9C5226}" type="presParOf" srcId="{7CBFB23F-36B0-46F3-BCD1-B7371DB98BA5}" destId="{BFB832D8-FA2E-4D73-968D-7402C808BA7C}" srcOrd="4" destOrd="0" presId="urn:microsoft.com/office/officeart/2005/8/layout/list1"/>
    <dgm:cxn modelId="{5E42D91E-E56C-478D-AB44-56851762BF4A}" type="presParOf" srcId="{BFB832D8-FA2E-4D73-968D-7402C808BA7C}" destId="{C1D730B0-765C-4D88-A17F-4921BCE8418C}" srcOrd="0" destOrd="0" presId="urn:microsoft.com/office/officeart/2005/8/layout/list1"/>
    <dgm:cxn modelId="{178FA8AD-7F63-4EE2-BD14-B109F9421DD8}" type="presParOf" srcId="{BFB832D8-FA2E-4D73-968D-7402C808BA7C}" destId="{637084A5-454B-491F-BE7E-EFBB52F74EC4}" srcOrd="1" destOrd="0" presId="urn:microsoft.com/office/officeart/2005/8/layout/list1"/>
    <dgm:cxn modelId="{F2ABA8E7-20A1-42C3-9594-F3EC306C5F74}" type="presParOf" srcId="{7CBFB23F-36B0-46F3-BCD1-B7371DB98BA5}" destId="{59888577-5C22-4A2B-82DA-EAB96B89AC38}" srcOrd="5" destOrd="0" presId="urn:microsoft.com/office/officeart/2005/8/layout/list1"/>
    <dgm:cxn modelId="{8189EF54-EA4E-4F94-933A-3A67D3E5D8E2}" type="presParOf" srcId="{7CBFB23F-36B0-46F3-BCD1-B7371DB98BA5}" destId="{940FFB27-2F15-4C89-9129-158F79CBFE96}" srcOrd="6" destOrd="0" presId="urn:microsoft.com/office/officeart/2005/8/layout/list1"/>
    <dgm:cxn modelId="{D5D003F2-655C-4CF6-9121-D7EC01B083BC}" type="presParOf" srcId="{7CBFB23F-36B0-46F3-BCD1-B7371DB98BA5}" destId="{FA830419-9125-4AF8-8140-15236092EED2}" srcOrd="7" destOrd="0" presId="urn:microsoft.com/office/officeart/2005/8/layout/list1"/>
    <dgm:cxn modelId="{24FCA052-B441-4DE4-A1C1-452ABC906244}" type="presParOf" srcId="{7CBFB23F-36B0-46F3-BCD1-B7371DB98BA5}" destId="{3192DB98-5F4B-4607-A951-BA18F3BCAAF5}" srcOrd="8" destOrd="0" presId="urn:microsoft.com/office/officeart/2005/8/layout/list1"/>
    <dgm:cxn modelId="{2D844C10-0C7A-4154-8EEF-D49FDD282457}" type="presParOf" srcId="{3192DB98-5F4B-4607-A951-BA18F3BCAAF5}" destId="{0C140764-90D5-4DAA-98ED-D7471B108278}" srcOrd="0" destOrd="0" presId="urn:microsoft.com/office/officeart/2005/8/layout/list1"/>
    <dgm:cxn modelId="{CFE3799B-D45B-49A7-9E8C-DA56DA64EC54}" type="presParOf" srcId="{3192DB98-5F4B-4607-A951-BA18F3BCAAF5}" destId="{CB205200-9265-40F9-BA95-E764150F173E}" srcOrd="1" destOrd="0" presId="urn:microsoft.com/office/officeart/2005/8/layout/list1"/>
    <dgm:cxn modelId="{F3C53FD3-B4B1-43F1-9FFC-CBA2B24E5AC0}" type="presParOf" srcId="{7CBFB23F-36B0-46F3-BCD1-B7371DB98BA5}" destId="{128DB5B6-EC40-4C93-A810-156DF1F883F0}" srcOrd="9" destOrd="0" presId="urn:microsoft.com/office/officeart/2005/8/layout/list1"/>
    <dgm:cxn modelId="{00EAAD22-AF05-4F64-8F85-96ABD6851230}" type="presParOf" srcId="{7CBFB23F-36B0-46F3-BCD1-B7371DB98BA5}" destId="{F3B8292E-A1A5-439D-9101-2F0C523E507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4FFA14-50EB-4E06-BA5D-416AFE4DFD35}">
      <dsp:nvSpPr>
        <dsp:cNvPr id="0" name=""/>
        <dsp:cNvSpPr/>
      </dsp:nvSpPr>
      <dsp:spPr>
        <a:xfrm>
          <a:off x="0" y="407414"/>
          <a:ext cx="8229600" cy="970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458216" rIns="63870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400" kern="1200" dirty="0"/>
            <a:t>Koju je naložio ovlašteni epidemiolog</a:t>
          </a:r>
        </a:p>
      </dsp:txBody>
      <dsp:txXfrm>
        <a:off x="0" y="407414"/>
        <a:ext cx="8229600" cy="970200"/>
      </dsp:txXfrm>
    </dsp:sp>
    <dsp:sp modelId="{62BA6A4D-18C5-4655-B143-CAFE9C32BE59}">
      <dsp:nvSpPr>
        <dsp:cNvPr id="0" name=""/>
        <dsp:cNvSpPr/>
      </dsp:nvSpPr>
      <dsp:spPr>
        <a:xfrm>
          <a:off x="411480" y="82694"/>
          <a:ext cx="5760720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200" kern="1200" dirty="0"/>
            <a:t>Obvezna izolacija/samoizolacija</a:t>
          </a:r>
        </a:p>
      </dsp:txBody>
      <dsp:txXfrm>
        <a:off x="443183" y="114397"/>
        <a:ext cx="5697314" cy="586034"/>
      </dsp:txXfrm>
    </dsp:sp>
    <dsp:sp modelId="{940FFB27-2F15-4C89-9129-158F79CBFE96}">
      <dsp:nvSpPr>
        <dsp:cNvPr id="0" name=""/>
        <dsp:cNvSpPr/>
      </dsp:nvSpPr>
      <dsp:spPr>
        <a:xfrm>
          <a:off x="0" y="1821135"/>
          <a:ext cx="8229600" cy="15939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458216" rIns="638708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200" kern="1200"/>
            <a:t>Bolest koja nije posljedica zaraze pri obavljanju posla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200" kern="1200"/>
            <a:t>Bolest koja je od strane ovlaštenog tijela priznata kao profesionalno oboljenje</a:t>
          </a:r>
          <a:endParaRPr lang="hr-HR" sz="2200" kern="1200" dirty="0"/>
        </a:p>
      </dsp:txBody>
      <dsp:txXfrm>
        <a:off x="0" y="1821135"/>
        <a:ext cx="8229600" cy="1593900"/>
      </dsp:txXfrm>
    </dsp:sp>
    <dsp:sp modelId="{637084A5-454B-491F-BE7E-EFBB52F74EC4}">
      <dsp:nvSpPr>
        <dsp:cNvPr id="0" name=""/>
        <dsp:cNvSpPr/>
      </dsp:nvSpPr>
      <dsp:spPr>
        <a:xfrm>
          <a:off x="411480" y="1496414"/>
          <a:ext cx="5760720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200" kern="1200" dirty="0"/>
            <a:t>Oboljenje od bolesti Covid-19</a:t>
          </a:r>
        </a:p>
      </dsp:txBody>
      <dsp:txXfrm>
        <a:off x="443183" y="1528117"/>
        <a:ext cx="5697314" cy="586034"/>
      </dsp:txXfrm>
    </dsp:sp>
    <dsp:sp modelId="{F3B8292E-A1A5-439D-9101-2F0C523E5070}">
      <dsp:nvSpPr>
        <dsp:cNvPr id="0" name=""/>
        <dsp:cNvSpPr/>
      </dsp:nvSpPr>
      <dsp:spPr>
        <a:xfrm>
          <a:off x="0" y="3858555"/>
          <a:ext cx="8229600" cy="9355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458216" rIns="638708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200" kern="1200"/>
            <a:t>Bolovanje zbog njege člana obitelji</a:t>
          </a:r>
        </a:p>
      </dsp:txBody>
      <dsp:txXfrm>
        <a:off x="0" y="3858555"/>
        <a:ext cx="8229600" cy="935550"/>
      </dsp:txXfrm>
    </dsp:sp>
    <dsp:sp modelId="{CB205200-9265-40F9-BA95-E764150F173E}">
      <dsp:nvSpPr>
        <dsp:cNvPr id="0" name=""/>
        <dsp:cNvSpPr/>
      </dsp:nvSpPr>
      <dsp:spPr>
        <a:xfrm>
          <a:off x="411480" y="3533835"/>
          <a:ext cx="5760720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200" kern="1200" dirty="0"/>
            <a:t>Njega člana obitelji</a:t>
          </a:r>
        </a:p>
      </dsp:txBody>
      <dsp:txXfrm>
        <a:off x="443183" y="3565538"/>
        <a:ext cx="5697314" cy="586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75C863-FD37-4BEF-9E46-45CF19D7BC67}" type="datetimeFigureOut">
              <a:rPr lang="hr-HR" smtClean="0"/>
              <a:pPr/>
              <a:t>12.10.2020.</a:t>
            </a:fld>
            <a:endParaRPr lang="hr-HR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1446C8-9D44-4A8A-977A-DBF996069F29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53318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848600" cy="2462113"/>
          </a:xfrm>
        </p:spPr>
        <p:txBody>
          <a:bodyPr anchor="ctr">
            <a:noAutofit/>
          </a:bodyPr>
          <a:lstStyle>
            <a:lvl1pPr algn="ctr">
              <a:defRPr sz="5400" cap="all" baseline="0">
                <a:solidFill>
                  <a:srgbClr val="0020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7846640" cy="2732112"/>
          </a:xfrm>
        </p:spPr>
        <p:txBody>
          <a:bodyPr/>
          <a:lstStyle>
            <a:lvl1pPr marL="0" indent="0" algn="l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pic>
        <p:nvPicPr>
          <p:cNvPr id="4" name="Slika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888" y="6521440"/>
            <a:ext cx="1414774" cy="327212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08366"/>
            <a:ext cx="827584" cy="749634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357169"/>
            <a:ext cx="1237036" cy="4914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10800000">
            <a:off x="457200" y="1600200"/>
            <a:ext cx="8229600" cy="4636008"/>
          </a:xfrm>
        </p:spPr>
        <p:txBody>
          <a:bodyPr vert="eaVert"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pic>
        <p:nvPicPr>
          <p:cNvPr id="9" name="Slika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314" y="6504552"/>
            <a:ext cx="1414774" cy="327212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08366"/>
            <a:ext cx="827584" cy="749634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357169"/>
            <a:ext cx="1237036" cy="4914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10800000">
            <a:off x="445305" y="476672"/>
            <a:ext cx="2057400" cy="5759536"/>
          </a:xfrm>
        </p:spPr>
        <p:txBody>
          <a:bodyPr vert="eaVert" anchor="b"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10800000">
            <a:off x="2699792" y="476672"/>
            <a:ext cx="6019800" cy="5759536"/>
          </a:xfrm>
        </p:spPr>
        <p:txBody>
          <a:bodyPr vert="eaVert"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pic>
        <p:nvPicPr>
          <p:cNvPr id="9" name="Slika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314" y="6504552"/>
            <a:ext cx="1414774" cy="327212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08366"/>
            <a:ext cx="827584" cy="749634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357169"/>
            <a:ext cx="1237036" cy="4914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pic>
        <p:nvPicPr>
          <p:cNvPr id="9" name="Slika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314" y="6504552"/>
            <a:ext cx="1414774" cy="327212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08366"/>
            <a:ext cx="827584" cy="749634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357169"/>
            <a:ext cx="1237036" cy="4914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08721"/>
            <a:ext cx="7772400" cy="2448272"/>
          </a:xfrm>
        </p:spPr>
        <p:txBody>
          <a:bodyPr anchor="ctr">
            <a:normAutofit/>
          </a:bodyPr>
          <a:lstStyle>
            <a:lvl1pPr algn="ctr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573016"/>
            <a:ext cx="7772400" cy="2554035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pic>
        <p:nvPicPr>
          <p:cNvPr id="9" name="Slika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314" y="6504552"/>
            <a:ext cx="1414774" cy="327212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08366"/>
            <a:ext cx="827584" cy="749634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357169"/>
            <a:ext cx="1237036" cy="491484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 sz="2400">
                <a:solidFill>
                  <a:srgbClr val="002060"/>
                </a:solidFill>
              </a:defRPr>
            </a:lvl2pPr>
            <a:lvl3pPr>
              <a:defRPr sz="2000">
                <a:solidFill>
                  <a:srgbClr val="002060"/>
                </a:solidFill>
              </a:defRPr>
            </a:lvl3pPr>
            <a:lvl4pPr>
              <a:defRPr sz="1800">
                <a:solidFill>
                  <a:srgbClr val="002060"/>
                </a:solidFill>
              </a:defRPr>
            </a:lvl4pPr>
            <a:lvl5pPr>
              <a:defRPr sz="1800">
                <a:solidFill>
                  <a:srgbClr val="00206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 sz="2400">
                <a:solidFill>
                  <a:srgbClr val="002060"/>
                </a:solidFill>
              </a:defRPr>
            </a:lvl2pPr>
            <a:lvl3pPr>
              <a:defRPr sz="2000">
                <a:solidFill>
                  <a:srgbClr val="002060"/>
                </a:solidFill>
              </a:defRPr>
            </a:lvl3pPr>
            <a:lvl4pPr>
              <a:defRPr sz="1800">
                <a:solidFill>
                  <a:srgbClr val="002060"/>
                </a:solidFill>
              </a:defRPr>
            </a:lvl4pPr>
            <a:lvl5pPr>
              <a:defRPr sz="1800">
                <a:solidFill>
                  <a:srgbClr val="00206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pic>
        <p:nvPicPr>
          <p:cNvPr id="10" name="Slika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314" y="6504552"/>
            <a:ext cx="1414774" cy="327212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08366"/>
            <a:ext cx="827584" cy="749634"/>
          </a:xfrm>
          <a:prstGeom prst="rect">
            <a:avLst/>
          </a:prstGeom>
        </p:spPr>
      </p:pic>
      <p:pic>
        <p:nvPicPr>
          <p:cNvPr id="13" name="Slika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357169"/>
            <a:ext cx="1237036" cy="4914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rgbClr val="00206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pic>
        <p:nvPicPr>
          <p:cNvPr id="11" name="Slika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314" y="6504552"/>
            <a:ext cx="1414774" cy="327212"/>
          </a:xfrm>
          <a:prstGeom prst="rect">
            <a:avLst/>
          </a:prstGeom>
        </p:spPr>
      </p:pic>
      <p:pic>
        <p:nvPicPr>
          <p:cNvPr id="13" name="Slika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08366"/>
            <a:ext cx="827584" cy="749634"/>
          </a:xfrm>
          <a:prstGeom prst="rect">
            <a:avLst/>
          </a:prstGeom>
        </p:spPr>
      </p:pic>
      <p:pic>
        <p:nvPicPr>
          <p:cNvPr id="14" name="Slika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357169"/>
            <a:ext cx="1237036" cy="4914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pic>
        <p:nvPicPr>
          <p:cNvPr id="8" name="Slika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314" y="6504552"/>
            <a:ext cx="1414774" cy="327212"/>
          </a:xfrm>
          <a:prstGeom prst="rect">
            <a:avLst/>
          </a:prstGeom>
        </p:spPr>
      </p:pic>
      <p:pic>
        <p:nvPicPr>
          <p:cNvPr id="9" name="Slika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08366"/>
            <a:ext cx="827584" cy="749634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357169"/>
            <a:ext cx="1237036" cy="4914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pic>
        <p:nvPicPr>
          <p:cNvPr id="7" name="Slika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314" y="6504552"/>
            <a:ext cx="1414774" cy="327212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08366"/>
            <a:ext cx="827584" cy="749634"/>
          </a:xfrm>
          <a:prstGeom prst="rect">
            <a:avLst/>
          </a:prstGeom>
        </p:spPr>
      </p:pic>
      <p:pic>
        <p:nvPicPr>
          <p:cNvPr id="9" name="Slika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357169"/>
            <a:ext cx="1237036" cy="4914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0020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>
                <a:solidFill>
                  <a:srgbClr val="002060"/>
                </a:solidFill>
              </a:defRPr>
            </a:lvl1pPr>
            <a:lvl2pPr>
              <a:defRPr sz="2800">
                <a:solidFill>
                  <a:srgbClr val="002060"/>
                </a:solidFill>
              </a:defRPr>
            </a:lvl2pPr>
            <a:lvl3pPr>
              <a:defRPr sz="2400">
                <a:solidFill>
                  <a:srgbClr val="002060"/>
                </a:solidFill>
              </a:defRPr>
            </a:lvl3pPr>
            <a:lvl4pPr>
              <a:defRPr sz="2000">
                <a:solidFill>
                  <a:srgbClr val="002060"/>
                </a:solidFill>
              </a:defRPr>
            </a:lvl4pPr>
            <a:lvl5pPr>
              <a:defRPr sz="2000">
                <a:solidFill>
                  <a:srgbClr val="00206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>
                <a:solidFill>
                  <a:srgbClr val="00206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pic>
        <p:nvPicPr>
          <p:cNvPr id="9" name="Slika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314" y="6504552"/>
            <a:ext cx="1414774" cy="327212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08366"/>
            <a:ext cx="827584" cy="749634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357169"/>
            <a:ext cx="1237036" cy="4914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0020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>
                <a:solidFill>
                  <a:srgbClr val="00206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pic>
        <p:nvPicPr>
          <p:cNvPr id="10" name="Slika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314" y="6504552"/>
            <a:ext cx="1414774" cy="327212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357169"/>
            <a:ext cx="1237036" cy="491484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08366"/>
            <a:ext cx="827584" cy="7496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dirty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7544" y="18288"/>
            <a:ext cx="7776864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16416" y="18288"/>
            <a:ext cx="72008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rgbClr val="FFFFFF"/>
                </a:solidFill>
              </a:defRPr>
            </a:lvl1pPr>
          </a:lstStyle>
          <a:p>
            <a:fld id="{D2E57653-3E58-4892-A7ED-712530ACC6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100392" y="6492875"/>
            <a:ext cx="10436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EE666-E7FC-4792-A216-299238F92772}" type="datetimeFigureOut">
              <a:rPr lang="hr-HR" smtClean="0"/>
              <a:pPr/>
              <a:t>12.10.2020.</a:t>
            </a:fld>
            <a:endParaRPr lang="hr-H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mailto:izolacija@hzzo.hr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mailto:izolacija@hzzo.hr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204B7-7CBE-41DE-A467-A81A019182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848600" cy="4104456"/>
          </a:xfrm>
        </p:spPr>
        <p:txBody>
          <a:bodyPr/>
          <a:lstStyle/>
          <a:p>
            <a:br>
              <a:rPr lang="hr-HR" b="1" dirty="0"/>
            </a:br>
            <a:br>
              <a:rPr lang="hr-HR" b="1" dirty="0"/>
            </a:br>
            <a:br>
              <a:rPr lang="hr-HR" b="1" dirty="0"/>
            </a:br>
            <a:r>
              <a:rPr lang="hr-HR" sz="4000" cap="none" dirty="0"/>
              <a:t>SPECIFIČNOSTI OBRAČUNA PLAĆA U ŠKOLSKIM USTANOVAMA ZA VRIJEME TRAJANJA POSEBNIH OKOLNOSTI</a:t>
            </a:r>
            <a:br>
              <a:rPr lang="hr-HR" dirty="0"/>
            </a:br>
            <a:br>
              <a:rPr lang="hr-HR" dirty="0"/>
            </a:br>
            <a:br>
              <a:rPr lang="hr-HR" dirty="0"/>
            </a:br>
            <a:endParaRPr lang="hr-H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B241F0-1F63-439A-818A-5CFC66BBB8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4941168"/>
            <a:ext cx="7846640" cy="1512168"/>
          </a:xfrm>
        </p:spPr>
        <p:txBody>
          <a:bodyPr>
            <a:normAutofit/>
          </a:bodyPr>
          <a:lstStyle/>
          <a:p>
            <a:pPr algn="ctr"/>
            <a:r>
              <a:rPr lang="hr-HR" dirty="0"/>
              <a:t>dr. sc. Marija Zuber</a:t>
            </a:r>
          </a:p>
          <a:p>
            <a:pPr algn="ctr"/>
            <a:r>
              <a:rPr lang="hr-HR" dirty="0"/>
              <a:t>savjetnica-urednica, HZ RIF</a:t>
            </a:r>
          </a:p>
          <a:p>
            <a:pPr algn="ctr"/>
            <a:r>
              <a:rPr lang="hr-HR" dirty="0"/>
              <a:t>Zagreb, 13. listopada 2020.</a:t>
            </a:r>
          </a:p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42029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9AF8555-4DEC-4DEB-B229-5251D4AEC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79376"/>
          </a:xfrm>
        </p:spPr>
        <p:txBody>
          <a:bodyPr>
            <a:normAutofit fontScale="90000"/>
          </a:bodyPr>
          <a:lstStyle/>
          <a:p>
            <a:pPr algn="ctr"/>
            <a:r>
              <a:rPr lang="hr-HR" dirty="0"/>
              <a:t>Pojavni oblici rasporeda i korištenja radnog vremena  u posebnim okolnostima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3AB5024-82FC-4D30-AAA2-39E9174F33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700808"/>
            <a:ext cx="8928992" cy="5472608"/>
          </a:xfrm>
        </p:spPr>
        <p:txBody>
          <a:bodyPr>
            <a:normAutofit fontScale="85000" lnSpcReduction="20000"/>
          </a:bodyPr>
          <a:lstStyle/>
          <a:p>
            <a:pPr marL="263525" indent="0">
              <a:buNone/>
            </a:pPr>
            <a:r>
              <a:rPr lang="hr-HR" sz="2800" dirty="0"/>
              <a:t>1. rad (k)od kuće umjesto rada na uobičajenom mjestu rada</a:t>
            </a:r>
          </a:p>
          <a:p>
            <a:pPr marL="263525" indent="1168400">
              <a:buNone/>
            </a:pPr>
            <a:r>
              <a:rPr lang="hr-HR" sz="2800" dirty="0"/>
              <a:t>1.1. u punom opsegu ugovorenog radnog vremena</a:t>
            </a:r>
          </a:p>
          <a:p>
            <a:pPr marL="263525" indent="1168400">
              <a:buNone/>
            </a:pPr>
            <a:r>
              <a:rPr lang="hr-HR" sz="2800" dirty="0"/>
              <a:t>1.2. u dijelu ugovorenog radnog vremena</a:t>
            </a:r>
          </a:p>
          <a:p>
            <a:pPr marL="538163" indent="-274638">
              <a:buNone/>
            </a:pPr>
            <a:r>
              <a:rPr lang="hr-HR" sz="2800" dirty="0"/>
              <a:t>2. raspored rada radnika u tzv. timovima koji se izmjenjuju na način koji onemogućava međusobni kontakt radnika u različitim timovima („novi” oblik nejednakog rasporeda rada)</a:t>
            </a:r>
          </a:p>
          <a:p>
            <a:pPr marL="538163" indent="-274638">
              <a:buNone/>
            </a:pPr>
            <a:r>
              <a:rPr lang="hr-HR" sz="2800" dirty="0"/>
              <a:t>3. samoizolacija i izolacija po nalogu ovlaštenog epidemiologa</a:t>
            </a:r>
          </a:p>
          <a:p>
            <a:pPr marL="538163" indent="893763">
              <a:buNone/>
            </a:pPr>
            <a:r>
              <a:rPr lang="hr-HR" sz="2800" dirty="0"/>
              <a:t>3.1. radnik u tom razdoblju ne radi</a:t>
            </a:r>
          </a:p>
          <a:p>
            <a:pPr marL="538163" indent="893763">
              <a:buNone/>
            </a:pPr>
            <a:r>
              <a:rPr lang="hr-HR" sz="2800" dirty="0"/>
              <a:t>32. radnik u tom razdoblju radi od kuće</a:t>
            </a:r>
          </a:p>
          <a:p>
            <a:pPr marL="538163" indent="-274638">
              <a:buNone/>
            </a:pPr>
            <a:r>
              <a:rPr lang="hr-HR" sz="2800" dirty="0"/>
              <a:t>4. bolovanje zbog oboljenja radnika</a:t>
            </a:r>
          </a:p>
          <a:p>
            <a:pPr marL="538163" indent="-274638">
              <a:buNone/>
            </a:pPr>
            <a:r>
              <a:rPr lang="hr-HR" sz="2800" dirty="0"/>
              <a:t>5. bolovanje zbog njege člana obitelji koji je obolio/koji je u izolaciji-samoizolaciji</a:t>
            </a:r>
          </a:p>
          <a:p>
            <a:pPr marL="538163" indent="-274638">
              <a:buNone/>
            </a:pPr>
            <a:r>
              <a:rPr lang="hr-HR" sz="2800" dirty="0"/>
              <a:t>6. razdoblje od testiranja do rezultata, ako nije „pokriveno” doznakom liječnika</a:t>
            </a:r>
          </a:p>
          <a:p>
            <a:pPr marL="263525" indent="0">
              <a:buNone/>
            </a:pPr>
            <a:endParaRPr lang="hr-HR" dirty="0"/>
          </a:p>
          <a:p>
            <a:pPr marL="263525" indent="0">
              <a:buNone/>
            </a:pPr>
            <a:r>
              <a:rPr lang="hr-HR" dirty="0"/>
              <a:t> </a:t>
            </a:r>
          </a:p>
          <a:p>
            <a:pPr marL="720725" indent="-457200">
              <a:buFont typeface="Wingdings" panose="05000000000000000000" pitchFamily="2" charset="2"/>
              <a:buChar char="Ø"/>
            </a:pPr>
            <a:endParaRPr lang="hr-HR" dirty="0"/>
          </a:p>
          <a:p>
            <a:pPr marL="720725" indent="-457200">
              <a:buFont typeface="Wingdings" panose="05000000000000000000" pitchFamily="2" charset="2"/>
              <a:buChar char="Ø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8644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E4978-FA7B-4A66-B9B7-F49F0E0C2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Plaća radnika koji ukupno ugovoreno radno vrijeme radi kod kuće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5366F-E137-4EDD-9E59-59EA55653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704184"/>
          </a:xfrm>
        </p:spPr>
        <p:txBody>
          <a:bodyPr/>
          <a:lstStyle/>
          <a:p>
            <a:r>
              <a:rPr lang="hr-HR" dirty="0"/>
              <a:t>Radnik koji je u razdoblju posebnih okolnosti radi kod kuće, ima </a:t>
            </a:r>
            <a:r>
              <a:rPr lang="hr-HR" b="1" dirty="0"/>
              <a:t>pravo na plaću </a:t>
            </a:r>
            <a:r>
              <a:rPr lang="hr-HR" dirty="0"/>
              <a:t>određenu posebnim propisom, kolektivnim ugovorom, pravilnikom o radu i/ili ugovorom o radu</a:t>
            </a:r>
          </a:p>
          <a:p>
            <a:r>
              <a:rPr lang="hr-HR" dirty="0"/>
              <a:t>Iako je mjesto rada obvezan </a:t>
            </a:r>
            <a:r>
              <a:rPr lang="hr-HR" dirty="0" err="1"/>
              <a:t>uglavak</a:t>
            </a:r>
            <a:r>
              <a:rPr lang="hr-HR" dirty="0"/>
              <a:t> ugovora o radu, prema tumačenju Min rada i mirovinskog sustava, zbog utjecaja posebnih okolnosti poslodavac i radnik mogu dogovoriti rad kod kuće, bez izmjene ugovora o radu</a:t>
            </a:r>
          </a:p>
          <a:p>
            <a:r>
              <a:rPr lang="hr-HR" dirty="0"/>
              <a:t>Koje dodatke na plaću ostvaruje radnik koji radi kod kuće?</a:t>
            </a:r>
          </a:p>
          <a:p>
            <a:pPr marL="447675" indent="-447675">
              <a:buFont typeface="Wingdings" panose="05000000000000000000" pitchFamily="2" charset="2"/>
              <a:buChar char="Ø"/>
            </a:pPr>
            <a:r>
              <a:rPr lang="hr-HR" dirty="0"/>
              <a:t>dodatak za smjenski rad?</a:t>
            </a:r>
          </a:p>
          <a:p>
            <a:pPr marL="447675" indent="-447675">
              <a:buFont typeface="Wingdings" panose="05000000000000000000" pitchFamily="2" charset="2"/>
              <a:buChar char="Ø"/>
            </a:pPr>
            <a:r>
              <a:rPr lang="hr-HR" dirty="0"/>
              <a:t>može li kod kuće raditi </a:t>
            </a:r>
            <a:r>
              <a:rPr lang="hr-HR" dirty="0" err="1"/>
              <a:t>prekovrmeno</a:t>
            </a:r>
            <a:r>
              <a:rPr lang="hr-HR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1225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9E21C20-1747-490B-BDFF-A2A925F47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Naknada za prijevoz radniku koji radi kod kuće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84336CD-C6E0-40FF-9F0C-54AA4D9F51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848200"/>
          </a:xfrm>
        </p:spPr>
        <p:txBody>
          <a:bodyPr>
            <a:normAutofit/>
          </a:bodyPr>
          <a:lstStyle/>
          <a:p>
            <a:r>
              <a:rPr lang="hr-HR" dirty="0"/>
              <a:t>Za razdoblja/dane u kojima je radnik mogao koristiti javni prijevoz, ali nije imao obvezu dolaziti na posao na lokaciju na kojoj uobičajeno radi:</a:t>
            </a:r>
          </a:p>
          <a:p>
            <a:pPr marL="631825" indent="-360363">
              <a:buFont typeface="Wingdings" panose="05000000000000000000" pitchFamily="2" charset="2"/>
              <a:buChar char="Ø"/>
            </a:pPr>
            <a:r>
              <a:rPr lang="hr-HR" dirty="0"/>
              <a:t>umanjenje mjesečne naknade prijevoza za dane u kojima radnik nije bio u obvezi dolaziti na posao</a:t>
            </a:r>
          </a:p>
          <a:p>
            <a:pPr marL="271462" indent="0">
              <a:buNone/>
            </a:pPr>
            <a:endParaRPr lang="hr-HR" dirty="0"/>
          </a:p>
          <a:p>
            <a:r>
              <a:rPr lang="hr-HR" dirty="0"/>
              <a:t>Za razdoblja/dane trajanja posebnih okolnosti u kojima javni prijevoz ne prometuje ili ga radnik ne može koristiti zbog rasporeda rada ili drugih razloga, a dolazi na posao:</a:t>
            </a:r>
          </a:p>
          <a:p>
            <a:pPr marL="719138" indent="-360363">
              <a:buFont typeface="Wingdings" panose="05000000000000000000" pitchFamily="2" charset="2"/>
              <a:buChar char="Ø"/>
            </a:pPr>
            <a:r>
              <a:rPr lang="hr-HR" dirty="0"/>
              <a:t> naknada za prijevoz u visini 1,00 kn po km</a:t>
            </a:r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79960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EABC4-870C-48D0-85BA-E76E89771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hr-HR" sz="3200" dirty="0"/>
              <a:t>Rad od kuće u dijelu ugovorenog trajanja radnog vremena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6D15C-CFF2-47F3-BD72-9D5BA9A51B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i="1" u="sng" dirty="0"/>
              <a:t>Primjer:</a:t>
            </a:r>
          </a:p>
          <a:p>
            <a:pPr>
              <a:buFontTx/>
              <a:buChar char="-"/>
            </a:pPr>
            <a:r>
              <a:rPr lang="hr-HR" sz="2000" dirty="0"/>
              <a:t>puno radno vrijeme je raspoređeno na 5 dana u tjednu, po 8 sati dnevno</a:t>
            </a:r>
          </a:p>
          <a:p>
            <a:pPr>
              <a:buFontTx/>
              <a:buChar char="-"/>
            </a:pPr>
            <a:r>
              <a:rPr lang="hr-HR" sz="2000" dirty="0"/>
              <a:t>radnik radi od kuće, ali zbog smanjenog opsega posla, samo po 5 sati dnevno (npr. tajnik škole  ili računovođa)</a:t>
            </a:r>
          </a:p>
          <a:p>
            <a:r>
              <a:rPr lang="hr-HR" sz="2000" dirty="0"/>
              <a:t>U evidenciji radnog vremena:</a:t>
            </a:r>
          </a:p>
          <a:p>
            <a:pPr marL="625475" indent="-263525">
              <a:buFont typeface="Wingdings" panose="05000000000000000000" pitchFamily="2" charset="2"/>
              <a:buChar char="ü"/>
            </a:pPr>
            <a:r>
              <a:rPr lang="hr-HR" sz="2000" dirty="0"/>
              <a:t> 5 sati – sati rada</a:t>
            </a:r>
          </a:p>
          <a:p>
            <a:pPr marL="625475" indent="-263525">
              <a:buFont typeface="Wingdings" panose="05000000000000000000" pitchFamily="2" charset="2"/>
              <a:buChar char="ü"/>
            </a:pPr>
            <a:r>
              <a:rPr lang="hr-HR" sz="2000" dirty="0"/>
              <a:t>3 sata – sati zastoja u poslu bez krivnje radnika</a:t>
            </a:r>
          </a:p>
          <a:p>
            <a:r>
              <a:rPr lang="hr-HR" sz="2000" dirty="0"/>
              <a:t>Plaćanje – podaci iz evidencije radnog vremena se moraju slagati s podacima u obrascu IP1:</a:t>
            </a:r>
          </a:p>
          <a:p>
            <a:pPr marL="0" indent="0">
              <a:buNone/>
            </a:pPr>
            <a:r>
              <a:rPr lang="hr-HR" sz="2000" dirty="0"/>
              <a:t>    - odrađeni sati rada = pravo na plaću</a:t>
            </a:r>
          </a:p>
          <a:p>
            <a:pPr marL="361950" indent="-361950">
              <a:buNone/>
            </a:pPr>
            <a:r>
              <a:rPr lang="hr-HR" sz="2000" dirty="0"/>
              <a:t>    - sati zastoja u poslu bez krivnje radnika = pravo na naknadu plaće u visini određenoj čl. 95. Zakona o radu (u visini prosječne plaće koja je radniku isplaćena u prethodna tri mjeseca)</a:t>
            </a:r>
          </a:p>
          <a:p>
            <a:pPr marL="0" indent="0">
              <a:buNone/>
            </a:pPr>
            <a:endParaRPr lang="hr-HR" sz="2000" dirty="0"/>
          </a:p>
        </p:txBody>
      </p:sp>
    </p:spTree>
    <p:extLst>
      <p:ext uri="{BB962C8B-B14F-4D97-AF65-F5344CB8AC3E}">
        <p14:creationId xmlns:p14="http://schemas.microsoft.com/office/powerpoint/2010/main" val="84533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05139-B383-4526-90F8-69CC5274A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hr-HR" sz="3200" dirty="0"/>
              <a:t>Plaća radnika koji radi u nejednakom rasporedu radnog vremena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F40257-559B-4C0D-9FAB-497B07DDD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776192"/>
          </a:xfrm>
        </p:spPr>
        <p:txBody>
          <a:bodyPr>
            <a:normAutofit/>
          </a:bodyPr>
          <a:lstStyle/>
          <a:p>
            <a:r>
              <a:rPr lang="hr-HR" dirty="0"/>
              <a:t>Nejednaki raspored radnog vremena je dozvoljen prema čl. 66. Zakona o radu </a:t>
            </a:r>
          </a:p>
          <a:p>
            <a:r>
              <a:rPr lang="hr-HR" dirty="0"/>
              <a:t>Razdoblje nejednakog rasporeda promatra se kao jedna cjelina</a:t>
            </a:r>
          </a:p>
          <a:p>
            <a:r>
              <a:rPr lang="hr-HR" dirty="0"/>
              <a:t>U razdoblju kad radi više od ugovorenog, ti se sati ne smatraju prekovremenim radom, a razdoblja u kojima radi manje od ugovorenog radnog vremena ili ne radi, ne smatraju se zastojem u poslu</a:t>
            </a:r>
          </a:p>
          <a:p>
            <a:pPr marL="0" indent="0" algn="just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43813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31A7F-2B10-47FF-BAA2-6BF48E0D7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Spriječenost za rad uzrokovana pandemijom virusa Covid-19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676E204-978A-48F1-8985-2E0BFEF179A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178391"/>
              </p:ext>
            </p:extLst>
          </p:nvPr>
        </p:nvGraphicFramePr>
        <p:xfrm>
          <a:off x="4572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046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9193D-AA81-4543-831D-9DEAF9126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hr-HR" sz="3200" dirty="0"/>
              <a:t>Naknada plaće za izolaciju koju je naložio ovlašteni epidemiolog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803A43-A4D6-4E32-9FB1-19F2B468C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848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hr-HR" altLang="sr-Latn-RS" sz="2200" dirty="0"/>
              <a:t>Od prvog dana na teret HZZO-a</a:t>
            </a:r>
          </a:p>
          <a:p>
            <a:pPr>
              <a:lnSpc>
                <a:spcPct val="90000"/>
              </a:lnSpc>
            </a:pPr>
            <a:r>
              <a:rPr lang="hr-HR" altLang="sr-Latn-RS" sz="2200" b="1" dirty="0"/>
              <a:t>Isplaćuje je HZZO </a:t>
            </a:r>
            <a:r>
              <a:rPr lang="hr-HR" altLang="sr-Latn-RS" sz="2200" dirty="0"/>
              <a:t>izravno osiguraniku</a:t>
            </a:r>
          </a:p>
          <a:p>
            <a:pPr>
              <a:lnSpc>
                <a:spcPct val="90000"/>
              </a:lnSpc>
            </a:pPr>
            <a:r>
              <a:rPr lang="hr-HR" altLang="sr-Latn-RS" sz="2200" u="sng" dirty="0"/>
              <a:t>Osnovica:  </a:t>
            </a:r>
            <a:r>
              <a:rPr lang="hr-HR" altLang="sr-Latn-RS" sz="2200" dirty="0"/>
              <a:t>plaća koja je osiguraniku isplaćena u prethodnih 6 mjeseci prije mjeseca u kojemu je započeto bolovanje i </a:t>
            </a:r>
            <a:r>
              <a:rPr lang="hr-HR" sz="2200" dirty="0"/>
              <a:t>naknada plaće isplaćena za vrijeme odsutnosti s rada (godišnji odmor, plaćeni dopust i privremena nesposobnost za rad) koja se isplaćuje na teret pravne ili fizičke osobe kod koje je osiguranik zaposlen</a:t>
            </a:r>
            <a:endParaRPr lang="hr-HR" altLang="sr-Latn-RS" sz="2200" dirty="0"/>
          </a:p>
          <a:p>
            <a:pPr>
              <a:lnSpc>
                <a:spcPct val="90000"/>
              </a:lnSpc>
            </a:pPr>
            <a:r>
              <a:rPr lang="hr-HR" altLang="sr-Latn-RS" sz="2200" dirty="0"/>
              <a:t>U osnovicu se uključuje samo mjesečna plaća</a:t>
            </a:r>
          </a:p>
          <a:p>
            <a:pPr marL="627062" indent="-342900">
              <a:buFont typeface="Wingdings" panose="05000000000000000000" pitchFamily="2" charset="2"/>
              <a:buChar char="ü"/>
            </a:pPr>
            <a:r>
              <a:rPr lang="hr-HR" altLang="sr-Latn-RS" sz="2200" dirty="0"/>
              <a:t>primici koji nisu mjesečna plaća, ne uključuju se u osnovicu, iako su isplaćeni u razdoblju od kojega se određuje osnovica</a:t>
            </a:r>
          </a:p>
          <a:p>
            <a:pPr marL="627062" indent="-342900">
              <a:buFont typeface="Wingdings" panose="05000000000000000000" pitchFamily="2" charset="2"/>
              <a:buChar char="ü"/>
            </a:pPr>
            <a:r>
              <a:rPr lang="hr-HR" altLang="sr-Latn-RS" sz="2200" dirty="0"/>
              <a:t>obrazac Potvrda o plaći </a:t>
            </a:r>
          </a:p>
          <a:p>
            <a:r>
              <a:rPr lang="hr-HR" sz="2200" dirty="0"/>
              <a:t>Visina naknade: </a:t>
            </a:r>
            <a:r>
              <a:rPr lang="hr-HR" sz="2200" b="1" dirty="0"/>
              <a:t>100% od osnovice</a:t>
            </a:r>
            <a:r>
              <a:rPr lang="hr-HR" sz="2200" dirty="0"/>
              <a:t>, ali uz ograničenje najvišeg iznosa u svoti </a:t>
            </a:r>
            <a:r>
              <a:rPr lang="hr-HR" sz="2200" b="1" dirty="0"/>
              <a:t>4.257,28 </a:t>
            </a:r>
            <a:r>
              <a:rPr lang="hr-HR" sz="2200" dirty="0"/>
              <a:t>kn mjesečno</a:t>
            </a:r>
          </a:p>
        </p:txBody>
      </p:sp>
    </p:spTree>
    <p:extLst>
      <p:ext uri="{BB962C8B-B14F-4D97-AF65-F5344CB8AC3E}">
        <p14:creationId xmlns:p14="http://schemas.microsoft.com/office/powerpoint/2010/main" val="315047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BBAC7-FC71-433D-9968-7DB9A6EEE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hr-HR" sz="3200" dirty="0"/>
              <a:t>Postupak ostvarivanja naknade koju osiguraniku izravno isplaćuje HZZO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86A17-CADD-4EF0-8E8B-02C946A60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704184"/>
          </a:xfrm>
        </p:spPr>
        <p:txBody>
          <a:bodyPr/>
          <a:lstStyle/>
          <a:p>
            <a:r>
              <a:rPr lang="hr-HR" dirty="0"/>
              <a:t>Osiguranik podnosi zahtjev HZZO-u</a:t>
            </a:r>
          </a:p>
          <a:p>
            <a:r>
              <a:rPr lang="hr-HR" dirty="0"/>
              <a:t>U zahtjevu treba navesti: ime i prezime, OIB ili MBO (matični broj osigurane osobe), broj tekućeg računa i kontakt telefon </a:t>
            </a:r>
          </a:p>
          <a:p>
            <a:r>
              <a:rPr lang="hr-HR" dirty="0"/>
              <a:t>Način podnošenja zahtjeva: na mail adresu </a:t>
            </a:r>
            <a:r>
              <a:rPr lang="hr-HR" u="sng" dirty="0">
                <a:hlinkClick r:id="rId2"/>
              </a:rPr>
              <a:t>izolacija@hzzo.hr</a:t>
            </a:r>
            <a:r>
              <a:rPr lang="hr-HR" dirty="0"/>
              <a:t> </a:t>
            </a:r>
          </a:p>
          <a:p>
            <a:r>
              <a:rPr lang="hr-HR" dirty="0"/>
              <a:t>Prilozi uz zahtjev:</a:t>
            </a:r>
          </a:p>
          <a:p>
            <a:pPr marL="457200" indent="-457200">
              <a:buFont typeface="+mj-lt"/>
              <a:buAutoNum type="arabicPeriod"/>
            </a:pPr>
            <a:r>
              <a:rPr lang="hr-HR" dirty="0"/>
              <a:t>Preslika osobne iskaznice</a:t>
            </a:r>
          </a:p>
          <a:p>
            <a:pPr marL="457200" indent="-457200">
              <a:buFont typeface="+mj-lt"/>
              <a:buAutoNum type="arabicPeriod"/>
            </a:pPr>
            <a:r>
              <a:rPr lang="hr-HR" dirty="0"/>
              <a:t>Potvrda o plaći  (popunjena i potvrđena od poslodavca; ako je radnik ne može pribaviti, HZZO će je pribaviti od poslodavca)</a:t>
            </a:r>
          </a:p>
          <a:p>
            <a:pPr marL="457200" indent="-457200">
              <a:buFont typeface="+mj-lt"/>
              <a:buAutoNum type="arabicPeriod"/>
            </a:pPr>
            <a:r>
              <a:rPr lang="hr-HR" dirty="0"/>
              <a:t>Izvješće o privremenoj nesposobnosti/spriječenosti za rad  - nije nužno, HZZO ga može pribaviti od ovlaštenog liječnika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51735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hr-HR" sz="2800" dirty="0"/>
              <a:t>JOPPD obrazac za naknadu plaće za izolaciju koju radniku izravno isplaćuje HZZO – izolacija od 7. do 18. rujna 2020.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044459"/>
              </p:ext>
            </p:extLst>
          </p:nvPr>
        </p:nvGraphicFramePr>
        <p:xfrm>
          <a:off x="202622" y="1196752"/>
          <a:ext cx="8780322" cy="53285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29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62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31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31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8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86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861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5319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5319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0528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6806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806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250878">
                <a:tc gridSpan="20">
                  <a:txBody>
                    <a:bodyPr/>
                    <a:lstStyle/>
                    <a:p>
                      <a:pPr indent="17970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</a:rPr>
                        <a:t>I. OIB podnositelja izvješća  11111111111       II. Oznaka izvješća 20279  III. Vrsta izvješća  1        IV. Redni broj stranice     1/1                                                                  - stranica B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34094">
                <a:tc rowSpan="2">
                  <a:txBody>
                    <a:bodyPr/>
                    <a:lstStyle/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800" dirty="0">
                          <a:effectLst/>
                        </a:rPr>
                        <a:t>1. Redni broj 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800" dirty="0">
                          <a:effectLst/>
                        </a:rPr>
                        <a:t> </a:t>
                      </a:r>
                      <a:endParaRPr lang="hr-HR" sz="8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2.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Šifra općine/grada prebivališta /boravišta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4.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OIB stjecatelja/osiguranika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6.1. Oznaka stjecatelja/ osiguranika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7.1. Obveza </a:t>
                      </a:r>
                      <a:r>
                        <a:rPr lang="hr-HR" sz="900" dirty="0" err="1">
                          <a:effectLst/>
                        </a:rPr>
                        <a:t>dod</a:t>
                      </a:r>
                      <a:r>
                        <a:rPr lang="hr-HR" sz="900" dirty="0">
                          <a:effectLst/>
                        </a:rPr>
                        <a:t>. </a:t>
                      </a:r>
                      <a:r>
                        <a:rPr lang="hr-HR" sz="900" dirty="0" err="1">
                          <a:effectLst/>
                        </a:rPr>
                        <a:t>dop</a:t>
                      </a:r>
                      <a:r>
                        <a:rPr lang="hr-HR" sz="900" dirty="0">
                          <a:effectLst/>
                        </a:rPr>
                        <a:t>. za MO za staž s </a:t>
                      </a:r>
                      <a:r>
                        <a:rPr lang="hr-HR" sz="900" dirty="0" err="1">
                          <a:effectLst/>
                        </a:rPr>
                        <a:t>pov</a:t>
                      </a:r>
                      <a:r>
                        <a:rPr lang="hr-HR" sz="900" dirty="0">
                          <a:effectLst/>
                        </a:rPr>
                        <a:t>. trajanjem 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8. Oznaka prvog/zadnjeg mj. u osiguranju po istoj osnovi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10. Ukupni sati rada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10.0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Od toga neodrađeni sati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11.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Iznos primitka (oporezivi)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12.1. Doprinos za mirovinsko osiguranje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12.3. Doprinos za zdravstveno osiguranje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12.5. 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Doprinos za zapošljavanje  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12.7. Dodatni </a:t>
                      </a:r>
                      <a:r>
                        <a:rPr lang="hr-HR" sz="900" dirty="0" err="1">
                          <a:effectLst/>
                        </a:rPr>
                        <a:t>dop</a:t>
                      </a:r>
                      <a:r>
                        <a:rPr lang="hr-HR" sz="900" dirty="0">
                          <a:effectLst/>
                        </a:rPr>
                        <a:t>. za MO za staž </a:t>
                      </a:r>
                      <a:r>
                        <a:rPr lang="hr-HR" sz="900" dirty="0" err="1">
                          <a:effectLst/>
                        </a:rPr>
                        <a:t>osig</a:t>
                      </a:r>
                      <a:r>
                        <a:rPr lang="hr-HR" sz="900" dirty="0">
                          <a:effectLst/>
                        </a:rPr>
                        <a:t>.  s </a:t>
                      </a:r>
                      <a:r>
                        <a:rPr lang="hr-HR" sz="900" dirty="0" err="1">
                          <a:effectLst/>
                        </a:rPr>
                        <a:t>poveć</a:t>
                      </a:r>
                      <a:r>
                        <a:rPr lang="hr-HR" sz="900" dirty="0">
                          <a:effectLst/>
                        </a:rPr>
                        <a:t>. traj. - 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II STUP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12.9. Poseban doprinos za zapošljavanje osoba s invaliditet.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13.2.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Izdatak - uplaćeni doprinos za MO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13.4. Osobni odbitak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14.1.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Iznos obračunanog poreza na dohodak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15.1. Oznaka neoporezivog primitka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16.1. Oznaka načina isplate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17. Obračunani primitak od </a:t>
                      </a:r>
                      <a:r>
                        <a:rPr lang="hr-HR" sz="900" dirty="0" err="1">
                          <a:effectLst/>
                        </a:rPr>
                        <a:t>nesam</a:t>
                      </a:r>
                      <a:r>
                        <a:rPr lang="hr-HR" sz="900" dirty="0">
                          <a:effectLst/>
                        </a:rPr>
                        <a:t>. rada (plaća)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6212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87313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3.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Šifra općine/grada rada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5.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Ime i prezime stjecatelja/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osiguranika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6.2. Oznaka primitka/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obveze doprinosa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7.2. Obveza </a:t>
                      </a:r>
                      <a:r>
                        <a:rPr lang="hr-HR" sz="900" dirty="0" err="1">
                          <a:effectLst/>
                        </a:rPr>
                        <a:t>pos</a:t>
                      </a:r>
                      <a:r>
                        <a:rPr lang="hr-HR" sz="900" dirty="0">
                          <a:effectLst/>
                        </a:rPr>
                        <a:t>. </a:t>
                      </a:r>
                      <a:r>
                        <a:rPr lang="hr-HR" sz="900" dirty="0" err="1">
                          <a:effectLst/>
                        </a:rPr>
                        <a:t>dop</a:t>
                      </a:r>
                      <a:r>
                        <a:rPr lang="hr-HR" sz="900" dirty="0">
                          <a:effectLst/>
                        </a:rPr>
                        <a:t>. za poti. </a:t>
                      </a:r>
                      <a:r>
                        <a:rPr lang="hr-HR" sz="900" dirty="0" err="1">
                          <a:effectLst/>
                        </a:rPr>
                        <a:t>zapošl</a:t>
                      </a:r>
                      <a:r>
                        <a:rPr lang="hr-HR" sz="900" dirty="0">
                          <a:effectLst/>
                        </a:rPr>
                        <a:t>. os. s </a:t>
                      </a:r>
                      <a:r>
                        <a:rPr lang="hr-HR" sz="900" dirty="0" err="1">
                          <a:effectLst/>
                        </a:rPr>
                        <a:t>invalidit</a:t>
                      </a:r>
                      <a:r>
                        <a:rPr lang="hr-HR" sz="900" dirty="0">
                          <a:effectLst/>
                        </a:rPr>
                        <a:t>.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9. Oznaka punog/ nepunog radnog vr. ili rada s pol. </a:t>
                      </a:r>
                      <a:r>
                        <a:rPr lang="hr-HR" sz="900" dirty="0" err="1">
                          <a:effectLst/>
                        </a:rPr>
                        <a:t>r.v</a:t>
                      </a:r>
                      <a:r>
                        <a:rPr lang="hr-HR" sz="900" dirty="0">
                          <a:effectLst/>
                        </a:rPr>
                        <a:t>.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10.1.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Razdoblje obračuna                                                                                            od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10.2.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Razdoblje obračuna                                            do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 Osnovica za obračun doprinosa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12.2. Doprinos za mirovinsko osiguranje - II STUP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12.4. Doprinos za zaštitu zdravlja na radu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12.6.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Dodatni </a:t>
                      </a:r>
                      <a:r>
                        <a:rPr lang="hr-HR" sz="900" dirty="0" err="1">
                          <a:effectLst/>
                        </a:rPr>
                        <a:t>dop</a:t>
                      </a:r>
                      <a:r>
                        <a:rPr lang="hr-HR" sz="900" dirty="0">
                          <a:effectLst/>
                        </a:rPr>
                        <a:t>. za MO </a:t>
                      </a:r>
                      <a:r>
                        <a:rPr lang="hr-HR" sz="900" dirty="0" err="1">
                          <a:effectLst/>
                        </a:rPr>
                        <a:t>osig</a:t>
                      </a:r>
                      <a:r>
                        <a:rPr lang="hr-HR" sz="900" dirty="0">
                          <a:effectLst/>
                        </a:rPr>
                        <a:t>. za staž s </a:t>
                      </a:r>
                      <a:r>
                        <a:rPr lang="hr-HR" sz="900" dirty="0" err="1">
                          <a:effectLst/>
                        </a:rPr>
                        <a:t>poveć</a:t>
                      </a:r>
                      <a:r>
                        <a:rPr lang="hr-HR" sz="900" dirty="0">
                          <a:effectLst/>
                        </a:rPr>
                        <a:t>. tra.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12.8.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Poseban doprinos za korištenje </a:t>
                      </a:r>
                      <a:r>
                        <a:rPr lang="hr-HR" sz="900" dirty="0" err="1">
                          <a:effectLst/>
                        </a:rPr>
                        <a:t>zdr</a:t>
                      </a:r>
                      <a:r>
                        <a:rPr lang="hr-HR" sz="900" dirty="0">
                          <a:effectLst/>
                        </a:rPr>
                        <a:t>. zaštite u inozemstvu 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13.1.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Izdatak 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13.3. Dohodak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13.5. Porezna osnovica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14.2.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Iznos obračunanog prireza porezu na dohodak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15.2.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 Iznos neoporezivog primitka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16.2.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Iznos za isplatu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219">
                <a:tc rowSpan="2">
                  <a:txBody>
                    <a:bodyPr/>
                    <a:lstStyle/>
                    <a:p>
                      <a:pPr algn="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1.</a:t>
                      </a:r>
                      <a:endParaRPr lang="hr-HR" sz="8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01333</a:t>
                      </a:r>
                      <a:r>
                        <a:rPr lang="en-US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r>
                        <a:rPr lang="hr-HR" sz="900" dirty="0">
                          <a:effectLst/>
                        </a:rPr>
                        <a:t>44444444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0001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3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176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80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4.439,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665,85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732,44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878,80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3.551,20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1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4.439,0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6876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01333</a:t>
                      </a:r>
                      <a:r>
                        <a:rPr lang="en-US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solidFill>
                            <a:srgbClr val="000000"/>
                          </a:solidFill>
                          <a:effectLst/>
                          <a:latin typeface="Arial-BoldM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Vlado </a:t>
                      </a:r>
                      <a:r>
                        <a:rPr lang="hr-HR" sz="900" dirty="0" err="1">
                          <a:solidFill>
                            <a:srgbClr val="000000"/>
                          </a:solidFill>
                          <a:effectLst/>
                          <a:latin typeface="Arial-BoldM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Hrg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0001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1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2413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01.09.</a:t>
                      </a:r>
                    </a:p>
                    <a:p>
                      <a:pPr indent="-2413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2020.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2413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30.09.</a:t>
                      </a:r>
                    </a:p>
                    <a:p>
                      <a:pPr indent="-2413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2020.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4.439,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221,95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3.551,20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9017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3.551,</a:t>
                      </a:r>
                      <a:r>
                        <a:rPr lang="en-US" sz="9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361">
                <a:tc rowSpan="2">
                  <a:txBody>
                    <a:bodyPr/>
                    <a:lstStyle/>
                    <a:p>
                      <a:pPr algn="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800" dirty="0">
                          <a:solidFill>
                            <a:srgbClr val="000000"/>
                          </a:solidFill>
                          <a:effectLst/>
                          <a:latin typeface="Arial-BoldM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01333</a:t>
                      </a:r>
                      <a:r>
                        <a:rPr lang="en-US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r>
                        <a:rPr lang="hr-HR" sz="900" dirty="0">
                          <a:effectLst/>
                        </a:rPr>
                        <a:t>44444444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5201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9951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solidFill>
                            <a:srgbClr val="000000"/>
                          </a:solidFill>
                          <a:effectLst/>
                          <a:latin typeface="Arial-BoldM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0000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solidFill>
                            <a:srgbClr val="000000"/>
                          </a:solidFill>
                          <a:effectLst/>
                          <a:latin typeface="Arial-BoldM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Vlado </a:t>
                      </a:r>
                      <a:r>
                        <a:rPr lang="hr-HR" sz="900" dirty="0" err="1">
                          <a:solidFill>
                            <a:srgbClr val="000000"/>
                          </a:solidFill>
                          <a:effectLst/>
                          <a:latin typeface="Arial-BoldM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Hrg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0000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2413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07.09.</a:t>
                      </a:r>
                    </a:p>
                    <a:p>
                      <a:pPr indent="-2413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2020.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2413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18.09.</a:t>
                      </a:r>
                    </a:p>
                    <a:p>
                      <a:pPr indent="-2413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2020.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9017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Oval 4">
            <a:extLst>
              <a:ext uri="{FF2B5EF4-FFF2-40B4-BE49-F238E27FC236}">
                <a16:creationId xmlns:a16="http://schemas.microsoft.com/office/drawing/2014/main" id="{4C6D7AF9-41B1-42CF-B542-6F621DC641E1}"/>
              </a:ext>
            </a:extLst>
          </p:cNvPr>
          <p:cNvSpPr/>
          <p:nvPr/>
        </p:nvSpPr>
        <p:spPr>
          <a:xfrm>
            <a:off x="1763688" y="5733256"/>
            <a:ext cx="504056" cy="3600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8600B4C-5624-4A82-A513-9479717AFF81}"/>
              </a:ext>
            </a:extLst>
          </p:cNvPr>
          <p:cNvSpPr/>
          <p:nvPr/>
        </p:nvSpPr>
        <p:spPr>
          <a:xfrm>
            <a:off x="1619672" y="5733256"/>
            <a:ext cx="720080" cy="432048"/>
          </a:xfrm>
          <a:prstGeom prst="ellips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F343218-00FB-4809-AFCC-E07E0A566111}"/>
              </a:ext>
            </a:extLst>
          </p:cNvPr>
          <p:cNvSpPr/>
          <p:nvPr/>
        </p:nvSpPr>
        <p:spPr>
          <a:xfrm>
            <a:off x="7812360" y="5733256"/>
            <a:ext cx="360040" cy="105841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9306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3EB11-B77A-4313-9D37-C5717FE05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hr-HR" sz="3200" dirty="0"/>
              <a:t>Može li, umjesto HZZO-a, poslodavac radniku isplati naknadu plaće?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F8990B-CAF9-45AE-81F2-A251F7490E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704184"/>
          </a:xfrm>
        </p:spPr>
        <p:txBody>
          <a:bodyPr>
            <a:normAutofit lnSpcReduction="10000"/>
          </a:bodyPr>
          <a:lstStyle/>
          <a:p>
            <a:r>
              <a:rPr lang="hr-HR" dirty="0"/>
              <a:t>Ako poslodavac, iako nije trebao, iz bilo kojeg razloga obračuna i isplati radniku naknadu plaće za vrijeme privremene nesposobnosti za rad zbog izolacije, u visini propisanoj Zakonom o obveznom zdravstvenom osiguranju:</a:t>
            </a:r>
          </a:p>
          <a:p>
            <a:pPr marL="517525" indent="-284163">
              <a:buFont typeface="Wingdings" panose="05000000000000000000" pitchFamily="2" charset="2"/>
              <a:buChar char="ü"/>
            </a:pPr>
            <a:r>
              <a:rPr lang="hr-HR" dirty="0"/>
              <a:t>zatražiti će od HZZO-a povrat isplaćene naknade plaće</a:t>
            </a:r>
          </a:p>
          <a:p>
            <a:pPr marL="517525" indent="-284163">
              <a:buFont typeface="Wingdings" panose="05000000000000000000" pitchFamily="2" charset="2"/>
              <a:buChar char="ü"/>
            </a:pPr>
            <a:r>
              <a:rPr lang="hr-HR" dirty="0"/>
              <a:t>HZZO će na temelju dokaza da je radniku isplaćena naknada i drugih priloga, vratiti sredstva poslodavcu</a:t>
            </a:r>
          </a:p>
          <a:p>
            <a:pPr marL="517525" indent="-284163">
              <a:buFont typeface="Wingdings" panose="05000000000000000000" pitchFamily="2" charset="2"/>
              <a:buChar char="ü"/>
            </a:pPr>
            <a:r>
              <a:rPr lang="hr-HR" dirty="0"/>
              <a:t>u obrascu JOPPD iskazuje se isplaćena naknada (pod 15.1. šifra </a:t>
            </a:r>
            <a:r>
              <a:rPr lang="hr-HR" b="1" dirty="0"/>
              <a:t>12</a:t>
            </a:r>
            <a:r>
              <a:rPr lang="hr-HR" dirty="0"/>
              <a:t>)</a:t>
            </a:r>
          </a:p>
          <a:p>
            <a:pPr marL="173038" indent="-173038"/>
            <a:r>
              <a:rPr lang="hr-HR" dirty="0"/>
              <a:t>U tom se slučaju, u obračunu plaće (obrazac IP1) koji poslodavac uručuje radniku, iskazuju podaci o isplaćenoj svoti naknade</a:t>
            </a:r>
          </a:p>
          <a:p>
            <a:pPr marL="517525" indent="-60325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7504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CD468B6-380F-474B-B384-5CAB91226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dirty="0"/>
              <a:t>Dodaci kolektivnim ugovorima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4D4B6DD-6230-4375-B976-C8EBAE10A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/>
              <a:t>Zbog posebnih okolnosti uzrokovanih utjecajem pandemije </a:t>
            </a:r>
            <a:r>
              <a:rPr lang="hr-HR" dirty="0" err="1"/>
              <a:t>Covid</a:t>
            </a:r>
            <a:r>
              <a:rPr lang="hr-HR" dirty="0"/>
              <a:t> -19, Vlada RH i ovlašteni sindikati sklopili su:</a:t>
            </a:r>
          </a:p>
          <a:p>
            <a:pPr marL="542925" indent="-542925">
              <a:buFont typeface="Wingdings" panose="05000000000000000000" pitchFamily="2" charset="2"/>
              <a:buChar char="Ø"/>
            </a:pPr>
            <a:r>
              <a:rPr lang="hr-HR" dirty="0"/>
              <a:t>Dodatak II. Temeljnom kolektivnom ugovoru za službenike i namještenike u javnim službama (Nar. nov., br. 128/17., 47/18., 2/19.i 123/19.) – sklopljen 29. svibnja 2020., objavljen u Nar. nov., br. 66/20.; primjenjuje se od 1. lipnja 2020. godine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65287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767E1-2214-4FD8-92CD-E64F45E72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533400"/>
            <a:ext cx="8496944" cy="990600"/>
          </a:xfrm>
        </p:spPr>
        <p:txBody>
          <a:bodyPr>
            <a:noAutofit/>
          </a:bodyPr>
          <a:lstStyle/>
          <a:p>
            <a:pPr algn="ctr"/>
            <a:r>
              <a:rPr lang="hr-HR" sz="3200" dirty="0"/>
              <a:t>Bolovanje zbog oboljenja radnika od bolesti Covid-19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58EA2-D0FC-48C8-96EE-397494858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876800"/>
          </a:xfrm>
        </p:spPr>
        <p:txBody>
          <a:bodyPr>
            <a:normAutofit lnSpcReduction="10000"/>
          </a:bodyPr>
          <a:lstStyle/>
          <a:p>
            <a:r>
              <a:rPr lang="hr-HR" dirty="0"/>
              <a:t>U evidenciji radnog vremena: sati izostanka zbog privremene spriječenosti za rad</a:t>
            </a:r>
          </a:p>
          <a:p>
            <a:r>
              <a:rPr lang="hr-HR" dirty="0"/>
              <a:t>Naknada plaće za </a:t>
            </a:r>
            <a:r>
              <a:rPr lang="hr-HR" b="1" dirty="0"/>
              <a:t>prva 42</a:t>
            </a:r>
            <a:r>
              <a:rPr lang="hr-HR" dirty="0"/>
              <a:t> kalendarska dana bolovanja (za invalide – za </a:t>
            </a:r>
            <a:r>
              <a:rPr lang="hr-HR" altLang="sr-Latn-RS" dirty="0"/>
              <a:t>prvih 7 kalendarskih dana)</a:t>
            </a:r>
            <a:endParaRPr lang="hr-HR" dirty="0"/>
          </a:p>
          <a:p>
            <a:pPr marL="690563" indent="-293688">
              <a:buFont typeface="Wingdings" panose="05000000000000000000" pitchFamily="2" charset="2"/>
              <a:buChar char="ü"/>
            </a:pPr>
            <a:r>
              <a:rPr lang="hr-HR" dirty="0"/>
              <a:t>na teret poslodavca</a:t>
            </a:r>
          </a:p>
          <a:p>
            <a:pPr marL="690563" indent="-293688">
              <a:buFont typeface="Wingdings" panose="05000000000000000000" pitchFamily="2" charset="2"/>
              <a:buChar char="ü"/>
            </a:pPr>
            <a:r>
              <a:rPr lang="hr-HR" altLang="sr-Latn-RS" dirty="0"/>
              <a:t>u visini određenoj kolektivnim ugovorom – u školi, u visini 85% prosječne plaće ostvarene u prethodna 3 mjeseca</a:t>
            </a:r>
          </a:p>
          <a:p>
            <a:pPr marL="690563" indent="-293688">
              <a:buFont typeface="Wingdings" panose="05000000000000000000" pitchFamily="2" charset="2"/>
              <a:buChar char="ü"/>
            </a:pPr>
            <a:r>
              <a:rPr lang="hr-HR" dirty="0"/>
              <a:t>porezno obilježe: bruto plaća</a:t>
            </a:r>
          </a:p>
          <a:p>
            <a:r>
              <a:rPr lang="hr-HR" dirty="0"/>
              <a:t>Naknada plaće </a:t>
            </a:r>
            <a:r>
              <a:rPr lang="hr-HR" b="1" dirty="0"/>
              <a:t>od 43. </a:t>
            </a:r>
            <a:r>
              <a:rPr lang="hr-HR" dirty="0"/>
              <a:t>kalendarskog dana bolovanja:</a:t>
            </a:r>
          </a:p>
          <a:p>
            <a:pPr marL="690563" indent="-344488">
              <a:buFont typeface="Wingdings" panose="05000000000000000000" pitchFamily="2" charset="2"/>
              <a:buChar char="ü"/>
            </a:pPr>
            <a:r>
              <a:rPr lang="hr-HR" dirty="0"/>
              <a:t>na teret HZZO-a (poslodavac isplaćuje, pa refundira od HZZO-a)</a:t>
            </a:r>
          </a:p>
          <a:p>
            <a:pPr marL="690563" indent="-344488">
              <a:buFont typeface="Wingdings" panose="05000000000000000000" pitchFamily="2" charset="2"/>
              <a:buChar char="ü"/>
            </a:pPr>
            <a:r>
              <a:rPr lang="hr-HR" dirty="0"/>
              <a:t>porezno obilježe: neto primitak</a:t>
            </a:r>
          </a:p>
          <a:p>
            <a:pPr>
              <a:buFont typeface="Wingdings" panose="05000000000000000000" pitchFamily="2" charset="2"/>
              <a:buChar char="ü"/>
            </a:pP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29181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7B318-8675-4D24-8891-96132A3F3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hr-HR" sz="3200" dirty="0"/>
              <a:t>Oboljenje od bolesti Covid-19 kao profesionalna bolest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DA1E8-040F-4B88-8EC8-175634311E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776192"/>
          </a:xfrm>
        </p:spPr>
        <p:txBody>
          <a:bodyPr>
            <a:normAutofit lnSpcReduction="10000"/>
          </a:bodyPr>
          <a:lstStyle/>
          <a:p>
            <a:r>
              <a:rPr lang="hr-HR" dirty="0"/>
              <a:t>Zakon o listi profesionalnih bolesti (Nar. nov., br.  162/98. i 107/07.) i Zakon o zaštiti pučanstva od zaraznih bolesti (Nar. nov., br. 79/07.- 47/20.)</a:t>
            </a:r>
          </a:p>
          <a:p>
            <a:pPr marL="690563" indent="-293688">
              <a:buFont typeface="Wingdings" panose="05000000000000000000" pitchFamily="2" charset="2"/>
              <a:buChar char="Ø"/>
            </a:pPr>
            <a:r>
              <a:rPr lang="hr-HR" dirty="0"/>
              <a:t>profesionalnim bolestima smatraju se </a:t>
            </a:r>
            <a:r>
              <a:rPr lang="hr-HR" b="1" dirty="0"/>
              <a:t>zarazne bolesti </a:t>
            </a:r>
            <a:r>
              <a:rPr lang="hr-HR" dirty="0"/>
              <a:t>uzrokovane izloženošću na radu u djelatnostima u kojima je</a:t>
            </a:r>
            <a:r>
              <a:rPr lang="hr-HR" b="1" dirty="0"/>
              <a:t> dokazan povećani rizik zaraze</a:t>
            </a:r>
            <a:endParaRPr lang="hr-HR" dirty="0"/>
          </a:p>
          <a:p>
            <a:r>
              <a:rPr lang="hr-HR" dirty="0"/>
              <a:t>Izmjene Pravilnika o pravima uvjetima i načinu ostvarivanja prava iz obveznog zdravstvenog osiguranja u slučaju ozljede na radu i profesionalne bolesti (Nar. nov., br. 39/20.)</a:t>
            </a:r>
          </a:p>
          <a:p>
            <a:pPr marL="457200" indent="-223838">
              <a:buFont typeface="Wingdings" panose="05000000000000000000" pitchFamily="2" charset="2"/>
              <a:buChar char="ü"/>
            </a:pPr>
            <a:r>
              <a:rPr lang="hr-HR" dirty="0"/>
              <a:t> na snazi od 2. travnja 2020. godine</a:t>
            </a:r>
          </a:p>
          <a:p>
            <a:r>
              <a:rPr lang="hr-HR" dirty="0"/>
              <a:t>Proširena je definicija profesionalne bolesti:</a:t>
            </a:r>
          </a:p>
          <a:p>
            <a:pPr marL="517525" indent="-284163">
              <a:buFont typeface="Wingdings" panose="05000000000000000000" pitchFamily="2" charset="2"/>
              <a:buChar char="ü"/>
            </a:pPr>
            <a:r>
              <a:rPr lang="hr-HR" dirty="0"/>
              <a:t>zarazna bolest - kao profesionalna bolest</a:t>
            </a:r>
          </a:p>
          <a:p>
            <a:pPr>
              <a:buFont typeface="Wingdings" panose="05000000000000000000" pitchFamily="2" charset="2"/>
              <a:buChar char="ü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3462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00002-8038-4EE5-97F3-DE2B09BB7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08112"/>
          </a:xfrm>
        </p:spPr>
        <p:txBody>
          <a:bodyPr>
            <a:normAutofit fontScale="90000"/>
          </a:bodyPr>
          <a:lstStyle/>
          <a:p>
            <a:pPr algn="ctr"/>
            <a:br>
              <a:rPr lang="hr-HR" dirty="0"/>
            </a:br>
            <a:r>
              <a:rPr lang="hr-HR" dirty="0"/>
              <a:t>Postupak priznavanja zarazne bolesti Covid-19 kao profesionalnog oboljenja</a:t>
            </a:r>
            <a:br>
              <a:rPr lang="hr-HR" b="1" dirty="0"/>
            </a:br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2307BB-8DFF-47A7-AA50-E9D24A84B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416152"/>
          </a:xfrm>
        </p:spPr>
        <p:txBody>
          <a:bodyPr/>
          <a:lstStyle/>
          <a:p>
            <a:pPr marL="233363" indent="-233363"/>
            <a:r>
              <a:rPr lang="hr-HR" dirty="0"/>
              <a:t>Poslodavac ili sam osiguranik dostavlja Tiskanicu PB – Prijava profesionalnog oboljenja nadležnoj službi HZZO-a (obrazac je tiskan u Nar. nov., br. 39/20., a dostupan je na mrežnim stranicama HZZO-a)</a:t>
            </a:r>
          </a:p>
          <a:p>
            <a:pPr marL="233363" indent="-233363"/>
            <a:r>
              <a:rPr lang="hr-HR" dirty="0"/>
              <a:t>Služba za medicinu rada Hrvatskog zavoda za javno zdravstvo provodi medicinsko vještačenje</a:t>
            </a:r>
          </a:p>
          <a:p>
            <a:pPr marL="233363" indent="-233363"/>
            <a:r>
              <a:rPr lang="hr-HR" b="1" dirty="0"/>
              <a:t>Ako je profesionalna bolest priznata </a:t>
            </a:r>
            <a:r>
              <a:rPr lang="hr-HR" dirty="0"/>
              <a:t>– </a:t>
            </a:r>
            <a:r>
              <a:rPr lang="hr-HR" u="sng" dirty="0"/>
              <a:t>obavijest poslodavcu </a:t>
            </a:r>
            <a:r>
              <a:rPr lang="hr-HR" dirty="0"/>
              <a:t>(podaci u tiskanici PB, pod F)</a:t>
            </a:r>
          </a:p>
          <a:p>
            <a:pPr marL="233363" indent="-233363"/>
            <a:r>
              <a:rPr lang="hr-HR" dirty="0"/>
              <a:t>Profesionalno oboljenje se priznaje od datuma nastanka oboljenja, tj. od datuma kada je bolest dijagnosticirana</a:t>
            </a:r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62314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8136B-F94E-43F2-8CCA-D432434F7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hr-HR" sz="3200" dirty="0"/>
              <a:t>Bolovanje u svrhu njege oboljelog člana ili člana obitelji u obveznoj izolaciji/samoizolaciji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69F17-6641-4C1F-9051-846A13A55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704184"/>
          </a:xfrm>
        </p:spPr>
        <p:txBody>
          <a:bodyPr>
            <a:normAutofit fontScale="92500" lnSpcReduction="10000"/>
          </a:bodyPr>
          <a:lstStyle/>
          <a:p>
            <a:r>
              <a:rPr lang="hr-HR" dirty="0"/>
              <a:t>U evidenciji radnog vremena: sati izostanka zbog privremene spriječenosti za rad</a:t>
            </a:r>
          </a:p>
          <a:p>
            <a:r>
              <a:rPr lang="hr-HR" dirty="0"/>
              <a:t>Naknada plaće:</a:t>
            </a:r>
          </a:p>
          <a:p>
            <a:pPr marL="525463" indent="-342900">
              <a:buFont typeface="Wingdings" panose="05000000000000000000" pitchFamily="2" charset="2"/>
              <a:buChar char="ü"/>
            </a:pPr>
            <a:r>
              <a:rPr lang="hr-HR" dirty="0"/>
              <a:t>od prvog dana na teret HZZO-a</a:t>
            </a:r>
          </a:p>
          <a:p>
            <a:pPr marL="525463" indent="-342900">
              <a:buFont typeface="Wingdings" panose="05000000000000000000" pitchFamily="2" charset="2"/>
              <a:buChar char="ü"/>
            </a:pPr>
            <a:r>
              <a:rPr lang="hr-HR" dirty="0"/>
              <a:t>isplaćuje se kao neoporezivi neto primitak radnika</a:t>
            </a:r>
          </a:p>
          <a:p>
            <a:pPr marL="525463" indent="-342900">
              <a:buFont typeface="Wingdings" panose="05000000000000000000" pitchFamily="2" charset="2"/>
              <a:buChar char="ü"/>
            </a:pPr>
            <a:r>
              <a:rPr lang="hr-HR" u="sng" dirty="0"/>
              <a:t>poslodavac radniku isplaćuje naknadu </a:t>
            </a:r>
            <a:r>
              <a:rPr lang="hr-HR" dirty="0"/>
              <a:t>i zatim je refundira od HZZO-a</a:t>
            </a:r>
          </a:p>
          <a:p>
            <a:r>
              <a:rPr lang="hr-HR" dirty="0"/>
              <a:t>Određivanje visine naknade:</a:t>
            </a:r>
          </a:p>
          <a:p>
            <a:pPr marL="914400" indent="-511175">
              <a:buFont typeface="Wingdings" panose="05000000000000000000" pitchFamily="2" charset="2"/>
              <a:buChar char="Ø"/>
            </a:pPr>
            <a:r>
              <a:rPr lang="hr-HR" dirty="0"/>
              <a:t>od osnovice prosječne plaće isplaćene u prethodnih šest mjeseci</a:t>
            </a:r>
          </a:p>
          <a:p>
            <a:pPr marL="914400" indent="-511175">
              <a:buFont typeface="Wingdings" panose="05000000000000000000" pitchFamily="2" charset="2"/>
              <a:buChar char="Ø"/>
            </a:pPr>
            <a:r>
              <a:rPr lang="hr-HR" dirty="0"/>
              <a:t>70% tako utvrđene osnovice, a za njegu djeteta do tri godine starosti 100% od tako utvrđene osnovice</a:t>
            </a:r>
          </a:p>
          <a:p>
            <a:pPr marL="914400" indent="-511175">
              <a:buFont typeface="Wingdings" panose="05000000000000000000" pitchFamily="2" charset="2"/>
              <a:buChar char="Ø"/>
            </a:pPr>
            <a:r>
              <a:rPr lang="hr-HR" dirty="0"/>
              <a:t>ograničenje najvišeg iznosa naknade: </a:t>
            </a:r>
            <a:r>
              <a:rPr lang="hr-HR" b="1" dirty="0"/>
              <a:t>4.257,28 kn </a:t>
            </a:r>
            <a:r>
              <a:rPr lang="hr-HR" dirty="0"/>
              <a:t>mjesečno</a:t>
            </a:r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1658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C9198-A3F1-4AE8-9328-D1743F2CA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hr-HR" sz="3200" dirty="0"/>
              <a:t>Razdoblje od testiranja do rezultata testiranja za koje liječnik nije izdao doznaku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81F58F-A961-4765-8687-B695DC99E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704184"/>
          </a:xfrm>
        </p:spPr>
        <p:txBody>
          <a:bodyPr/>
          <a:lstStyle/>
          <a:p>
            <a:r>
              <a:rPr lang="hr-HR" dirty="0"/>
              <a:t>U cilju smanjivanja rizika za druge radnike i rizika za klijente s kojima poslodavac posluje, neki poslodavci zahtijevaju od radnika koji je određeno vrijeme izostao s posla, dokaz da je negativan na Covid-19</a:t>
            </a:r>
          </a:p>
          <a:p>
            <a:pPr marL="914400" indent="-282575">
              <a:buFont typeface="Wingdings" panose="05000000000000000000" pitchFamily="2" charset="2"/>
              <a:buChar char="ü"/>
            </a:pPr>
            <a:r>
              <a:rPr lang="hr-HR" dirty="0"/>
              <a:t>npr. povratak s godišnjeg odmora, povratak iz inozemstva iz određenih država s povećanim rizikom zaraze, povratak sa službenog puta s rizičnih destinacija i dr.</a:t>
            </a:r>
          </a:p>
          <a:p>
            <a:pPr marL="228600" indent="-174625"/>
            <a:r>
              <a:rPr lang="hr-HR" dirty="0"/>
              <a:t>Problem: dani/sati izostanka s posla u razdoblju čekanja na rezultate testiranja</a:t>
            </a:r>
          </a:p>
        </p:txBody>
      </p:sp>
    </p:spTree>
    <p:extLst>
      <p:ext uri="{BB962C8B-B14F-4D97-AF65-F5344CB8AC3E}">
        <p14:creationId xmlns:p14="http://schemas.microsoft.com/office/powerpoint/2010/main" val="240501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EFC90-0637-47D3-8435-8B0E53162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hr-HR" dirty="0"/>
            </a:br>
            <a:r>
              <a:rPr lang="hr-HR" sz="3600" dirty="0"/>
              <a:t>Porezna obilježja izdatka za test Covid-19 koji radniku plaća poslodavac</a:t>
            </a:r>
            <a:br>
              <a:rPr lang="hr-HR" dirty="0"/>
            </a:br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3D670-50AD-4F10-BDA4-6998AE8093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704184"/>
          </a:xfrm>
        </p:spPr>
        <p:txBody>
          <a:bodyPr>
            <a:normAutofit fontScale="92500" lnSpcReduction="10000"/>
          </a:bodyPr>
          <a:lstStyle/>
          <a:p>
            <a:r>
              <a:rPr lang="hr-HR" dirty="0"/>
              <a:t>Troškovi testiranja na Covid-19 po nalogu epidemiologa i/ili ovlaštenog liječnika:</a:t>
            </a:r>
          </a:p>
          <a:p>
            <a:pPr marL="442913" indent="-261938">
              <a:buFont typeface="Wingdings" panose="05000000000000000000" pitchFamily="2" charset="2"/>
              <a:buChar char="Ø"/>
            </a:pPr>
            <a:r>
              <a:rPr lang="hr-HR" dirty="0"/>
              <a:t>na teret sustava obveznog zdravstvenog osiguranja, pokriveni su obveznim osiguranjem</a:t>
            </a:r>
          </a:p>
          <a:p>
            <a:r>
              <a:rPr lang="hr-HR" dirty="0"/>
              <a:t>Troškovi testiranja koje radniku plaća poslodavac:</a:t>
            </a:r>
          </a:p>
          <a:p>
            <a:pPr marL="533400" indent="-352425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hr-H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hr-H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zmjene i dopuna Pravilniku o provedbi Općeg poreznog zakona (Nar. nov., br. 103/20.) - na snazi od 19. rujna 2020. godine</a:t>
            </a:r>
          </a:p>
          <a:p>
            <a:pPr marL="533400" indent="-352425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hr-H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trošak laboratorijskog ispitivanja uzročnika zarazne bolesti odnosno epidemije zaraznih bolesti koji poslodavac na svoj teret omogućuje radnicima u interesu obavljanja djelatnosti poslodavca, ne smatra se dohotkom od nesamostalnog rada, </a:t>
            </a:r>
            <a:r>
              <a:rPr lang="hr-HR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nego neoporezivim primitkom</a:t>
            </a:r>
          </a:p>
          <a:p>
            <a:pPr marL="533400" indent="-352425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hr-H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 iskazuje u obrascu JOPPD</a:t>
            </a:r>
          </a:p>
          <a:p>
            <a:pPr marL="525463" indent="-342900">
              <a:buFont typeface="Wingdings" panose="05000000000000000000" pitchFamily="2" charset="2"/>
              <a:buChar char="Ø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1772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8D61E-6E8F-4E58-993D-3C8DBC6CC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Spriječenost za rad uzrokovana pandemijom virusa Covid-19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7820D1-9CC0-419A-948E-F54BBE538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632176"/>
          </a:xfrm>
        </p:spPr>
        <p:txBody>
          <a:bodyPr/>
          <a:lstStyle/>
          <a:p>
            <a:pPr marL="0" indent="0">
              <a:buNone/>
            </a:pPr>
            <a:r>
              <a:rPr lang="hr-HR" dirty="0"/>
              <a:t>Od deset slučajeva propisanih čl. 39. Zakona o obveznom zdravstvenom osiguranju, u pravilu je riječ o:</a:t>
            </a:r>
          </a:p>
          <a:p>
            <a:pPr marL="346075" indent="-234950"/>
            <a:r>
              <a:rPr lang="hr-HR" dirty="0"/>
              <a:t>naknadi plaće za razdoblje obvezne izolacije</a:t>
            </a:r>
          </a:p>
          <a:p>
            <a:pPr marL="346075" indent="-234950"/>
            <a:r>
              <a:rPr lang="hr-HR" dirty="0"/>
              <a:t>naknadi plaće za bolovanje osobe oboljele od bolesti Covid-19, te možda i</a:t>
            </a:r>
          </a:p>
          <a:p>
            <a:pPr marL="346075" indent="-234950"/>
            <a:r>
              <a:rPr lang="hr-HR" dirty="0"/>
              <a:t>naknadi plaće za razdoblje njege oboljele osobe (dijete, supružnik)</a:t>
            </a:r>
          </a:p>
        </p:txBody>
      </p:sp>
    </p:spTree>
    <p:extLst>
      <p:ext uri="{BB962C8B-B14F-4D97-AF65-F5344CB8AC3E}">
        <p14:creationId xmlns:p14="http://schemas.microsoft.com/office/powerpoint/2010/main" val="156427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9193D-AA81-4543-831D-9DEAF9126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Naknada plaće za izolaciju koju je naložio ovlašteni epidemiolog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803A43-A4D6-4E32-9FB1-19F2B468C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hr-HR" altLang="sr-Latn-RS" b="1" dirty="0"/>
              <a:t>Od prvog dana na teret HZZO-a</a:t>
            </a:r>
          </a:p>
          <a:p>
            <a:pPr>
              <a:lnSpc>
                <a:spcPct val="90000"/>
              </a:lnSpc>
            </a:pPr>
            <a:r>
              <a:rPr lang="hr-HR" altLang="sr-Latn-RS" b="1" dirty="0"/>
              <a:t>Isplaćuje je HZZO </a:t>
            </a:r>
            <a:r>
              <a:rPr lang="hr-HR" altLang="sr-Latn-RS" dirty="0"/>
              <a:t>izravno osiguraniku</a:t>
            </a:r>
          </a:p>
          <a:p>
            <a:pPr>
              <a:lnSpc>
                <a:spcPct val="90000"/>
              </a:lnSpc>
            </a:pPr>
            <a:r>
              <a:rPr lang="hr-HR" altLang="sr-Latn-RS" u="sng" dirty="0"/>
              <a:t>Osnovica:  </a:t>
            </a:r>
            <a:r>
              <a:rPr lang="hr-HR" altLang="sr-Latn-RS" dirty="0"/>
              <a:t>plaća koja je osiguraniku isplaćena u prethodnih 6 mjeseci prije mjeseca u kojemu je započeto bolovanje i </a:t>
            </a:r>
            <a:r>
              <a:rPr lang="hr-HR" dirty="0"/>
              <a:t>naknada plaće isplaćena za vrijeme odsutnosti s rada (godišnji odmor, plaćeni dopust i privremena nesposobnost za rad) koja se isplaćuje na teret pravne ili fizičke osobe kod koje je osiguranik zaposlen</a:t>
            </a:r>
            <a:endParaRPr lang="hr-HR" altLang="sr-Latn-RS" dirty="0"/>
          </a:p>
          <a:p>
            <a:pPr>
              <a:lnSpc>
                <a:spcPct val="90000"/>
              </a:lnSpc>
            </a:pPr>
            <a:r>
              <a:rPr lang="hr-HR" altLang="sr-Latn-RS" dirty="0"/>
              <a:t>U osnovicu se uključuje samo mjesečna plaća</a:t>
            </a:r>
          </a:p>
          <a:p>
            <a:pPr marL="627062" indent="-342900">
              <a:buFont typeface="Wingdings" panose="05000000000000000000" pitchFamily="2" charset="2"/>
              <a:buChar char="ü"/>
            </a:pPr>
            <a:r>
              <a:rPr lang="hr-HR" altLang="sr-Latn-RS" dirty="0"/>
              <a:t>primici koji nisu mjesečna plaća, ne uključuju se u osnovicu, iako su isplaćeni u razdoblju od kojega se određuje osnovica</a:t>
            </a:r>
          </a:p>
          <a:p>
            <a:pPr marL="627062" indent="-342900">
              <a:buFont typeface="Wingdings" panose="05000000000000000000" pitchFamily="2" charset="2"/>
              <a:buChar char="ü"/>
            </a:pPr>
            <a:r>
              <a:rPr lang="hr-HR" altLang="sr-Latn-RS" dirty="0"/>
              <a:t>obrazac </a:t>
            </a:r>
            <a:r>
              <a:rPr lang="hr-HR" altLang="sr-Latn-RS" b="1" dirty="0"/>
              <a:t>Potvrda o plaći </a:t>
            </a:r>
          </a:p>
          <a:p>
            <a:r>
              <a:rPr lang="hr-HR" dirty="0"/>
              <a:t>Visina naknade: </a:t>
            </a:r>
            <a:r>
              <a:rPr lang="hr-HR" b="1" dirty="0"/>
              <a:t>100% od osnovice</a:t>
            </a:r>
            <a:r>
              <a:rPr lang="hr-HR" dirty="0"/>
              <a:t>, ali uz ograničenje najvišeg iznosa u svoti </a:t>
            </a:r>
            <a:r>
              <a:rPr lang="hr-HR" b="1" dirty="0"/>
              <a:t>4.257,28 </a:t>
            </a:r>
            <a:r>
              <a:rPr lang="hr-HR" dirty="0"/>
              <a:t>kn mjesečno</a:t>
            </a:r>
          </a:p>
        </p:txBody>
      </p:sp>
    </p:spTree>
    <p:extLst>
      <p:ext uri="{BB962C8B-B14F-4D97-AF65-F5344CB8AC3E}">
        <p14:creationId xmlns:p14="http://schemas.microsoft.com/office/powerpoint/2010/main" val="77135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BBAC7-FC71-433D-9968-7DB9A6EEE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Postupak ostvarivanja naknade koju osiguraniku izravno isplaćuje HZZO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86A17-CADD-4EF0-8E8B-02C946A60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776192"/>
          </a:xfrm>
        </p:spPr>
        <p:txBody>
          <a:bodyPr/>
          <a:lstStyle/>
          <a:p>
            <a:r>
              <a:rPr lang="hr-HR" dirty="0"/>
              <a:t>Osiguranik podnosi zahtjev HZZO-u</a:t>
            </a:r>
          </a:p>
          <a:p>
            <a:r>
              <a:rPr lang="hr-HR" dirty="0"/>
              <a:t>U zahtjevu treba navesti: ime i prezime, OIB ili MBO (matični broj osigurane osobe), broj tekućeg računa i kontakt telefon </a:t>
            </a:r>
          </a:p>
          <a:p>
            <a:r>
              <a:rPr lang="hr-HR" dirty="0"/>
              <a:t>Način podnošenja zahtjeva: na mail adresu </a:t>
            </a:r>
            <a:r>
              <a:rPr lang="hr-HR" u="sng" dirty="0">
                <a:hlinkClick r:id="rId2"/>
              </a:rPr>
              <a:t>izolacija@hzzo.hr</a:t>
            </a:r>
            <a:r>
              <a:rPr lang="hr-HR" dirty="0"/>
              <a:t> </a:t>
            </a:r>
          </a:p>
          <a:p>
            <a:r>
              <a:rPr lang="hr-HR" dirty="0"/>
              <a:t>Prilozi uz zahtjev:</a:t>
            </a:r>
          </a:p>
          <a:p>
            <a:pPr marL="457200" indent="-457200">
              <a:buFont typeface="+mj-lt"/>
              <a:buAutoNum type="arabicPeriod"/>
            </a:pPr>
            <a:r>
              <a:rPr lang="hr-HR" dirty="0"/>
              <a:t>Preslika osobne iskaznice</a:t>
            </a:r>
          </a:p>
          <a:p>
            <a:pPr marL="457200" indent="-457200">
              <a:buFont typeface="+mj-lt"/>
              <a:buAutoNum type="arabicPeriod"/>
            </a:pPr>
            <a:r>
              <a:rPr lang="hr-HR" dirty="0"/>
              <a:t>Potvrda o plaći  (popunjena i potvrđena od poslodavca; ako je radnik ne može pribaviti, pribaviti će je HZZO od poslodavca)</a:t>
            </a:r>
          </a:p>
          <a:p>
            <a:pPr marL="457200" indent="-457200">
              <a:buFont typeface="+mj-lt"/>
              <a:buAutoNum type="arabicPeriod"/>
            </a:pPr>
            <a:r>
              <a:rPr lang="hr-HR" dirty="0"/>
              <a:t>Izvješće o privremenoj nesposobnosti/spriječenosti za rad  - nije nužno, HZZO ga može pribaviti od ovlaštenog liječnika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8286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3EB11-B77A-4313-9D37-C5717FE05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Što ako umjesto HZZO-a, poslodavac isplati naknadu plaće?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F8990B-CAF9-45AE-81F2-A251F7490E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60168"/>
          </a:xfrm>
        </p:spPr>
        <p:txBody>
          <a:bodyPr/>
          <a:lstStyle/>
          <a:p>
            <a:r>
              <a:rPr lang="hr-HR" dirty="0"/>
              <a:t>Ako poslodavac, iako nije trebao, iz bilo kojeg razloga obračuna i isplati radniku naknadu plaće za vrijeme privremene nesposobnosti za rad zbog izolacije, u visini propisanoj Zakonom o obveznom zdravstvenom osiguranju:</a:t>
            </a:r>
          </a:p>
          <a:p>
            <a:pPr marL="517525" indent="-284163">
              <a:buFont typeface="Wingdings" panose="05000000000000000000" pitchFamily="2" charset="2"/>
              <a:buChar char="ü"/>
            </a:pPr>
            <a:r>
              <a:rPr lang="hr-HR" dirty="0"/>
              <a:t>zatražiti će od HZZO-a povrat isplaćene naknade plaće</a:t>
            </a:r>
          </a:p>
          <a:p>
            <a:pPr marL="517525" indent="-284163">
              <a:buFont typeface="Wingdings" panose="05000000000000000000" pitchFamily="2" charset="2"/>
              <a:buChar char="ü"/>
            </a:pPr>
            <a:r>
              <a:rPr lang="hr-HR" dirty="0"/>
              <a:t>HZZO će na temelju dokaza da je radniku isplaćena naknada i drugih priloga, vratiti sredstva poslodavcu</a:t>
            </a:r>
          </a:p>
          <a:p>
            <a:pPr marL="517525" indent="-284163">
              <a:buFont typeface="Wingdings" panose="05000000000000000000" pitchFamily="2" charset="2"/>
              <a:buChar char="ü"/>
            </a:pPr>
            <a:r>
              <a:rPr lang="hr-HR" dirty="0"/>
              <a:t>podatke u JOPPD obrascu prilagoditi tome – iskazati isplaćenu naknadu na stranici B, u poljima od 15.1. do 16.2.</a:t>
            </a:r>
          </a:p>
          <a:p>
            <a:pPr marL="517525" indent="-60325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77631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D512FB6-C352-44BC-A1F1-03891A245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Sadržaj Dodataka II. TKU-a sklopljenoga</a:t>
            </a:r>
            <a:br>
              <a:rPr lang="hr-HR" dirty="0"/>
            </a:br>
            <a:r>
              <a:rPr lang="hr-HR" dirty="0"/>
              <a:t> 29. svibnja 2020.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5A55D77-0006-4ABF-8B06-B46D0F47E2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60168"/>
          </a:xfrm>
        </p:spPr>
        <p:txBody>
          <a:bodyPr/>
          <a:lstStyle/>
          <a:p>
            <a:r>
              <a:rPr lang="hr-HR" dirty="0"/>
              <a:t>Odgoda povećanja osnovice za plaće od 2% u srpnju za lipanj</a:t>
            </a:r>
          </a:p>
          <a:p>
            <a:r>
              <a:rPr lang="hr-HR" dirty="0"/>
              <a:t> Odgoda povećanja osnovice za plaće od 2% u studenom za listopad 2020.</a:t>
            </a:r>
          </a:p>
          <a:p>
            <a:r>
              <a:rPr lang="hr-HR" dirty="0"/>
              <a:t>Povećanje osnovice za plaće za 4% od 1.1.2021. – osnovica će iznositi </a:t>
            </a:r>
            <a:r>
              <a:rPr lang="hr-HR" b="1" dirty="0"/>
              <a:t>6.044,15 kn </a:t>
            </a:r>
            <a:r>
              <a:rPr lang="hr-HR" dirty="0"/>
              <a:t>(koliko je trebala iznositi od 1. listopada 2020.)</a:t>
            </a:r>
          </a:p>
          <a:p>
            <a:pPr marL="0" indent="0">
              <a:buNone/>
            </a:pPr>
            <a:r>
              <a:rPr lang="hr-HR" dirty="0"/>
              <a:t>DO KRAJA 2020.:</a:t>
            </a:r>
          </a:p>
          <a:p>
            <a:r>
              <a:rPr lang="hr-HR" dirty="0"/>
              <a:t>Osnovica za određivanje visine osnovne plaće u državnim i javnim službama iznosi </a:t>
            </a:r>
            <a:r>
              <a:rPr lang="hr-HR" b="1" dirty="0">
                <a:solidFill>
                  <a:schemeClr val="tx1"/>
                </a:solidFill>
              </a:rPr>
              <a:t>5.809,79 kn </a:t>
            </a:r>
            <a:r>
              <a:rPr lang="hr-HR" dirty="0">
                <a:solidFill>
                  <a:schemeClr val="tx1"/>
                </a:solidFill>
              </a:rPr>
              <a:t>mjesečno bruto</a:t>
            </a:r>
            <a:endParaRPr lang="hr-HR" dirty="0"/>
          </a:p>
          <a:p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7004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767E1-2214-4FD8-92CD-E64F45E72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Naknada plaće za bolovanje zbog bolesti Covid-19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58EA2-D0FC-48C8-96EE-397494858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876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dirty="0"/>
              <a:t>OPĆE PRAVILO:</a:t>
            </a:r>
          </a:p>
          <a:p>
            <a:r>
              <a:rPr lang="hr-HR" dirty="0"/>
              <a:t>Naknada plaće za </a:t>
            </a:r>
            <a:r>
              <a:rPr lang="hr-HR" b="1" dirty="0"/>
              <a:t>prva 42</a:t>
            </a:r>
            <a:r>
              <a:rPr lang="hr-HR" dirty="0"/>
              <a:t> kalendarska dana bolovanja (za invalide – za </a:t>
            </a:r>
            <a:r>
              <a:rPr lang="hr-HR" altLang="sr-Latn-RS" dirty="0"/>
              <a:t>prvih 7 kalendarskih dana)</a:t>
            </a:r>
            <a:endParaRPr lang="hr-HR" dirty="0"/>
          </a:p>
          <a:p>
            <a:pPr marL="690563" indent="-293688">
              <a:buFont typeface="Wingdings" panose="05000000000000000000" pitchFamily="2" charset="2"/>
              <a:buChar char="ü"/>
            </a:pPr>
            <a:r>
              <a:rPr lang="hr-HR" dirty="0"/>
              <a:t>na teret poslodavca</a:t>
            </a:r>
          </a:p>
          <a:p>
            <a:pPr marL="690563" indent="-293688">
              <a:buFont typeface="Wingdings" panose="05000000000000000000" pitchFamily="2" charset="2"/>
              <a:buChar char="ü"/>
            </a:pPr>
            <a:r>
              <a:rPr lang="hr-HR" altLang="sr-Latn-RS" dirty="0"/>
              <a:t>u visini određenoj kolektivnim ugovorom, pravilnikom o radu i/ili ugovorom o radu, a najmanje u visini 70% osnovice prosječne plaće isplaćene u zadnjih 6 mjeseci</a:t>
            </a:r>
          </a:p>
          <a:p>
            <a:pPr marL="690563" indent="-293688">
              <a:buFont typeface="Wingdings" panose="05000000000000000000" pitchFamily="2" charset="2"/>
              <a:buChar char="ü"/>
            </a:pPr>
            <a:r>
              <a:rPr lang="hr-HR" dirty="0"/>
              <a:t>porezno obilježe: bruto plaća</a:t>
            </a:r>
          </a:p>
          <a:p>
            <a:r>
              <a:rPr lang="hr-HR" dirty="0"/>
              <a:t>Naknada plaće </a:t>
            </a:r>
            <a:r>
              <a:rPr lang="hr-HR" b="1" dirty="0"/>
              <a:t>od 43. </a:t>
            </a:r>
            <a:r>
              <a:rPr lang="hr-HR" dirty="0"/>
              <a:t>kalendarskog dana bolovanja:</a:t>
            </a:r>
          </a:p>
          <a:p>
            <a:pPr marL="690563" indent="-344488">
              <a:buFont typeface="Wingdings" panose="05000000000000000000" pitchFamily="2" charset="2"/>
              <a:buChar char="ü"/>
            </a:pPr>
            <a:r>
              <a:rPr lang="hr-HR" dirty="0"/>
              <a:t>na teret HZZO-a (poslodavac isplaćuje, pa refundira od HZZO-a)</a:t>
            </a:r>
          </a:p>
          <a:p>
            <a:pPr marL="690563" indent="-344488">
              <a:buFont typeface="Wingdings" panose="05000000000000000000" pitchFamily="2" charset="2"/>
              <a:buChar char="ü"/>
            </a:pPr>
            <a:r>
              <a:rPr lang="hr-HR" dirty="0"/>
              <a:t>porezno obilježe: neto primitak</a:t>
            </a:r>
          </a:p>
          <a:p>
            <a:pPr>
              <a:buFont typeface="Wingdings" panose="05000000000000000000" pitchFamily="2" charset="2"/>
              <a:buChar char="ü"/>
            </a:pP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5496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7B318-8675-4D24-8891-96132A3F3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Oboljenje od bolesti Covid-19 kao profesionalna bolest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DA1E8-040F-4B88-8EC8-175634311E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/>
              <a:t>Zakon o listi profesionalnih bolesti (Nar. nov., br.  162/98. i 107/07.):</a:t>
            </a:r>
          </a:p>
          <a:p>
            <a:pPr marL="690563" indent="-293688">
              <a:buFont typeface="Wingdings" panose="05000000000000000000" pitchFamily="2" charset="2"/>
              <a:buChar char="Ø"/>
            </a:pPr>
            <a:r>
              <a:rPr lang="hr-HR" dirty="0"/>
              <a:t>profesionalnim bolestima smatraju se </a:t>
            </a:r>
            <a:r>
              <a:rPr lang="hr-HR" b="1" dirty="0"/>
              <a:t>zarazne bolesti </a:t>
            </a:r>
            <a:r>
              <a:rPr lang="hr-HR" dirty="0"/>
              <a:t>uzrokovane izloženošću na radu u djelatnostima u kojima je</a:t>
            </a:r>
            <a:r>
              <a:rPr lang="hr-HR" b="1" dirty="0"/>
              <a:t> dokazan povećani rizik zaraze</a:t>
            </a:r>
            <a:endParaRPr lang="hr-HR" dirty="0"/>
          </a:p>
          <a:p>
            <a:r>
              <a:rPr lang="hr-HR" dirty="0"/>
              <a:t>Izmjene Pravilnika o pravima uvjetima i načinu ostvarivanja prava iz obveznog zdravstvenog osiguranja u slučaju ozljede na radu i profesionalne bolesti (Nar. nov., br. 39/20.)</a:t>
            </a:r>
          </a:p>
          <a:p>
            <a:pPr marL="457200" indent="-223838">
              <a:buFont typeface="Wingdings" panose="05000000000000000000" pitchFamily="2" charset="2"/>
              <a:buChar char="ü"/>
            </a:pPr>
            <a:r>
              <a:rPr lang="hr-HR" dirty="0"/>
              <a:t> na snazi od 2. travnja 2020. godine</a:t>
            </a:r>
          </a:p>
          <a:p>
            <a:pPr marL="568325" indent="-334963">
              <a:buFont typeface="Wingdings" panose="05000000000000000000" pitchFamily="2" charset="2"/>
              <a:buChar char="ü"/>
            </a:pPr>
            <a:r>
              <a:rPr lang="hr-HR" dirty="0"/>
              <a:t>zatečeni slučajevi će se završiti po odredbama izmijenjenog Pravilnika</a:t>
            </a:r>
          </a:p>
          <a:p>
            <a:r>
              <a:rPr lang="hr-HR" dirty="0"/>
              <a:t>Proširena je definicija profesionalne bolesti:</a:t>
            </a:r>
          </a:p>
          <a:p>
            <a:pPr marL="517525" indent="-284163">
              <a:buFont typeface="Wingdings" panose="05000000000000000000" pitchFamily="2" charset="2"/>
              <a:buChar char="ü"/>
            </a:pPr>
            <a:r>
              <a:rPr lang="hr-HR" dirty="0"/>
              <a:t>zarazna bolest - kao profesionalna bolest</a:t>
            </a:r>
          </a:p>
          <a:p>
            <a:pPr>
              <a:buFont typeface="Wingdings" panose="05000000000000000000" pitchFamily="2" charset="2"/>
              <a:buChar char="ü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9981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00002-8038-4EE5-97F3-DE2B09BB7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08112"/>
          </a:xfrm>
        </p:spPr>
        <p:txBody>
          <a:bodyPr>
            <a:normAutofit fontScale="90000"/>
          </a:bodyPr>
          <a:lstStyle/>
          <a:p>
            <a:pPr algn="ctr"/>
            <a:br>
              <a:rPr lang="hr-HR" dirty="0"/>
            </a:br>
            <a:r>
              <a:rPr lang="hr-HR" dirty="0"/>
              <a:t>Postupak priznavanja zarazne bolesti Covid-19 kao profesionalnog oboljenja</a:t>
            </a:r>
            <a:br>
              <a:rPr lang="hr-HR" b="1" dirty="0"/>
            </a:br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2307BB-8DFF-47A7-AA50-E9D24A84B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416152"/>
          </a:xfrm>
        </p:spPr>
        <p:txBody>
          <a:bodyPr/>
          <a:lstStyle/>
          <a:p>
            <a:pPr marL="233363" indent="-233363"/>
            <a:r>
              <a:rPr lang="hr-HR" dirty="0"/>
              <a:t>Poslodavac ili </a:t>
            </a:r>
            <a:r>
              <a:rPr lang="hr-HR"/>
              <a:t>sam osiguranik </a:t>
            </a:r>
            <a:r>
              <a:rPr lang="hr-HR" dirty="0"/>
              <a:t>dostavlja Tiskanicu PB – Prijava profesionalnog oboljenja nadležnoj službi HZZO-a (obrazac je tiskan u Nar. nov., br. 39/20., a dostupan je na mrežnim stranicama HZZO-a)</a:t>
            </a:r>
          </a:p>
          <a:p>
            <a:pPr marL="233363" indent="-233363"/>
            <a:r>
              <a:rPr lang="hr-HR" dirty="0"/>
              <a:t>Služba za medicinu rada Hrvatskog zavoda za javno zdravstvo provodi medicinsko vještačenje</a:t>
            </a:r>
          </a:p>
          <a:p>
            <a:pPr marL="233363" indent="-233363"/>
            <a:r>
              <a:rPr lang="hr-HR" dirty="0"/>
              <a:t>Ako je profesionalna bolest priznata – obavijest poslodavcu (podaci u tiskanici PB, pod F)</a:t>
            </a:r>
          </a:p>
          <a:p>
            <a:pPr marL="233363" indent="-233363"/>
            <a:r>
              <a:rPr lang="hr-HR" dirty="0"/>
              <a:t>Profesionalno oboljenje se priznaje od datuma nastanka oboljenja, tj. od datuma kada je bolest dijagnosticirana</a:t>
            </a:r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28968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59BFC-55CE-47DD-AF70-CF4073FA8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Oboljenje od bolesti Covid-19 tijekom trajanja izolacije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281DE8-BA97-4DBC-8FBA-832DB13993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dirty="0"/>
              <a:t>Ako se bolest razvije u periodu izolacije, izabrani liječnik:</a:t>
            </a:r>
          </a:p>
          <a:p>
            <a:pPr marL="911225" indent="-342900">
              <a:buFont typeface="Wingdings" panose="05000000000000000000" pitchFamily="2" charset="2"/>
              <a:buChar char="Ø"/>
            </a:pPr>
            <a:r>
              <a:rPr lang="hr-HR" dirty="0"/>
              <a:t>zaključuje privremenu nesposobnost za rad zbog izolacije (DO)</a:t>
            </a:r>
          </a:p>
          <a:p>
            <a:pPr marL="911225" indent="-342900">
              <a:buFont typeface="Wingdings" panose="05000000000000000000" pitchFamily="2" charset="2"/>
              <a:buChar char="Ø"/>
            </a:pPr>
            <a:r>
              <a:rPr lang="hr-HR" dirty="0"/>
              <a:t>otvara privremenu nesposobnost za rad zbog bolesti (A0)</a:t>
            </a:r>
          </a:p>
          <a:p>
            <a:r>
              <a:rPr lang="hr-HR" dirty="0"/>
              <a:t>Time se automatski mijenja isplatitelj, visina i porezno obilježe naknade:</a:t>
            </a:r>
          </a:p>
          <a:p>
            <a:pPr marL="901700" indent="-342900">
              <a:buFont typeface="Courier New" panose="02070309020205020404" pitchFamily="49" charset="0"/>
              <a:buChar char="o"/>
            </a:pPr>
            <a:r>
              <a:rPr lang="hr-HR" dirty="0"/>
              <a:t>za razdoblje izolacije – isplaćuje HZZO, u visini 100% prosječne neto plaće isplaćene u prethodnih šest mjeseci, najviše 4.257,28 kn mjesečno</a:t>
            </a:r>
          </a:p>
          <a:p>
            <a:pPr marL="901700" indent="-342900">
              <a:buFont typeface="Courier New" panose="02070309020205020404" pitchFamily="49" charset="0"/>
              <a:buChar char="o"/>
            </a:pPr>
            <a:r>
              <a:rPr lang="hr-HR" dirty="0"/>
              <a:t>od početka bolovanja do 42 dana – isplaćuje poslodavac na svoj teret, kao bruto plaću</a:t>
            </a:r>
          </a:p>
          <a:p>
            <a:pPr marL="901700" indent="-342900">
              <a:buFont typeface="Courier New" panose="02070309020205020404" pitchFamily="49" charset="0"/>
              <a:buChar char="o"/>
            </a:pPr>
            <a:r>
              <a:rPr lang="hr-HR" dirty="0"/>
              <a:t>od 43. dana bolovanja (ako bolovanje traje)- isplaćuje poslodavac, neto primitak, na teret HZZO-a, najviše 4.257,28 kn mjesečno</a:t>
            </a:r>
          </a:p>
          <a:p>
            <a:pPr>
              <a:buFontTx/>
              <a:buChar char="-"/>
            </a:pPr>
            <a:r>
              <a:rPr lang="hr-H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3621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8136B-F94E-43F2-8CCA-D432434F7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hr-HR" sz="3200" dirty="0"/>
              <a:t>Bolovanje u svrhu njege oboljelog člana ili člana obitelji u obveznoj izolaciji/samoizolaciji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69F17-6641-4C1F-9051-846A13A55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704184"/>
          </a:xfrm>
        </p:spPr>
        <p:txBody>
          <a:bodyPr>
            <a:normAutofit fontScale="92500" lnSpcReduction="10000"/>
          </a:bodyPr>
          <a:lstStyle/>
          <a:p>
            <a:r>
              <a:rPr lang="hr-HR" dirty="0"/>
              <a:t>U evidenciji radnog vremena: sati izostanka zbog privremene spriječenosti za rad</a:t>
            </a:r>
          </a:p>
          <a:p>
            <a:r>
              <a:rPr lang="hr-HR" dirty="0"/>
              <a:t>Naknada plaće:</a:t>
            </a:r>
          </a:p>
          <a:p>
            <a:pPr marL="525463" indent="-342900">
              <a:buFont typeface="Wingdings" panose="05000000000000000000" pitchFamily="2" charset="2"/>
              <a:buChar char="ü"/>
            </a:pPr>
            <a:r>
              <a:rPr lang="hr-HR" dirty="0"/>
              <a:t>od prvog dana na teret HZZO-a</a:t>
            </a:r>
          </a:p>
          <a:p>
            <a:pPr marL="525463" indent="-342900">
              <a:buFont typeface="Wingdings" panose="05000000000000000000" pitchFamily="2" charset="2"/>
              <a:buChar char="ü"/>
            </a:pPr>
            <a:r>
              <a:rPr lang="hr-HR" dirty="0"/>
              <a:t>isplaćuje se kao neoporezivi neto primitak radnika</a:t>
            </a:r>
          </a:p>
          <a:p>
            <a:pPr marL="525463" indent="-342900">
              <a:buFont typeface="Wingdings" panose="05000000000000000000" pitchFamily="2" charset="2"/>
              <a:buChar char="ü"/>
            </a:pPr>
            <a:r>
              <a:rPr lang="hr-HR" u="sng" dirty="0"/>
              <a:t>poslodavac radniku isplaćuje naknadu </a:t>
            </a:r>
            <a:r>
              <a:rPr lang="hr-HR" dirty="0"/>
              <a:t>i zatim je refundira od HZZO-a</a:t>
            </a:r>
          </a:p>
          <a:p>
            <a:r>
              <a:rPr lang="hr-HR" dirty="0"/>
              <a:t>Određivanje visine naknade:</a:t>
            </a:r>
          </a:p>
          <a:p>
            <a:pPr marL="914400" indent="-511175">
              <a:buFont typeface="Wingdings" panose="05000000000000000000" pitchFamily="2" charset="2"/>
              <a:buChar char="Ø"/>
            </a:pPr>
            <a:r>
              <a:rPr lang="hr-HR" dirty="0"/>
              <a:t>od osnovice prosječne plaće isplaćene u prethodnih šest mjeseci</a:t>
            </a:r>
          </a:p>
          <a:p>
            <a:pPr marL="914400" indent="-511175">
              <a:buFont typeface="Wingdings" panose="05000000000000000000" pitchFamily="2" charset="2"/>
              <a:buChar char="Ø"/>
            </a:pPr>
            <a:r>
              <a:rPr lang="hr-HR" dirty="0"/>
              <a:t>70% tako utvrđene osnovice, a za njegu djeteta do tri godine starosti 100% od tako utvrđene osnovice</a:t>
            </a:r>
          </a:p>
          <a:p>
            <a:pPr marL="914400" indent="-511175">
              <a:buFont typeface="Wingdings" panose="05000000000000000000" pitchFamily="2" charset="2"/>
              <a:buChar char="Ø"/>
            </a:pPr>
            <a:r>
              <a:rPr lang="hr-HR" dirty="0"/>
              <a:t>ograničenje najvišeg iznosa naknade: </a:t>
            </a:r>
            <a:r>
              <a:rPr lang="hr-HR" b="1" dirty="0"/>
              <a:t>4.257,28 kn </a:t>
            </a:r>
            <a:r>
              <a:rPr lang="hr-HR" dirty="0"/>
              <a:t>mjesečno</a:t>
            </a:r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0028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9285-24E9-4893-9272-962B8A19F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Neopravdani izostanak s posla i obveze poslodavca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A7AAF0-AB34-437B-9DB5-195C6165E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Radnik ima pravo na naknadu plaće za razdoblja/sate koje je izostao s posla zbog opravdanih razloga određenih zakonom o radu, posebnim propisom, kolektivnim ugovorim i/ili pravilnikom o radu</a:t>
            </a:r>
          </a:p>
          <a:p>
            <a:r>
              <a:rPr lang="hr-HR" dirty="0"/>
              <a:t>Primjeri: godišnji odmor, bolovanje, dani blagdana, plaćeni dopust za osobne potrebe i dr.</a:t>
            </a:r>
          </a:p>
          <a:p>
            <a:r>
              <a:rPr lang="hr-HR" dirty="0"/>
              <a:t>Za neopravdani izostanak: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 radnik nema pravo ni na plaću (jer nije radio) ni na naknadu plaće (jer razlog izostanka nije opravdan)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poslodavac mora za cijeli mjesec proveden u osiguranju obračunati i platiti doprinose najmanje na najnižu mjesečnu osnovicu (za 2020. godinu: 3.321,96 kn)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01238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hr-HR" sz="2400" dirty="0"/>
              <a:t>JOPPD obrazac za neopravdani izostanak u dijelu razdoblja za koje se obračunava plaća/naknada plaće (izostanak od 23. do 30. rujna)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9164153"/>
              </p:ext>
            </p:extLst>
          </p:nvPr>
        </p:nvGraphicFramePr>
        <p:xfrm>
          <a:off x="202622" y="1556792"/>
          <a:ext cx="8780322" cy="46085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29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62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31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31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8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86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861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5319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5319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0528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6806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806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252370">
                <a:tc gridSpan="20">
                  <a:txBody>
                    <a:bodyPr/>
                    <a:lstStyle/>
                    <a:p>
                      <a:pPr indent="17970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</a:rPr>
                        <a:t>I. OIB podnositelja izvješća  11111111111       II. Oznaka izvješća 20279  III. Vrsta izvješća  1        IV. Redni broj stranice     1/1                                                                  - stranica B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4997">
                <a:tc rowSpan="2">
                  <a:txBody>
                    <a:bodyPr/>
                    <a:lstStyle/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800" dirty="0">
                          <a:effectLst/>
                        </a:rPr>
                        <a:t>1. Redni broj 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800" dirty="0">
                          <a:effectLst/>
                        </a:rPr>
                        <a:t> </a:t>
                      </a:r>
                      <a:endParaRPr lang="hr-HR" sz="8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2.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Šifra općine/grada prebivališta /boravišta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4.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OIB stjecatelja/osiguranika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6.1. Oznaka stjecatelja/ osiguranika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7.1. Obveza </a:t>
                      </a:r>
                      <a:r>
                        <a:rPr lang="hr-HR" sz="900" dirty="0" err="1">
                          <a:effectLst/>
                        </a:rPr>
                        <a:t>dod</a:t>
                      </a:r>
                      <a:r>
                        <a:rPr lang="hr-HR" sz="900" dirty="0">
                          <a:effectLst/>
                        </a:rPr>
                        <a:t>. </a:t>
                      </a:r>
                      <a:r>
                        <a:rPr lang="hr-HR" sz="900" dirty="0" err="1">
                          <a:effectLst/>
                        </a:rPr>
                        <a:t>dop</a:t>
                      </a:r>
                      <a:r>
                        <a:rPr lang="hr-HR" sz="900" dirty="0">
                          <a:effectLst/>
                        </a:rPr>
                        <a:t>. za MO za staž s </a:t>
                      </a:r>
                      <a:r>
                        <a:rPr lang="hr-HR" sz="900" dirty="0" err="1">
                          <a:effectLst/>
                        </a:rPr>
                        <a:t>pov</a:t>
                      </a:r>
                      <a:r>
                        <a:rPr lang="hr-HR" sz="900" dirty="0">
                          <a:effectLst/>
                        </a:rPr>
                        <a:t>. trajanjem 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8. Oznaka prvog/zadnjeg mj. u osiguranju po istoj osnovi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10. Ukupni sati rada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10.0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Od toga neodrađeni sati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11.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Iznos primitka (oporezivi)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12.1. Doprinos za mirovinsko osiguranje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12.3. Doprinos za zdravstveno osiguranje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12.5. 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Doprinos za zapošljavanje  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12.7. Dodatni </a:t>
                      </a:r>
                      <a:r>
                        <a:rPr lang="hr-HR" sz="900" dirty="0" err="1">
                          <a:effectLst/>
                        </a:rPr>
                        <a:t>dop</a:t>
                      </a:r>
                      <a:r>
                        <a:rPr lang="hr-HR" sz="900" dirty="0">
                          <a:effectLst/>
                        </a:rPr>
                        <a:t>. za MO za staž </a:t>
                      </a:r>
                      <a:r>
                        <a:rPr lang="hr-HR" sz="900" dirty="0" err="1">
                          <a:effectLst/>
                        </a:rPr>
                        <a:t>osig</a:t>
                      </a:r>
                      <a:r>
                        <a:rPr lang="hr-HR" sz="900" dirty="0">
                          <a:effectLst/>
                        </a:rPr>
                        <a:t>.  s </a:t>
                      </a:r>
                      <a:r>
                        <a:rPr lang="hr-HR" sz="900" dirty="0" err="1">
                          <a:effectLst/>
                        </a:rPr>
                        <a:t>poveć</a:t>
                      </a:r>
                      <a:r>
                        <a:rPr lang="hr-HR" sz="900" dirty="0">
                          <a:effectLst/>
                        </a:rPr>
                        <a:t>. traj. - 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II STUP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12.9. Poseban doprinos za zapošljavanje osoba s invaliditet.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13.2.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Izdatak - uplaćeni doprinos za MO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13.4. Osobni odbitak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14.1.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Iznos obračunanog poreza na dohodak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15.1. Oznaka neoporezivog primitka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16.1. Oznaka načina isplate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17. Obračunani primitak od </a:t>
                      </a:r>
                      <a:r>
                        <a:rPr lang="hr-HR" sz="900" dirty="0" err="1">
                          <a:effectLst/>
                        </a:rPr>
                        <a:t>nesam</a:t>
                      </a:r>
                      <a:r>
                        <a:rPr lang="hr-HR" sz="900" dirty="0">
                          <a:effectLst/>
                        </a:rPr>
                        <a:t>. rada (plaća)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6057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87313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3.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Šifra općine/grada rada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5.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Ime i prezime stjecatelja/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osiguranika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6.2. Oznaka primitka/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obveze doprinosa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7.2. Obveza </a:t>
                      </a:r>
                      <a:r>
                        <a:rPr lang="hr-HR" sz="900" dirty="0" err="1">
                          <a:effectLst/>
                        </a:rPr>
                        <a:t>pos</a:t>
                      </a:r>
                      <a:r>
                        <a:rPr lang="hr-HR" sz="900" dirty="0">
                          <a:effectLst/>
                        </a:rPr>
                        <a:t>. </a:t>
                      </a:r>
                      <a:r>
                        <a:rPr lang="hr-HR" sz="900" dirty="0" err="1">
                          <a:effectLst/>
                        </a:rPr>
                        <a:t>dop</a:t>
                      </a:r>
                      <a:r>
                        <a:rPr lang="hr-HR" sz="900" dirty="0">
                          <a:effectLst/>
                        </a:rPr>
                        <a:t>. za poti. </a:t>
                      </a:r>
                      <a:r>
                        <a:rPr lang="hr-HR" sz="900" dirty="0" err="1">
                          <a:effectLst/>
                        </a:rPr>
                        <a:t>zapošl</a:t>
                      </a:r>
                      <a:r>
                        <a:rPr lang="hr-HR" sz="900" dirty="0">
                          <a:effectLst/>
                        </a:rPr>
                        <a:t>. os. s </a:t>
                      </a:r>
                      <a:r>
                        <a:rPr lang="hr-HR" sz="900" dirty="0" err="1">
                          <a:effectLst/>
                        </a:rPr>
                        <a:t>invalidit</a:t>
                      </a:r>
                      <a:r>
                        <a:rPr lang="hr-HR" sz="900" dirty="0">
                          <a:effectLst/>
                        </a:rPr>
                        <a:t>.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9. Oznaka punog/ nepunog radnog vr. ili rada s pol. </a:t>
                      </a:r>
                      <a:r>
                        <a:rPr lang="hr-HR" sz="900" dirty="0" err="1">
                          <a:effectLst/>
                        </a:rPr>
                        <a:t>r.v</a:t>
                      </a:r>
                      <a:r>
                        <a:rPr lang="hr-HR" sz="900" dirty="0">
                          <a:effectLst/>
                        </a:rPr>
                        <a:t>.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10.1.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Razdoblje obračuna                                                                                            od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10.2.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Razdoblje obračuna                                            do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 Osnovica za obračun doprinosa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12.2. Doprinos za mirovinsko osiguranje - II STUP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12.4. Doprinos za zaštitu zdravlja na radu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12.6.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Dodatni </a:t>
                      </a:r>
                      <a:r>
                        <a:rPr lang="hr-HR" sz="900" dirty="0" err="1">
                          <a:effectLst/>
                        </a:rPr>
                        <a:t>dop</a:t>
                      </a:r>
                      <a:r>
                        <a:rPr lang="hr-HR" sz="900" dirty="0">
                          <a:effectLst/>
                        </a:rPr>
                        <a:t>. za MO </a:t>
                      </a:r>
                      <a:r>
                        <a:rPr lang="hr-HR" sz="900" dirty="0" err="1">
                          <a:effectLst/>
                        </a:rPr>
                        <a:t>osig</a:t>
                      </a:r>
                      <a:r>
                        <a:rPr lang="hr-HR" sz="900" dirty="0">
                          <a:effectLst/>
                        </a:rPr>
                        <a:t>. za staž s </a:t>
                      </a:r>
                      <a:r>
                        <a:rPr lang="hr-HR" sz="900" dirty="0" err="1">
                          <a:effectLst/>
                        </a:rPr>
                        <a:t>poveć</a:t>
                      </a:r>
                      <a:r>
                        <a:rPr lang="hr-HR" sz="900" dirty="0">
                          <a:effectLst/>
                        </a:rPr>
                        <a:t>. tra.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12.8.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Poseban doprinos za korištenje </a:t>
                      </a:r>
                      <a:r>
                        <a:rPr lang="hr-HR" sz="900" dirty="0" err="1">
                          <a:effectLst/>
                        </a:rPr>
                        <a:t>zdr</a:t>
                      </a:r>
                      <a:r>
                        <a:rPr lang="hr-HR" sz="900" dirty="0">
                          <a:effectLst/>
                        </a:rPr>
                        <a:t>. zaštite u inozemstvu 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13.1.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Izdatak 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13.3. Dohodak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13.5. Porezna osnovica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14.2.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Iznos obračunanog prireza porezu na dohodak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15.2.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 Iznos neoporezivog primitka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16.2.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Iznos za isplatu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021">
                <a:tc rowSpan="2">
                  <a:txBody>
                    <a:bodyPr/>
                    <a:lstStyle/>
                    <a:p>
                      <a:pPr algn="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1.</a:t>
                      </a:r>
                      <a:endParaRPr lang="hr-HR" sz="8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01333</a:t>
                      </a:r>
                      <a:r>
                        <a:rPr lang="en-US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solidFill>
                            <a:srgbClr val="000000"/>
                          </a:solidFill>
                          <a:effectLst/>
                          <a:latin typeface="Arial-BoldM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34343434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0001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3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176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48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3.000,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664,39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548,11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664,39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2.335,61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1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3.000,0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067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01333</a:t>
                      </a:r>
                      <a:r>
                        <a:rPr lang="en-US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solidFill>
                            <a:srgbClr val="000000"/>
                          </a:solidFill>
                          <a:effectLst/>
                          <a:latin typeface="Arial-BoldM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Marija Matić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0001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1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2413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01.09.</a:t>
                      </a:r>
                    </a:p>
                    <a:p>
                      <a:pPr indent="-2413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2020.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2413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30.09.</a:t>
                      </a:r>
                    </a:p>
                    <a:p>
                      <a:pPr indent="-2413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2020.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3.321,9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2.335,61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9017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2.335,</a:t>
                      </a:r>
                      <a:r>
                        <a:rPr lang="en-US" sz="9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Oval 2">
            <a:extLst>
              <a:ext uri="{FF2B5EF4-FFF2-40B4-BE49-F238E27FC236}">
                <a16:creationId xmlns:a16="http://schemas.microsoft.com/office/drawing/2014/main" id="{E8600B4C-5624-4A82-A513-9479717AFF81}"/>
              </a:ext>
            </a:extLst>
          </p:cNvPr>
          <p:cNvSpPr/>
          <p:nvPr/>
        </p:nvSpPr>
        <p:spPr>
          <a:xfrm>
            <a:off x="1619672" y="5733256"/>
            <a:ext cx="720080" cy="432048"/>
          </a:xfrm>
          <a:prstGeom prst="ellips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6200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5A318-A4FA-4638-BE10-C583DFB67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Neopravdani izostanak u cijelom razdoblju za koje se radi obračun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D9AE28-C7EA-490D-BC8C-D276135462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r-HR" i="1" u="sng" dirty="0"/>
              <a:t>Primjer:</a:t>
            </a:r>
          </a:p>
          <a:p>
            <a:pPr marL="0" indent="0">
              <a:buNone/>
            </a:pPr>
            <a:r>
              <a:rPr lang="hr-HR" dirty="0"/>
              <a:t>Radnik je neopravdano izostao u prvim danima rujna i otkazan mu je radni odnos izvanrednim otkazom. Poslodavca ga je odjavio 7. rujna, a u razdoblju do 1. do 7. rujna radnik nije odradio 40 sati koje je trebao raditi.</a:t>
            </a:r>
          </a:p>
          <a:p>
            <a:pPr marL="0" indent="0">
              <a:buNone/>
            </a:pPr>
            <a:r>
              <a:rPr lang="hr-HR" dirty="0"/>
              <a:t>Osnovica na koju treba platiti doprinose određuje se:</a:t>
            </a:r>
          </a:p>
          <a:p>
            <a:pPr marL="0" indent="0">
              <a:buNone/>
            </a:pPr>
            <a:r>
              <a:rPr lang="hr-HR" dirty="0"/>
              <a:t>3.321,96 : 30 dana (jer rujan ima 30 dana) = 110,732</a:t>
            </a:r>
          </a:p>
          <a:p>
            <a:pPr marL="0" indent="0">
              <a:buNone/>
            </a:pPr>
            <a:r>
              <a:rPr lang="hr-HR" dirty="0"/>
              <a:t>110,732 x 7 dana provedenih u osiguranju = 775,12</a:t>
            </a:r>
          </a:p>
        </p:txBody>
      </p:sp>
    </p:spTree>
    <p:extLst>
      <p:ext uri="{BB962C8B-B14F-4D97-AF65-F5344CB8AC3E}">
        <p14:creationId xmlns:p14="http://schemas.microsoft.com/office/powerpoint/2010/main" val="307693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hr-HR" sz="2400" dirty="0"/>
              <a:t>JOPPD obrazac za neopravdani izostanak u cijelom razdoblju za koje se sastavlja obračun (izostanak od 1. do 7. rujna, odjava s danom 7. rujna)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378899"/>
              </p:ext>
            </p:extLst>
          </p:nvPr>
        </p:nvGraphicFramePr>
        <p:xfrm>
          <a:off x="202622" y="1556792"/>
          <a:ext cx="8780322" cy="46085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29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62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31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31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8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86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861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5319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5319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0528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6806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806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9042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252370">
                <a:tc gridSpan="20">
                  <a:txBody>
                    <a:bodyPr/>
                    <a:lstStyle/>
                    <a:p>
                      <a:pPr indent="17970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</a:rPr>
                        <a:t>I. OIB podnositelja izvješća  11111111111       II. Oznaka izvješća 20279  III. Vrsta izvješća  1        IV. Redni broj stranice     1/1                                                                  - stranica B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4997">
                <a:tc rowSpan="2">
                  <a:txBody>
                    <a:bodyPr/>
                    <a:lstStyle/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800" dirty="0">
                          <a:effectLst/>
                        </a:rPr>
                        <a:t>1. Redni broj 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800" dirty="0">
                          <a:effectLst/>
                        </a:rPr>
                        <a:t> </a:t>
                      </a:r>
                      <a:endParaRPr lang="hr-HR" sz="8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2.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Šifra općine/grada prebivališta /boravišta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4.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OIB stjecatelja/osiguranika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6.1. Oznaka stjecatelja/ osiguranika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7.1. Obveza </a:t>
                      </a:r>
                      <a:r>
                        <a:rPr lang="hr-HR" sz="900" dirty="0" err="1">
                          <a:effectLst/>
                        </a:rPr>
                        <a:t>dod</a:t>
                      </a:r>
                      <a:r>
                        <a:rPr lang="hr-HR" sz="900" dirty="0">
                          <a:effectLst/>
                        </a:rPr>
                        <a:t>. </a:t>
                      </a:r>
                      <a:r>
                        <a:rPr lang="hr-HR" sz="900" dirty="0" err="1">
                          <a:effectLst/>
                        </a:rPr>
                        <a:t>dop</a:t>
                      </a:r>
                      <a:r>
                        <a:rPr lang="hr-HR" sz="900" dirty="0">
                          <a:effectLst/>
                        </a:rPr>
                        <a:t>. za MO za staž s </a:t>
                      </a:r>
                      <a:r>
                        <a:rPr lang="hr-HR" sz="900" dirty="0" err="1">
                          <a:effectLst/>
                        </a:rPr>
                        <a:t>pov</a:t>
                      </a:r>
                      <a:r>
                        <a:rPr lang="hr-HR" sz="900" dirty="0">
                          <a:effectLst/>
                        </a:rPr>
                        <a:t>. trajanjem 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8. Oznaka prvog/zadnjeg mj. u osiguranju po istoj osnovi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10. Ukupni sati rada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10.0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Od toga neodrađeni sati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11.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Iznos primitka (oporezivi)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12.1. Doprinos za mirovinsko osiguranje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12.3. Doprinos za zdravstveno osiguranje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12.5. 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Doprinos za zapošljavanje  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12.7. Dodatni </a:t>
                      </a:r>
                      <a:r>
                        <a:rPr lang="hr-HR" sz="900" dirty="0" err="1">
                          <a:effectLst/>
                        </a:rPr>
                        <a:t>dop</a:t>
                      </a:r>
                      <a:r>
                        <a:rPr lang="hr-HR" sz="900" dirty="0">
                          <a:effectLst/>
                        </a:rPr>
                        <a:t>. za MO za staž </a:t>
                      </a:r>
                      <a:r>
                        <a:rPr lang="hr-HR" sz="900" dirty="0" err="1">
                          <a:effectLst/>
                        </a:rPr>
                        <a:t>osig</a:t>
                      </a:r>
                      <a:r>
                        <a:rPr lang="hr-HR" sz="900" dirty="0">
                          <a:effectLst/>
                        </a:rPr>
                        <a:t>.  s </a:t>
                      </a:r>
                      <a:r>
                        <a:rPr lang="hr-HR" sz="900" dirty="0" err="1">
                          <a:effectLst/>
                        </a:rPr>
                        <a:t>poveć</a:t>
                      </a:r>
                      <a:r>
                        <a:rPr lang="hr-HR" sz="900" dirty="0">
                          <a:effectLst/>
                        </a:rPr>
                        <a:t>. traj. - 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II STUP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12.9. Poseban doprinos za zapošljavanje osoba s invaliditet.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13.2.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Izdatak - uplaćeni doprinos za MO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13.4. Osobni odbitak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14.1.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Iznos obračunanog poreza na dohodak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15.1. Oznaka neoporezivog primitka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16.1. Oznaka načina isplate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17. Obračunani primitak od </a:t>
                      </a:r>
                      <a:r>
                        <a:rPr lang="hr-HR" sz="900" dirty="0" err="1">
                          <a:effectLst/>
                        </a:rPr>
                        <a:t>nesam</a:t>
                      </a:r>
                      <a:r>
                        <a:rPr lang="hr-HR" sz="900" dirty="0">
                          <a:effectLst/>
                        </a:rPr>
                        <a:t>. rada (plaća)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6057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87313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3.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Šifra općine/grada rada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5.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Ime i prezime stjecatelja/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osiguranika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6.2. Oznaka primitka/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obveze doprinosa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7.2. Obveza </a:t>
                      </a:r>
                      <a:r>
                        <a:rPr lang="hr-HR" sz="900" dirty="0" err="1">
                          <a:effectLst/>
                        </a:rPr>
                        <a:t>pos</a:t>
                      </a:r>
                      <a:r>
                        <a:rPr lang="hr-HR" sz="900" dirty="0">
                          <a:effectLst/>
                        </a:rPr>
                        <a:t>. </a:t>
                      </a:r>
                      <a:r>
                        <a:rPr lang="hr-HR" sz="900" dirty="0" err="1">
                          <a:effectLst/>
                        </a:rPr>
                        <a:t>dop</a:t>
                      </a:r>
                      <a:r>
                        <a:rPr lang="hr-HR" sz="900" dirty="0">
                          <a:effectLst/>
                        </a:rPr>
                        <a:t>. za poti. </a:t>
                      </a:r>
                      <a:r>
                        <a:rPr lang="hr-HR" sz="900" dirty="0" err="1">
                          <a:effectLst/>
                        </a:rPr>
                        <a:t>zapošl</a:t>
                      </a:r>
                      <a:r>
                        <a:rPr lang="hr-HR" sz="900" dirty="0">
                          <a:effectLst/>
                        </a:rPr>
                        <a:t>. os. s </a:t>
                      </a:r>
                      <a:r>
                        <a:rPr lang="hr-HR" sz="900" dirty="0" err="1">
                          <a:effectLst/>
                        </a:rPr>
                        <a:t>invalidit</a:t>
                      </a:r>
                      <a:r>
                        <a:rPr lang="hr-HR" sz="900" dirty="0">
                          <a:effectLst/>
                        </a:rPr>
                        <a:t>.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9. Oznaka punog/ nepunog radnog vr. ili rada s pol. </a:t>
                      </a:r>
                      <a:r>
                        <a:rPr lang="hr-HR" sz="900" dirty="0" err="1">
                          <a:effectLst/>
                        </a:rPr>
                        <a:t>r.v</a:t>
                      </a:r>
                      <a:r>
                        <a:rPr lang="hr-HR" sz="900" dirty="0">
                          <a:effectLst/>
                        </a:rPr>
                        <a:t>.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10.1.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Razdoblje obračuna                                                                                            od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10.2.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Razdoblje obračuna                                            do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 Osnovica za obračun doprinosa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12.2. Doprinos za mirovinsko osiguranje - II STUP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12.4. Doprinos za zaštitu zdravlja na radu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12.6.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Dodatni </a:t>
                      </a:r>
                      <a:r>
                        <a:rPr lang="hr-HR" sz="900" dirty="0" err="1">
                          <a:effectLst/>
                        </a:rPr>
                        <a:t>dop</a:t>
                      </a:r>
                      <a:r>
                        <a:rPr lang="hr-HR" sz="900" dirty="0">
                          <a:effectLst/>
                        </a:rPr>
                        <a:t>. za MO </a:t>
                      </a:r>
                      <a:r>
                        <a:rPr lang="hr-HR" sz="900" dirty="0" err="1">
                          <a:effectLst/>
                        </a:rPr>
                        <a:t>osig</a:t>
                      </a:r>
                      <a:r>
                        <a:rPr lang="hr-HR" sz="900" dirty="0">
                          <a:effectLst/>
                        </a:rPr>
                        <a:t>. za staž s </a:t>
                      </a:r>
                      <a:r>
                        <a:rPr lang="hr-HR" sz="900" dirty="0" err="1">
                          <a:effectLst/>
                        </a:rPr>
                        <a:t>poveć</a:t>
                      </a:r>
                      <a:r>
                        <a:rPr lang="hr-HR" sz="900" dirty="0">
                          <a:effectLst/>
                        </a:rPr>
                        <a:t>. tra.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12.8.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Poseban doprinos za korištenje </a:t>
                      </a:r>
                      <a:r>
                        <a:rPr lang="hr-HR" sz="900" dirty="0" err="1">
                          <a:effectLst/>
                        </a:rPr>
                        <a:t>zdr</a:t>
                      </a:r>
                      <a:r>
                        <a:rPr lang="hr-HR" sz="900" dirty="0">
                          <a:effectLst/>
                        </a:rPr>
                        <a:t>. zaštite u inozemstvu 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13.1.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Izdatak 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13.3. Dohodak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13.5. Porezna osnovica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14.2.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Iznos obračunanog prireza porezu na dohodak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15.2.</a:t>
                      </a:r>
                    </a:p>
                    <a:p>
                      <a:pPr indent="17970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 Iznos neoporezivog primitka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16.2. </a:t>
                      </a:r>
                    </a:p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Iznos za isplatu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021">
                <a:tc rowSpan="2">
                  <a:txBody>
                    <a:bodyPr/>
                    <a:lstStyle/>
                    <a:p>
                      <a:pPr algn="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1.</a:t>
                      </a:r>
                      <a:endParaRPr lang="hr-HR" sz="8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01333</a:t>
                      </a:r>
                      <a:r>
                        <a:rPr lang="en-US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solidFill>
                            <a:srgbClr val="000000"/>
                          </a:solidFill>
                          <a:effectLst/>
                          <a:latin typeface="Arial-BoldM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34343434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0001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4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40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116,27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127,89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067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01333</a:t>
                      </a:r>
                      <a:r>
                        <a:rPr lang="en-US" sz="900" dirty="0">
                          <a:effectLst/>
                        </a:rPr>
                        <a:t> 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solidFill>
                            <a:srgbClr val="000000"/>
                          </a:solidFill>
                          <a:effectLst/>
                          <a:latin typeface="Arial-BoldM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Vlado </a:t>
                      </a:r>
                      <a:r>
                        <a:rPr lang="hr-HR" sz="900" dirty="0" err="1">
                          <a:solidFill>
                            <a:srgbClr val="000000"/>
                          </a:solidFill>
                          <a:effectLst/>
                          <a:latin typeface="Arial-BoldM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Nadić</a:t>
                      </a:r>
                      <a:endParaRPr lang="hr-HR" sz="900" dirty="0">
                        <a:solidFill>
                          <a:srgbClr val="000000"/>
                        </a:solidFill>
                        <a:effectLst/>
                        <a:latin typeface="Arial-BoldM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0045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1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2413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01.09.</a:t>
                      </a:r>
                    </a:p>
                    <a:p>
                      <a:pPr indent="-2413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2020.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2413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07.09.</a:t>
                      </a:r>
                    </a:p>
                    <a:p>
                      <a:pPr indent="-2413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2020.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775,12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38,76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effectLst/>
                          <a:latin typeface="+mn-lt"/>
                        </a:rPr>
                        <a:t>0,00</a:t>
                      </a: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90170"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hr-HR" sz="9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 </a:t>
                      </a:r>
                      <a:endParaRPr lang="hr-HR" sz="9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98" marR="18098" marT="28099" marB="28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Oval 2">
            <a:extLst>
              <a:ext uri="{FF2B5EF4-FFF2-40B4-BE49-F238E27FC236}">
                <a16:creationId xmlns:a16="http://schemas.microsoft.com/office/drawing/2014/main" id="{E8600B4C-5624-4A82-A513-9479717AFF81}"/>
              </a:ext>
            </a:extLst>
          </p:cNvPr>
          <p:cNvSpPr/>
          <p:nvPr/>
        </p:nvSpPr>
        <p:spPr>
          <a:xfrm>
            <a:off x="1619672" y="5733256"/>
            <a:ext cx="720080" cy="432048"/>
          </a:xfrm>
          <a:prstGeom prst="ellips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4065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0E594-18C4-4CF7-B84D-3414F9CDE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87EB79-338B-461E-A591-687A4621EF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hr-HR" sz="4400" dirty="0"/>
              <a:t>Ostale aktualnosti obračuna plaća i naknada u školskim ustanovama</a:t>
            </a:r>
          </a:p>
        </p:txBody>
      </p:sp>
    </p:spTree>
    <p:extLst>
      <p:ext uri="{BB962C8B-B14F-4D97-AF65-F5344CB8AC3E}">
        <p14:creationId xmlns:p14="http://schemas.microsoft.com/office/powerpoint/2010/main" val="152184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F91B28A-0BA3-4C78-BA3D-AEC46D82D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Utjecaj Dodatka II. TKU-a za javne službe na materijalna prava zaposlenih u školstvu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F2E05E1-54E6-45BB-A077-D8CFD96299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416152"/>
          </a:xfrm>
        </p:spPr>
        <p:txBody>
          <a:bodyPr/>
          <a:lstStyle/>
          <a:p>
            <a:r>
              <a:rPr lang="hr-HR" dirty="0"/>
              <a:t>Nema utjecaja na visinu i uvjete ostvarivanja materijalnih prava, osim na </a:t>
            </a:r>
            <a:r>
              <a:rPr lang="hr-HR" b="1" dirty="0"/>
              <a:t>visinu otpremnine za mirovinu</a:t>
            </a:r>
          </a:p>
          <a:p>
            <a:r>
              <a:rPr lang="hr-HR" dirty="0"/>
              <a:t>Naime, privremeno odustajanje od povećanja osnovice za određivanje visine osnovne plaće koje je trebalo biti realizirano tijekom 2020. godine, posredno utječe na visinu otpremnine zaposlenih koji će u razdoblju od lipnja do prosinca 2020. godine otići u mirovinu 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7265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73541-224C-4F6A-A59C-9C91527BE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dirty="0"/>
              <a:t>Dodatak na plaću od 4%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DBE369-CCDD-4FD6-A21F-A0D95689BE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dirty="0"/>
              <a:t>Učitelji i nastavnici s 30 godina staža</a:t>
            </a:r>
          </a:p>
          <a:p>
            <a:r>
              <a:rPr lang="hr-HR" dirty="0"/>
              <a:t>Pravo izbora između:</a:t>
            </a:r>
          </a:p>
          <a:p>
            <a:pPr marL="457200" indent="-457200">
              <a:buFont typeface="+mj-lt"/>
              <a:buAutoNum type="alphaLcParenR"/>
            </a:pPr>
            <a:r>
              <a:rPr lang="hr-HR" dirty="0"/>
              <a:t>umanjenja tjedne norme neposrednog odgojno-obrazovnog rada za 2 sata tjedno ili</a:t>
            </a:r>
          </a:p>
          <a:p>
            <a:pPr marL="457200" indent="-457200">
              <a:buFont typeface="+mj-lt"/>
              <a:buAutoNum type="alphaLcParenR"/>
            </a:pPr>
            <a:r>
              <a:rPr lang="hr-HR" dirty="0"/>
              <a:t>dodatka na osnovnu plaću u visini 4%.</a:t>
            </a:r>
          </a:p>
          <a:p>
            <a:r>
              <a:rPr lang="hr-HR" dirty="0"/>
              <a:t>Zaposlenici koji se nisu izjasnili da u školskoj godini 2020/2021. žele koristiti pravo na umanjenje tjedne norme (trebali su o tome obavijestit ravnatelja do 15. srpnja 2020.):</a:t>
            </a:r>
          </a:p>
          <a:p>
            <a:pPr marL="1143000" indent="-396875">
              <a:buFont typeface="Wingdings" panose="05000000000000000000" pitchFamily="2" charset="2"/>
              <a:buChar char="Ø"/>
            </a:pPr>
            <a:r>
              <a:rPr lang="hr-HR" b="1" dirty="0"/>
              <a:t>počevši od plaće za rujan 2020., dodatak na osnovnu plaću u visini 4%</a:t>
            </a:r>
          </a:p>
          <a:p>
            <a:r>
              <a:rPr lang="hr-HR" dirty="0"/>
              <a:t>Ako u toku školske godine ispuni uvjet propisanih godina radnog staža, u toj školskoj godini nema pravo na umanjenje tjedne radne obveze, ali nakon ispunjenja uvjeta staža, ostvaruje pravo na dodatak na osnovnu plaću u visini 4%.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5849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FD9E2C9-08F8-48D5-99F2-EF12C0937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Visina otpremnine za mirovinu </a:t>
            </a:r>
            <a:br>
              <a:rPr lang="hr-HR" dirty="0"/>
            </a:br>
            <a:r>
              <a:rPr lang="hr-HR" dirty="0"/>
              <a:t>u 2020. godini </a:t>
            </a:r>
          </a:p>
        </p:txBody>
      </p:sp>
      <p:graphicFrame>
        <p:nvGraphicFramePr>
          <p:cNvPr id="4" name="Tablica 4">
            <a:extLst>
              <a:ext uri="{FF2B5EF4-FFF2-40B4-BE49-F238E27FC236}">
                <a16:creationId xmlns:a16="http://schemas.microsoft.com/office/drawing/2014/main" id="{D0A0DA37-E743-4D45-8717-5737DDEEE3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4048044"/>
              </p:ext>
            </p:extLst>
          </p:nvPr>
        </p:nvGraphicFramePr>
        <p:xfrm>
          <a:off x="457200" y="1988840"/>
          <a:ext cx="8229600" cy="3240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2632">
                  <a:extLst>
                    <a:ext uri="{9D8B030D-6E8A-4147-A177-3AD203B41FA5}">
                      <a16:colId xmlns:a16="http://schemas.microsoft.com/office/drawing/2014/main" val="2525700957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78348173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18419361"/>
                    </a:ext>
                  </a:extLst>
                </a:gridCol>
                <a:gridCol w="1738536">
                  <a:extLst>
                    <a:ext uri="{9D8B030D-6E8A-4147-A177-3AD203B41FA5}">
                      <a16:colId xmlns:a16="http://schemas.microsoft.com/office/drawing/2014/main" val="4049998596"/>
                    </a:ext>
                  </a:extLst>
                </a:gridCol>
              </a:tblGrid>
              <a:tr h="14855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Datum prestanka radnog odnosa zbog odlaska u mirovinu</a:t>
                      </a:r>
                      <a:endParaRPr lang="hr-HR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Osnovica za određivanje osnovne plaće</a:t>
                      </a:r>
                      <a:endParaRPr lang="hr-HR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Neto svota otpremnine</a:t>
                      </a:r>
                      <a:endParaRPr lang="hr-HR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Oporezivi dio otpremnine (neto plaća) </a:t>
                      </a:r>
                      <a:endParaRPr lang="hr-HR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7170274"/>
                  </a:ext>
                </a:extLst>
              </a:tr>
              <a:tr h="175484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 1. siječnja do 31. prosinca 2020.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(pravo na mirovinu od 2. siječnja 2020. i nadalje)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5.809,79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11.619,58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3.619,58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94658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072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1485C-8113-4060-B8FC-E7BAC365A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Otpremnina za mirovinu </a:t>
            </a:r>
            <a:br>
              <a:rPr lang="hr-HR" sz="3600" dirty="0"/>
            </a:br>
            <a:r>
              <a:rPr lang="hr-HR" sz="3600" dirty="0"/>
              <a:t>(za neoporezivi dio, šifra u  JOPPD: 26)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2C15B7-9907-46ED-83F8-656B477C24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dirty="0"/>
              <a:t>KADA ZAPOSLENIK OSTVARUJE PRAVO NA OTPREMNINU ZA ODLAZAK U MIROVINU:</a:t>
            </a:r>
          </a:p>
          <a:p>
            <a:pPr marL="803275" indent="-265113"/>
            <a:r>
              <a:rPr lang="hr-HR" dirty="0"/>
              <a:t>sporazum o prestanku radnog odnosa zbog ostvarivanja prava na mirovinu</a:t>
            </a:r>
          </a:p>
          <a:p>
            <a:pPr marL="803275" indent="-265113"/>
            <a:r>
              <a:rPr lang="hr-HR" dirty="0"/>
              <a:t>pravomoćno rješenje o pravu na invalidsku mirovinu zbog potpunog gubitka radne sposobnosti</a:t>
            </a:r>
          </a:p>
          <a:p>
            <a:pPr marL="803275" indent="-265113"/>
            <a:r>
              <a:rPr lang="hr-HR" dirty="0"/>
              <a:t>navršenih 65 godina starosti (za nastavno osoblje dokaz o navršenih 65 godina u školskoj godini) – podaci o starosti zaposlenika</a:t>
            </a:r>
          </a:p>
          <a:p>
            <a:pPr marL="803275" indent="-265113"/>
            <a:r>
              <a:rPr lang="hr-HR" dirty="0"/>
              <a:t>dokaz da je zaposlenik podnio zahtjev/ostvario pravo na mirovinu</a:t>
            </a:r>
          </a:p>
          <a:p>
            <a:pPr marL="0" indent="0">
              <a:buNone/>
            </a:pPr>
            <a:r>
              <a:rPr lang="hr-HR" dirty="0"/>
              <a:t>NEOPOREZIVA OTPREMINA ZA MIROVINU:</a:t>
            </a:r>
          </a:p>
          <a:p>
            <a:r>
              <a:rPr lang="hr-HR" b="1" dirty="0"/>
              <a:t> </a:t>
            </a:r>
            <a:r>
              <a:rPr lang="hr-HR" dirty="0"/>
              <a:t>8.000,00 kn</a:t>
            </a:r>
          </a:p>
        </p:txBody>
      </p:sp>
    </p:spTree>
    <p:extLst>
      <p:ext uri="{BB962C8B-B14F-4D97-AF65-F5344CB8AC3E}">
        <p14:creationId xmlns:p14="http://schemas.microsoft.com/office/powerpoint/2010/main" val="367093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06D06-8F71-46D1-B197-76071BAA7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743472"/>
          </a:xfrm>
        </p:spPr>
        <p:txBody>
          <a:bodyPr>
            <a:normAutofit fontScale="90000"/>
          </a:bodyPr>
          <a:lstStyle/>
          <a:p>
            <a:pPr algn="ctr"/>
            <a:r>
              <a:rPr lang="hr-HR" dirty="0"/>
              <a:t>Nije izmijenja Uredba o koeficijentima, ostaje na snazi i primjenjivati će se kako je propisano u Nar. nov., br. 119/19.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8D24F6-7E99-4704-8858-6833DA617C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4056112"/>
          </a:xfrm>
        </p:spPr>
        <p:txBody>
          <a:bodyPr/>
          <a:lstStyle/>
          <a:p>
            <a:pPr marL="1087438" indent="-519113"/>
            <a:r>
              <a:rPr lang="hr-HR" dirty="0"/>
              <a:t>OSNOVNOŠKOLSKO  OBRAZOVANJE</a:t>
            </a:r>
          </a:p>
          <a:p>
            <a:pPr marL="1087438" indent="-519113"/>
            <a:r>
              <a:rPr lang="hr-HR" dirty="0"/>
              <a:t>SREDNJOŠKOLSKO OBRAZOVANJE</a:t>
            </a:r>
          </a:p>
          <a:p>
            <a:pPr marL="1087438" indent="-519113"/>
            <a:r>
              <a:rPr lang="hr-HR" dirty="0"/>
              <a:t>VISOKO OBRAZOVANJE (tajnik i voditelj računovodstva)</a:t>
            </a:r>
          </a:p>
          <a:p>
            <a:pPr marL="0" indent="0">
              <a:buNone/>
            </a:pPr>
            <a:r>
              <a:rPr lang="hr-HR" b="1" dirty="0"/>
              <a:t>Dinamika povećanja koeficijenata </a:t>
            </a:r>
            <a:r>
              <a:rPr lang="hr-HR" dirty="0"/>
              <a:t>za određivanje osnovne plaće za određena radna mjesta – u tri navrata: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 za razdoblje od 1. prosinca 2019. do 31. svibnja 2020. godine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 razdoblje od 1. lipnja 2020. do 31. prosinca 2020. godine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 za razdoblje od 1. siječnja 2021. godine</a:t>
            </a:r>
          </a:p>
          <a:p>
            <a:pPr marL="0" indent="0">
              <a:buNone/>
            </a:pPr>
            <a:endParaRPr lang="hr-HR" dirty="0"/>
          </a:p>
          <a:p>
            <a:pPr>
              <a:buFont typeface="Wingdings" panose="05000000000000000000" pitchFamily="2" charset="2"/>
              <a:buChar char="Ø"/>
            </a:pP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19198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3622746-1DDB-437B-AC9E-F2EEE9957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Nije izmijenjen Sporazum o dodacima, ostaje u primjeni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7444AE6-9EB4-4F00-B227-FD8314FF6E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fontAlgn="base"/>
            <a:r>
              <a:rPr lang="pl-PL" dirty="0"/>
              <a:t>Sporazum o dodatku na plaću zaposlenima u osnovnoškolskim i srednjoškolskim ustanovama te ustanovama u znanosti i visokom obrazovanju (Nar nov., br. 122/19.) - </a:t>
            </a:r>
            <a:r>
              <a:rPr lang="hr-HR" dirty="0"/>
              <a:t>sklopljen 5. prosinca 2019., kao sastavni dio KU za zaposlenike u osnovnoškolskim ustanovama, KU za zaposlenike u srednjoškolskim ustanovama i KU za znanost i visoko obrazovanje</a:t>
            </a:r>
          </a:p>
          <a:p>
            <a:pPr marL="0" indent="0" fontAlgn="base">
              <a:buNone/>
            </a:pPr>
            <a:r>
              <a:rPr lang="hr-HR" dirty="0"/>
              <a:t>Primjenjuje se na:</a:t>
            </a:r>
          </a:p>
          <a:p>
            <a:r>
              <a:rPr lang="hr-HR" dirty="0"/>
              <a:t>U OSNOVNOŠKOLSKOM I SREDNJOŠKOLSKOM OBRAZOVANJU -  zaposlene u osnovnim i srednjim školama i učeničkim domovima koji ne obavljaju odgojno-obrazovni rad </a:t>
            </a:r>
          </a:p>
          <a:p>
            <a:r>
              <a:rPr lang="hr-HR" dirty="0"/>
              <a:t>U  VISOKOM OBRAZOVANJU - zaposlene u ustanovama znanosti i visokog obrazovanja koji rade na administrativnim, tehničkim, stručnim i pomoćnim poslovima</a:t>
            </a:r>
          </a:p>
          <a:p>
            <a:pPr marL="0" indent="0" fontAlgn="base">
              <a:buNone/>
            </a:pPr>
            <a:endParaRPr lang="pl-PL" dirty="0"/>
          </a:p>
          <a:p>
            <a:pPr marL="0" indent="0" fontAlgn="base">
              <a:buNone/>
            </a:pPr>
            <a:endParaRPr lang="pl-PL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51330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36CC0-4704-49B6-AC47-BB6E6C04D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dirty="0"/>
              <a:t>Dodatak na osnovnu plaću za zaposlenike na koje se odnosi Sporazum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805820-C9D2-4B46-AFBA-6E8F63FA2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60168"/>
          </a:xfrm>
        </p:spPr>
        <p:txBody>
          <a:bodyPr/>
          <a:lstStyle/>
          <a:p>
            <a:pPr lvl="0" fontAlgn="base"/>
            <a:r>
              <a:rPr lang="hr-HR" dirty="0"/>
              <a:t>od 1. prosinca 2019. za </a:t>
            </a:r>
            <a:r>
              <a:rPr lang="hr-HR" b="1" dirty="0"/>
              <a:t>3% - </a:t>
            </a:r>
            <a:r>
              <a:rPr lang="hr-HR" dirty="0"/>
              <a:t> obračunava se na osnovnu plaću za prosinac 2019. godine, koja se isplaćuje u siječnju 2020. godine</a:t>
            </a:r>
          </a:p>
          <a:p>
            <a:pPr lvl="0" fontAlgn="base"/>
            <a:r>
              <a:rPr lang="hr-HR" dirty="0"/>
              <a:t>od 1. lipnja 2020. za </a:t>
            </a:r>
            <a:r>
              <a:rPr lang="hr-HR" b="1" dirty="0"/>
              <a:t>1%</a:t>
            </a:r>
            <a:r>
              <a:rPr lang="hr-HR" dirty="0"/>
              <a:t> - obračunava se na osnovnu plaću za lipanj 2020. godine, koja se isplaćuje u srpnju 2020. godine</a:t>
            </a:r>
          </a:p>
          <a:p>
            <a:pPr lvl="0" fontAlgn="base"/>
            <a:r>
              <a:rPr lang="hr-HR" dirty="0"/>
              <a:t>od 1. siječnja 2021. za </a:t>
            </a:r>
            <a:r>
              <a:rPr lang="hr-HR" b="1" dirty="0"/>
              <a:t>2% - </a:t>
            </a:r>
            <a:r>
              <a:rPr lang="hr-HR" dirty="0"/>
              <a:t>početi će se obračunavati na osnovnu plaću za siječanj 2021. godine, koja se isplaćuje u veljači 2021. godine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0496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1569D-758B-4E5E-8276-8363BEBBF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5B767-A167-4F7A-99F6-ECB3B7182A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hr-HR" dirty="0"/>
          </a:p>
          <a:p>
            <a:pPr marL="0" indent="0" algn="ctr">
              <a:buNone/>
            </a:pPr>
            <a:r>
              <a:rPr lang="hr-HR" sz="4400" dirty="0"/>
              <a:t>Plaća i naknada plaće u posebnim slučajevima u razdoblju posebnih okolnosti</a:t>
            </a:r>
          </a:p>
        </p:txBody>
      </p:sp>
    </p:spTree>
    <p:extLst>
      <p:ext uri="{BB962C8B-B14F-4D97-AF65-F5344CB8AC3E}">
        <p14:creationId xmlns:p14="http://schemas.microsoft.com/office/powerpoint/2010/main" val="254272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014856D-22AC-4C1E-9765-7367FA108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23392"/>
          </a:xfrm>
        </p:spPr>
        <p:txBody>
          <a:bodyPr>
            <a:normAutofit fontScale="90000"/>
          </a:bodyPr>
          <a:lstStyle/>
          <a:p>
            <a:pPr algn="ctr"/>
            <a:r>
              <a:rPr lang="hr-HR" dirty="0"/>
              <a:t>Posebne okolnosti uzrokovane pandemijom virusa Covid-19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39832F-026A-4A15-98BC-F2A40A498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704184"/>
          </a:xfrm>
        </p:spPr>
        <p:txBody>
          <a:bodyPr>
            <a:normAutofit/>
          </a:bodyPr>
          <a:lstStyle/>
          <a:p>
            <a:r>
              <a:rPr lang="hr-HR" dirty="0"/>
              <a:t>Na početku epidemije/pandemije, tijekom ožujka 2020. u nekoliko posebnih propisa uvedena je definicija posebnih okolnosti</a:t>
            </a:r>
          </a:p>
          <a:p>
            <a:r>
              <a:rPr lang="hr-HR" dirty="0"/>
              <a:t>Svrha: u slučaju nastupa posebnih okolnosti, primjenjuju se određene iznimke u odnosu na pravnu regulativu koja vrijedi izvan posebnih okolnosti (porezne obveze, obveze za druga fiskalna davanja, ostvarivanje prava na zdravstvenu zaštitu, posebna režim rad au nekim djelatnostima javnog sektora… i dr.)</a:t>
            </a:r>
          </a:p>
        </p:txBody>
      </p:sp>
    </p:spTree>
    <p:extLst>
      <p:ext uri="{BB962C8B-B14F-4D97-AF65-F5344CB8AC3E}">
        <p14:creationId xmlns:p14="http://schemas.microsoft.com/office/powerpoint/2010/main" val="299288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if-mode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Rif-model</Template>
  <TotalTime>3601</TotalTime>
  <Words>4803</Words>
  <Application>Microsoft Office PowerPoint</Application>
  <PresentationFormat>On-screen Show (4:3)</PresentationFormat>
  <Paragraphs>628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8" baseType="lpstr">
      <vt:lpstr>Arial</vt:lpstr>
      <vt:lpstr>Arial-BoldMT</vt:lpstr>
      <vt:lpstr>Calibri</vt:lpstr>
      <vt:lpstr>Courier New</vt:lpstr>
      <vt:lpstr>Wingdings</vt:lpstr>
      <vt:lpstr>Rif-model</vt:lpstr>
      <vt:lpstr>   SPECIFIČNOSTI OBRAČUNA PLAĆA U ŠKOLSKIM USTANOVAMA ZA VRIJEME TRAJANJA POSEBNIH OKOLNOSTI   </vt:lpstr>
      <vt:lpstr>Dodaci kolektivnim ugovorima</vt:lpstr>
      <vt:lpstr>Sadržaj Dodataka II. TKU-a sklopljenoga  29. svibnja 2020.</vt:lpstr>
      <vt:lpstr>Utjecaj Dodatka II. TKU-a za javne službe na materijalna prava zaposlenih u školstvu</vt:lpstr>
      <vt:lpstr>Nije izmijenja Uredba o koeficijentima, ostaje na snazi i primjenjivati će se kako je propisano u Nar. nov., br. 119/19.</vt:lpstr>
      <vt:lpstr>Nije izmijenjen Sporazum o dodacima, ostaje u primjeni</vt:lpstr>
      <vt:lpstr>Dodatak na osnovnu plaću za zaposlenike na koje se odnosi Sporazum</vt:lpstr>
      <vt:lpstr>PowerPoint Presentation</vt:lpstr>
      <vt:lpstr>Posebne okolnosti uzrokovane pandemijom virusa Covid-19</vt:lpstr>
      <vt:lpstr>Pojavni oblici rasporeda i korištenja radnog vremena  u posebnim okolnostima</vt:lpstr>
      <vt:lpstr>Plaća radnika koji ukupno ugovoreno radno vrijeme radi kod kuće</vt:lpstr>
      <vt:lpstr>Naknada za prijevoz radniku koji radi kod kuće</vt:lpstr>
      <vt:lpstr>Rad od kuće u dijelu ugovorenog trajanja radnog vremena</vt:lpstr>
      <vt:lpstr>Plaća radnika koji radi u nejednakom rasporedu radnog vremena</vt:lpstr>
      <vt:lpstr>Spriječenost za rad uzrokovana pandemijom virusa Covid-19</vt:lpstr>
      <vt:lpstr>Naknada plaće za izolaciju koju je naložio ovlašteni epidemiolog</vt:lpstr>
      <vt:lpstr>Postupak ostvarivanja naknade koju osiguraniku izravno isplaćuje HZZO</vt:lpstr>
      <vt:lpstr>JOPPD obrazac za naknadu plaće za izolaciju koju radniku izravno isplaćuje HZZO – izolacija od 7. do 18. rujna 2020.</vt:lpstr>
      <vt:lpstr>Može li, umjesto HZZO-a, poslodavac radniku isplati naknadu plaće? </vt:lpstr>
      <vt:lpstr>Bolovanje zbog oboljenja radnika od bolesti Covid-19</vt:lpstr>
      <vt:lpstr>Oboljenje od bolesti Covid-19 kao profesionalna bolest</vt:lpstr>
      <vt:lpstr> Postupak priznavanja zarazne bolesti Covid-19 kao profesionalnog oboljenja </vt:lpstr>
      <vt:lpstr>Bolovanje u svrhu njege oboljelog člana ili člana obitelji u obveznoj izolaciji/samoizolaciji</vt:lpstr>
      <vt:lpstr>Razdoblje od testiranja do rezultata testiranja za koje liječnik nije izdao doznaku</vt:lpstr>
      <vt:lpstr> Porezna obilježja izdatka za test Covid-19 koji radniku plaća poslodavac </vt:lpstr>
      <vt:lpstr>Spriječenost za rad uzrokovana pandemijom virusa Covid-19</vt:lpstr>
      <vt:lpstr>Naknada plaće za izolaciju koju je naložio ovlašteni epidemiolog</vt:lpstr>
      <vt:lpstr>Postupak ostvarivanja naknade koju osiguraniku izravno isplaćuje HZZO</vt:lpstr>
      <vt:lpstr>Što ako umjesto HZZO-a, poslodavac isplati naknadu plaće? </vt:lpstr>
      <vt:lpstr>Naknada plaće za bolovanje zbog bolesti Covid-19</vt:lpstr>
      <vt:lpstr>Oboljenje od bolesti Covid-19 kao profesionalna bolest</vt:lpstr>
      <vt:lpstr> Postupak priznavanja zarazne bolesti Covid-19 kao profesionalnog oboljenja </vt:lpstr>
      <vt:lpstr>Oboljenje od bolesti Covid-19 tijekom trajanja izolacije</vt:lpstr>
      <vt:lpstr>Bolovanje u svrhu njege oboljelog člana ili člana obitelji u obveznoj izolaciji/samoizolaciji</vt:lpstr>
      <vt:lpstr>Neopravdani izostanak s posla i obveze poslodavca</vt:lpstr>
      <vt:lpstr>JOPPD obrazac za neopravdani izostanak u dijelu razdoblja za koje se obračunava plaća/naknada plaće (izostanak od 23. do 30. rujna)</vt:lpstr>
      <vt:lpstr>Neopravdani izostanak u cijelom razdoblju za koje se radi obračun</vt:lpstr>
      <vt:lpstr>JOPPD obrazac za neopravdani izostanak u cijelom razdoblju za koje se sastavlja obračun (izostanak od 1. do 7. rujna, odjava s danom 7. rujna)</vt:lpstr>
      <vt:lpstr>PowerPoint Presentation</vt:lpstr>
      <vt:lpstr>Dodatak na plaću od 4%</vt:lpstr>
      <vt:lpstr>Visina otpremnine za mirovinu  u 2020. godini </vt:lpstr>
      <vt:lpstr>Otpremnina za mirovinu  (za neoporezivi dio, šifra u  JOPPD: 26)</vt:lpstr>
    </vt:vector>
  </TitlesOfParts>
  <Company>RIF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xxx</dc:creator>
  <cp:lastModifiedBy>Marija Zuber</cp:lastModifiedBy>
  <cp:revision>356</cp:revision>
  <dcterms:created xsi:type="dcterms:W3CDTF">2012-09-19T13:04:13Z</dcterms:created>
  <dcterms:modified xsi:type="dcterms:W3CDTF">2020-10-12T12:39:14Z</dcterms:modified>
</cp:coreProperties>
</file>