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5" r:id="rId1"/>
  </p:sldMasterIdLst>
  <p:notesMasterIdLst>
    <p:notesMasterId r:id="rId36"/>
  </p:notesMasterIdLst>
  <p:sldIdLst>
    <p:sldId id="422" r:id="rId2"/>
    <p:sldId id="560" r:id="rId3"/>
    <p:sldId id="626" r:id="rId4"/>
    <p:sldId id="562" r:id="rId5"/>
    <p:sldId id="621" r:id="rId6"/>
    <p:sldId id="564" r:id="rId7"/>
    <p:sldId id="566" r:id="rId8"/>
    <p:sldId id="568" r:id="rId9"/>
    <p:sldId id="426" r:id="rId10"/>
    <p:sldId id="570" r:id="rId11"/>
    <p:sldId id="624" r:id="rId12"/>
    <p:sldId id="572" r:id="rId13"/>
    <p:sldId id="574" r:id="rId14"/>
    <p:sldId id="576" r:id="rId15"/>
    <p:sldId id="591" r:id="rId16"/>
    <p:sldId id="622" r:id="rId17"/>
    <p:sldId id="589" r:id="rId18"/>
    <p:sldId id="588" r:id="rId19"/>
    <p:sldId id="587" r:id="rId20"/>
    <p:sldId id="578" r:id="rId21"/>
    <p:sldId id="580" r:id="rId22"/>
    <p:sldId id="581" r:id="rId23"/>
    <p:sldId id="623" r:id="rId24"/>
    <p:sldId id="625" r:id="rId25"/>
    <p:sldId id="585" r:id="rId26"/>
    <p:sldId id="583" r:id="rId27"/>
    <p:sldId id="600" r:id="rId28"/>
    <p:sldId id="598" r:id="rId29"/>
    <p:sldId id="597" r:id="rId30"/>
    <p:sldId id="596" r:id="rId31"/>
    <p:sldId id="602" r:id="rId32"/>
    <p:sldId id="620" r:id="rId33"/>
    <p:sldId id="515" r:id="rId34"/>
    <p:sldId id="619" r:id="rId35"/>
  </p:sldIdLst>
  <p:sldSz cx="9144000" cy="6858000" type="screen4x3"/>
  <p:notesSz cx="6858000" cy="9144000"/>
  <p:defaultTextStyle>
    <a:defPPr>
      <a:defRPr lang="x-non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varScale="1">
        <p:scale>
          <a:sx n="110" d="100"/>
          <a:sy n="110" d="100"/>
        </p:scale>
        <p:origin x="1068" y="114"/>
      </p:cViewPr>
      <p:guideLst>
        <p:guide orient="horz" pos="2160"/>
        <p:guide pos="2880"/>
      </p:guideLst>
    </p:cSldViewPr>
  </p:slideViewPr>
  <p:notesTextViewPr>
    <p:cViewPr>
      <p:scale>
        <a:sx n="1" d="1"/>
        <a:sy n="1" d="1"/>
      </p:scale>
      <p:origin x="0" y="0"/>
    </p:cViewPr>
  </p:notesTextViewPr>
  <p:sorterViewPr>
    <p:cViewPr varScale="1">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Rezervirano mjesto zaglavlja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hr-HR"/>
          </a:p>
        </p:txBody>
      </p:sp>
      <p:sp>
        <p:nvSpPr>
          <p:cNvPr id="3" name="Rezervirano mjesto datum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B6EAF13-742F-4583-BAA8-8BB9EFEAAEE5}" type="datetimeFigureOut">
              <a:rPr lang="hr-HR" smtClean="0"/>
              <a:pPr/>
              <a:t>12.10.2020.</a:t>
            </a:fld>
            <a:endParaRPr lang="hr-HR"/>
          </a:p>
        </p:txBody>
      </p:sp>
      <p:sp>
        <p:nvSpPr>
          <p:cNvPr id="4" name="Rezervirano mjesto slike slajda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hr-HR"/>
          </a:p>
        </p:txBody>
      </p:sp>
      <p:sp>
        <p:nvSpPr>
          <p:cNvPr id="5" name="Rezervirano mjesto bilježaka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hr-HR"/>
              <a:t>Uredite stilove teksta matrice</a:t>
            </a:r>
          </a:p>
          <a:p>
            <a:pPr lvl="1"/>
            <a:r>
              <a:rPr lang="hr-HR"/>
              <a:t>Druga razina</a:t>
            </a:r>
          </a:p>
          <a:p>
            <a:pPr lvl="2"/>
            <a:r>
              <a:rPr lang="hr-HR"/>
              <a:t>Treća razina</a:t>
            </a:r>
          </a:p>
          <a:p>
            <a:pPr lvl="3"/>
            <a:r>
              <a:rPr lang="hr-HR"/>
              <a:t>Četvrta razina</a:t>
            </a:r>
          </a:p>
          <a:p>
            <a:pPr lvl="4"/>
            <a:r>
              <a:rPr lang="hr-HR"/>
              <a:t>Peta razina</a:t>
            </a:r>
          </a:p>
        </p:txBody>
      </p:sp>
      <p:sp>
        <p:nvSpPr>
          <p:cNvPr id="6" name="Rezervirano mjesto podnožj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hr-HR"/>
          </a:p>
        </p:txBody>
      </p:sp>
      <p:sp>
        <p:nvSpPr>
          <p:cNvPr id="7" name="Rezervirano mjesto broja slajd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3930312-7294-4395-95E1-BFCB8F037235}" type="slidenum">
              <a:rPr lang="hr-HR" smtClean="0"/>
              <a:pPr/>
              <a:t>‹#›</a:t>
            </a:fld>
            <a:endParaRPr lang="hr-HR"/>
          </a:p>
        </p:txBody>
      </p:sp>
    </p:spTree>
    <p:extLst>
      <p:ext uri="{BB962C8B-B14F-4D97-AF65-F5344CB8AC3E}">
        <p14:creationId xmlns:p14="http://schemas.microsoft.com/office/powerpoint/2010/main" val="65710490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zervirano mjesto slike slajd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123" name="Rezervirano mjesto bilježaka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hr-HR" altLang="x-none"/>
          </a:p>
        </p:txBody>
      </p:sp>
      <p:sp>
        <p:nvSpPr>
          <p:cNvPr id="5124" name="Rezervirano mjesto broja slajd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2F3ECC7B-096F-4E7C-B7E6-3DB8DF57DEFF}" type="slidenum">
              <a:rPr lang="hr-HR" altLang="x-none" smtClean="0">
                <a:latin typeface="Times New Roman" panose="02020603050405020304" pitchFamily="18" charset="0"/>
              </a:rPr>
              <a:pPr>
                <a:spcBef>
                  <a:spcPct val="0"/>
                </a:spcBef>
              </a:pPr>
              <a:t>34</a:t>
            </a:fld>
            <a:endParaRPr lang="hr-HR" altLang="x-none">
              <a:latin typeface="Times New Roman" panose="02020603050405020304" pitchFamily="18" charset="0"/>
            </a:endParaRPr>
          </a:p>
        </p:txBody>
      </p:sp>
      <p:sp>
        <p:nvSpPr>
          <p:cNvPr id="65541" name="Rezervirano mjesto zaglavlja 4"/>
          <p:cNvSpPr>
            <a:spLocks noGrp="1"/>
          </p:cNvSpPr>
          <p:nvPr>
            <p:ph type="hdr" sz="quarter"/>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eaLnBrk="0" hangingPunct="0">
              <a:defRPr sz="2400">
                <a:solidFill>
                  <a:schemeClr val="tx1"/>
                </a:solidFill>
                <a:latin typeface="Times New Roman" charset="0"/>
              </a:defRPr>
            </a:lvl1pPr>
            <a:lvl2pPr marL="742950" indent="-285750" eaLnBrk="0" hangingPunct="0">
              <a:defRPr sz="2400">
                <a:solidFill>
                  <a:schemeClr val="tx1"/>
                </a:solidFill>
                <a:latin typeface="Times New Roman" charset="0"/>
              </a:defRPr>
            </a:lvl2pPr>
            <a:lvl3pPr marL="1143000" indent="-228600" eaLnBrk="0" hangingPunct="0">
              <a:defRPr sz="2400">
                <a:solidFill>
                  <a:schemeClr val="tx1"/>
                </a:solidFill>
                <a:latin typeface="Times New Roman" charset="0"/>
              </a:defRPr>
            </a:lvl3pPr>
            <a:lvl4pPr marL="1600200" indent="-228600" eaLnBrk="0" hangingPunct="0">
              <a:defRPr sz="2400">
                <a:solidFill>
                  <a:schemeClr val="tx1"/>
                </a:solidFill>
                <a:latin typeface="Times New Roman" charset="0"/>
              </a:defRPr>
            </a:lvl4pPr>
            <a:lvl5pPr marL="2057400" indent="-228600" eaLnBrk="0" hangingPunct="0">
              <a:defRPr sz="2400">
                <a:solidFill>
                  <a:schemeClr val="tx1"/>
                </a:solidFill>
                <a:latin typeface="Times New Roman" charset="0"/>
              </a:defRPr>
            </a:lvl5pPr>
            <a:lvl6pPr marL="2514600" indent="-228600" eaLnBrk="0" fontAlgn="base" hangingPunct="0">
              <a:spcBef>
                <a:spcPct val="0"/>
              </a:spcBef>
              <a:spcAft>
                <a:spcPct val="0"/>
              </a:spcAft>
              <a:defRPr sz="2400">
                <a:solidFill>
                  <a:schemeClr val="tx1"/>
                </a:solidFill>
                <a:latin typeface="Times New Roman" charset="0"/>
              </a:defRPr>
            </a:lvl6pPr>
            <a:lvl7pPr marL="2971800" indent="-228600" eaLnBrk="0" fontAlgn="base" hangingPunct="0">
              <a:spcBef>
                <a:spcPct val="0"/>
              </a:spcBef>
              <a:spcAft>
                <a:spcPct val="0"/>
              </a:spcAft>
              <a:defRPr sz="2400">
                <a:solidFill>
                  <a:schemeClr val="tx1"/>
                </a:solidFill>
                <a:latin typeface="Times New Roman" charset="0"/>
              </a:defRPr>
            </a:lvl7pPr>
            <a:lvl8pPr marL="3429000" indent="-228600" eaLnBrk="0" fontAlgn="base" hangingPunct="0">
              <a:spcBef>
                <a:spcPct val="0"/>
              </a:spcBef>
              <a:spcAft>
                <a:spcPct val="0"/>
              </a:spcAft>
              <a:defRPr sz="2400">
                <a:solidFill>
                  <a:schemeClr val="tx1"/>
                </a:solidFill>
                <a:latin typeface="Times New Roman" charset="0"/>
              </a:defRPr>
            </a:lvl8pPr>
            <a:lvl9pPr marL="3886200" indent="-228600" eaLnBrk="0" fontAlgn="base" hangingPunct="0">
              <a:spcBef>
                <a:spcPct val="0"/>
              </a:spcBef>
              <a:spcAft>
                <a:spcPct val="0"/>
              </a:spcAft>
              <a:defRPr sz="2400">
                <a:solidFill>
                  <a:schemeClr val="tx1"/>
                </a:solidFill>
                <a:latin typeface="Times New Roman" charset="0"/>
              </a:defRPr>
            </a:lvl9pPr>
          </a:lstStyle>
          <a:p>
            <a:pPr eaLnBrk="1" hangingPunct="1">
              <a:defRPr/>
            </a:pPr>
            <a:r>
              <a:rPr lang="pl-PL" sz="1200"/>
              <a:t>Educa centar za razvoj znanja</a:t>
            </a:r>
            <a:endParaRPr lang="hr-HR" sz="1200"/>
          </a:p>
        </p:txBody>
      </p:sp>
      <p:sp>
        <p:nvSpPr>
          <p:cNvPr id="5126" name="Rezervirano mjesto datuma 1"/>
          <p:cNvSpPr>
            <a:spLocks noGrp="1"/>
          </p:cNvSpPr>
          <p:nvPr>
            <p:ph type="dt" sz="quarter"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r>
              <a:rPr lang="x-none" altLang="x-none">
                <a:latin typeface="Times New Roman" panose="02020603050405020304" pitchFamily="18" charset="0"/>
              </a:rPr>
              <a:t>24. listopada 2014.</a:t>
            </a:r>
            <a:endParaRPr lang="hr-HR" altLang="x-none">
              <a:latin typeface="Times New Roman" panose="02020603050405020304" pitchFamily="18" charset="0"/>
            </a:endParaRPr>
          </a:p>
        </p:txBody>
      </p:sp>
    </p:spTree>
    <p:extLst>
      <p:ext uri="{BB962C8B-B14F-4D97-AF65-F5344CB8AC3E}">
        <p14:creationId xmlns:p14="http://schemas.microsoft.com/office/powerpoint/2010/main" val="129672800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Master" Target="../slideMasters/slideMaster1.xml"/><Relationship Id="rId4" Type="http://schemas.openxmlformats.org/officeDocument/2006/relationships/image" Target="../media/image4.jpe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Master" Target="../slideMasters/slideMaster1.xml"/><Relationship Id="rId4" Type="http://schemas.openxmlformats.org/officeDocument/2006/relationships/image" Target="../media/image4.jpe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Master" Target="../slideMasters/slideMaster1.xml"/><Relationship Id="rId4" Type="http://schemas.openxmlformats.org/officeDocument/2006/relationships/image" Target="../media/image4.jpe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Master" Target="../slideMasters/slideMaster1.xml"/><Relationship Id="rId4" Type="http://schemas.openxmlformats.org/officeDocument/2006/relationships/image" Target="../media/image4.jpe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Master" Target="../slideMasters/slideMaster1.xml"/><Relationship Id="rId4" Type="http://schemas.openxmlformats.org/officeDocument/2006/relationships/image" Target="../media/image4.jpe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Master" Target="../slideMasters/slideMaster1.xml"/><Relationship Id="rId4" Type="http://schemas.openxmlformats.org/officeDocument/2006/relationships/image" Target="../media/image4.jpe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Master" Target="../slideMasters/slideMaster1.xml"/><Relationship Id="rId4" Type="http://schemas.openxmlformats.org/officeDocument/2006/relationships/image" Target="../media/image4.jpe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Master" Target="../slideMasters/slideMaster1.xml"/><Relationship Id="rId4" Type="http://schemas.openxmlformats.org/officeDocument/2006/relationships/image" Target="../media/image4.jpe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Master" Target="../slideMasters/slideMaster1.xml"/><Relationship Id="rId4" Type="http://schemas.openxmlformats.org/officeDocument/2006/relationships/image" Target="../media/image4.jpe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Master" Target="../slideMasters/slideMaster1.xml"/><Relationship Id="rId4" Type="http://schemas.openxmlformats.org/officeDocument/2006/relationships/image" Target="../media/image4.jpe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jpe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Naslovni slaj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836712"/>
            <a:ext cx="7848600" cy="2462113"/>
          </a:xfrm>
        </p:spPr>
        <p:txBody>
          <a:bodyPr anchor="ctr">
            <a:noAutofit/>
          </a:bodyPr>
          <a:lstStyle>
            <a:lvl1pPr algn="ctr">
              <a:defRPr sz="5400" cap="all" baseline="0">
                <a:solidFill>
                  <a:srgbClr val="002060"/>
                </a:solidFill>
              </a:defRPr>
            </a:lvl1pPr>
          </a:lstStyle>
          <a:p>
            <a:r>
              <a:rPr lang="en-US"/>
              <a:t>Click to edit Master title style</a:t>
            </a:r>
            <a:endParaRPr lang="en-US" dirty="0"/>
          </a:p>
        </p:txBody>
      </p:sp>
      <p:sp>
        <p:nvSpPr>
          <p:cNvPr id="3" name="Subtitle 2"/>
          <p:cNvSpPr>
            <a:spLocks noGrp="1"/>
          </p:cNvSpPr>
          <p:nvPr>
            <p:ph type="subTitle" idx="1"/>
          </p:nvPr>
        </p:nvSpPr>
        <p:spPr>
          <a:xfrm>
            <a:off x="685800" y="3505200"/>
            <a:ext cx="7846640" cy="2732112"/>
          </a:xfrm>
        </p:spPr>
        <p:txBody>
          <a:bodyPr/>
          <a:lstStyle>
            <a:lvl1pPr marL="0" indent="0" algn="l">
              <a:buNone/>
              <a:defRPr>
                <a:solidFill>
                  <a:srgbClr val="002060"/>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2E57653-3E58-4892-A7ED-712530ACC680}" type="slidenum">
              <a:rPr lang="en-US" smtClean="0"/>
              <a:pPr/>
              <a:t>‹#›</a:t>
            </a:fld>
            <a:endParaRPr lang="en-US" dirty="0"/>
          </a:p>
        </p:txBody>
      </p:sp>
      <p:pic>
        <p:nvPicPr>
          <p:cNvPr id="4" name="Slika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950888" y="6521440"/>
            <a:ext cx="1414774" cy="327212"/>
          </a:xfrm>
          <a:prstGeom prst="rect">
            <a:avLst/>
          </a:prstGeom>
        </p:spPr>
      </p:pic>
      <p:pic>
        <p:nvPicPr>
          <p:cNvPr id="10" name="Slika 9"/>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 y="6108366"/>
            <a:ext cx="827584" cy="749634"/>
          </a:xfrm>
          <a:prstGeom prst="rect">
            <a:avLst/>
          </a:prstGeom>
        </p:spPr>
      </p:pic>
      <p:pic>
        <p:nvPicPr>
          <p:cNvPr id="11" name="Slika 10"/>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884368" y="6357169"/>
            <a:ext cx="1237036" cy="491484"/>
          </a:xfrm>
          <a:prstGeom prst="rect">
            <a:avLst/>
          </a:prstGeom>
        </p:spPr>
      </p:pic>
    </p:spTree>
    <p:extLst>
      <p:ext uri="{BB962C8B-B14F-4D97-AF65-F5344CB8AC3E}">
        <p14:creationId xmlns:p14="http://schemas.microsoft.com/office/powerpoint/2010/main" val="1189870404"/>
      </p:ext>
    </p:extLst>
  </p:cSld>
  <p:clrMapOvr>
    <a:masterClrMapping/>
  </p:clrMapOvr>
  <mc:AlternateContent xmlns:mc="http://schemas.openxmlformats.org/markup-compatibility/2006" xmlns:p14="http://schemas.microsoft.com/office/powerpoint/2010/main">
    <mc:Choice Requires="p14">
      <p:transition p14:dur="0" advClick="0" advTm="5000"/>
    </mc:Choice>
    <mc:Fallback xmlns="">
      <p:transition advClick="0" advTm="5000"/>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Naslov i okomiti teks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rgbClr val="002060"/>
                </a:solidFill>
              </a:defRPr>
            </a:lvl1pPr>
          </a:lstStyle>
          <a:p>
            <a:r>
              <a:rPr lang="en-US"/>
              <a:t>Click to edit Master title style</a:t>
            </a:r>
          </a:p>
        </p:txBody>
      </p:sp>
      <p:sp>
        <p:nvSpPr>
          <p:cNvPr id="3" name="Vertical Text Placeholder 2"/>
          <p:cNvSpPr>
            <a:spLocks noGrp="1"/>
          </p:cNvSpPr>
          <p:nvPr>
            <p:ph type="body" orient="vert" idx="1"/>
          </p:nvPr>
        </p:nvSpPr>
        <p:spPr>
          <a:xfrm rot="10800000">
            <a:off x="457200" y="1600200"/>
            <a:ext cx="8229600" cy="4636008"/>
          </a:xfrm>
        </p:spPr>
        <p:txBody>
          <a:bodyPr vert="eaVert"/>
          <a:lstStyle>
            <a:lvl1pPr>
              <a:defRPr>
                <a:solidFill>
                  <a:srgbClr val="002060"/>
                </a:solidFill>
              </a:defRPr>
            </a:lvl1pPr>
            <a:lvl2pPr>
              <a:defRPr>
                <a:solidFill>
                  <a:srgbClr val="002060"/>
                </a:solidFill>
              </a:defRPr>
            </a:lvl2pPr>
            <a:lvl3pPr>
              <a:defRPr>
                <a:solidFill>
                  <a:srgbClr val="002060"/>
                </a:solidFill>
              </a:defRPr>
            </a:lvl3pPr>
            <a:lvl4pPr>
              <a:defRPr>
                <a:solidFill>
                  <a:srgbClr val="002060"/>
                </a:solidFill>
              </a:defRPr>
            </a:lvl4pPr>
            <a:lvl5pPr>
              <a:defRPr>
                <a:solidFill>
                  <a:srgbClr val="002060"/>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2E57653-3E58-4892-A7ED-712530ACC680}" type="slidenum">
              <a:rPr lang="en-US" smtClean="0"/>
              <a:pPr/>
              <a:t>‹#›</a:t>
            </a:fld>
            <a:endParaRPr lang="en-US" dirty="0"/>
          </a:p>
        </p:txBody>
      </p:sp>
      <p:pic>
        <p:nvPicPr>
          <p:cNvPr id="9" name="Slika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949314" y="6504552"/>
            <a:ext cx="1414774" cy="327212"/>
          </a:xfrm>
          <a:prstGeom prst="rect">
            <a:avLst/>
          </a:prstGeom>
        </p:spPr>
      </p:pic>
      <p:pic>
        <p:nvPicPr>
          <p:cNvPr id="10" name="Slika 9"/>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 y="6108366"/>
            <a:ext cx="827584" cy="749634"/>
          </a:xfrm>
          <a:prstGeom prst="rect">
            <a:avLst/>
          </a:prstGeom>
        </p:spPr>
      </p:pic>
      <p:pic>
        <p:nvPicPr>
          <p:cNvPr id="11" name="Slika 10"/>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884368" y="6357169"/>
            <a:ext cx="1237036" cy="491484"/>
          </a:xfrm>
          <a:prstGeom prst="rect">
            <a:avLst/>
          </a:prstGeom>
        </p:spPr>
      </p:pic>
    </p:spTree>
    <p:extLst>
      <p:ext uri="{BB962C8B-B14F-4D97-AF65-F5344CB8AC3E}">
        <p14:creationId xmlns:p14="http://schemas.microsoft.com/office/powerpoint/2010/main" val="2578978916"/>
      </p:ext>
    </p:extLst>
  </p:cSld>
  <p:clrMapOvr>
    <a:masterClrMapping/>
  </p:clrMapOvr>
  <mc:AlternateContent xmlns:mc="http://schemas.openxmlformats.org/markup-compatibility/2006" xmlns:p14="http://schemas.microsoft.com/office/powerpoint/2010/main">
    <mc:Choice Requires="p14">
      <p:transition p14:dur="0" advClick="0" advTm="5000"/>
    </mc:Choice>
    <mc:Fallback xmlns="">
      <p:transition advClick="0" advTm="5000"/>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Okomiti naslov i teks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rot="10800000">
            <a:off x="445305" y="476672"/>
            <a:ext cx="2057400" cy="5759536"/>
          </a:xfrm>
        </p:spPr>
        <p:txBody>
          <a:bodyPr vert="eaVert" anchor="b"/>
          <a:lstStyle>
            <a:lvl1pPr>
              <a:defRPr>
                <a:solidFill>
                  <a:srgbClr val="002060"/>
                </a:solidFill>
              </a:defRPr>
            </a:lvl1pPr>
          </a:lstStyle>
          <a:p>
            <a:r>
              <a:rPr lang="en-US"/>
              <a:t>Click to edit Master title style</a:t>
            </a:r>
            <a:endParaRPr lang="en-US" dirty="0"/>
          </a:p>
        </p:txBody>
      </p:sp>
      <p:sp>
        <p:nvSpPr>
          <p:cNvPr id="3" name="Vertical Text Placeholder 2"/>
          <p:cNvSpPr>
            <a:spLocks noGrp="1"/>
          </p:cNvSpPr>
          <p:nvPr>
            <p:ph type="body" orient="vert" idx="1"/>
          </p:nvPr>
        </p:nvSpPr>
        <p:spPr>
          <a:xfrm rot="10800000">
            <a:off x="2699792" y="476672"/>
            <a:ext cx="6019800" cy="5759536"/>
          </a:xfrm>
        </p:spPr>
        <p:txBody>
          <a:bodyPr vert="eaVert"/>
          <a:lstStyle>
            <a:lvl1pPr>
              <a:defRPr>
                <a:solidFill>
                  <a:srgbClr val="002060"/>
                </a:solidFill>
              </a:defRPr>
            </a:lvl1pPr>
            <a:lvl2pPr>
              <a:defRPr>
                <a:solidFill>
                  <a:srgbClr val="002060"/>
                </a:solidFill>
              </a:defRPr>
            </a:lvl2pPr>
            <a:lvl3pPr>
              <a:defRPr>
                <a:solidFill>
                  <a:srgbClr val="002060"/>
                </a:solidFill>
              </a:defRPr>
            </a:lvl3pPr>
            <a:lvl4pPr>
              <a:defRPr>
                <a:solidFill>
                  <a:srgbClr val="002060"/>
                </a:solidFill>
              </a:defRPr>
            </a:lvl4pPr>
            <a:lvl5pPr>
              <a:defRPr>
                <a:solidFill>
                  <a:srgbClr val="002060"/>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2E57653-3E58-4892-A7ED-712530ACC680}" type="slidenum">
              <a:rPr lang="en-US" smtClean="0"/>
              <a:pPr/>
              <a:t>‹#›</a:t>
            </a:fld>
            <a:endParaRPr lang="en-US" dirty="0"/>
          </a:p>
        </p:txBody>
      </p:sp>
      <p:pic>
        <p:nvPicPr>
          <p:cNvPr id="9" name="Slika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949314" y="6504552"/>
            <a:ext cx="1414774" cy="327212"/>
          </a:xfrm>
          <a:prstGeom prst="rect">
            <a:avLst/>
          </a:prstGeom>
        </p:spPr>
      </p:pic>
      <p:pic>
        <p:nvPicPr>
          <p:cNvPr id="10" name="Slika 9"/>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 y="6108366"/>
            <a:ext cx="827584" cy="749634"/>
          </a:xfrm>
          <a:prstGeom prst="rect">
            <a:avLst/>
          </a:prstGeom>
        </p:spPr>
      </p:pic>
      <p:pic>
        <p:nvPicPr>
          <p:cNvPr id="11" name="Slika 10"/>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884368" y="6357169"/>
            <a:ext cx="1237036" cy="491484"/>
          </a:xfrm>
          <a:prstGeom prst="rect">
            <a:avLst/>
          </a:prstGeom>
        </p:spPr>
      </p:pic>
    </p:spTree>
    <p:extLst>
      <p:ext uri="{BB962C8B-B14F-4D97-AF65-F5344CB8AC3E}">
        <p14:creationId xmlns:p14="http://schemas.microsoft.com/office/powerpoint/2010/main" val="2201788530"/>
      </p:ext>
    </p:extLst>
  </p:cSld>
  <p:clrMapOvr>
    <a:masterClrMapping/>
  </p:clrMapOvr>
  <mc:AlternateContent xmlns:mc="http://schemas.openxmlformats.org/markup-compatibility/2006" xmlns:p14="http://schemas.microsoft.com/office/powerpoint/2010/main">
    <mc:Choice Requires="p14">
      <p:transition p14:dur="0" advClick="0" advTm="5000"/>
    </mc:Choice>
    <mc:Fallback xmlns="">
      <p:transition advClick="0" advTm="500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Naslov i sadržaj">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rgbClr val="002060"/>
                </a:solidFill>
              </a:defRPr>
            </a:lvl1pPr>
          </a:lstStyle>
          <a:p>
            <a:r>
              <a:rPr lang="en-US"/>
              <a:t>Click to edit Master title style</a:t>
            </a:r>
          </a:p>
        </p:txBody>
      </p:sp>
      <p:sp>
        <p:nvSpPr>
          <p:cNvPr id="3" name="Content Placeholder 2"/>
          <p:cNvSpPr>
            <a:spLocks noGrp="1"/>
          </p:cNvSpPr>
          <p:nvPr>
            <p:ph idx="1"/>
          </p:nvPr>
        </p:nvSpPr>
        <p:spPr/>
        <p:txBody>
          <a:bodyPr/>
          <a:lstStyle>
            <a:lvl1pPr>
              <a:defRPr>
                <a:solidFill>
                  <a:srgbClr val="002060"/>
                </a:solidFill>
              </a:defRPr>
            </a:lvl1pPr>
            <a:lvl2pPr>
              <a:defRPr>
                <a:solidFill>
                  <a:srgbClr val="002060"/>
                </a:solidFill>
              </a:defRPr>
            </a:lvl2pPr>
            <a:lvl3pPr>
              <a:defRPr>
                <a:solidFill>
                  <a:srgbClr val="002060"/>
                </a:solidFill>
              </a:defRPr>
            </a:lvl3pPr>
            <a:lvl4pPr>
              <a:defRPr>
                <a:solidFill>
                  <a:srgbClr val="002060"/>
                </a:solidFill>
              </a:defRPr>
            </a:lvl4pPr>
            <a:lvl5pPr>
              <a:defRPr>
                <a:solidFill>
                  <a:srgbClr val="002060"/>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2E57653-3E58-4892-A7ED-712530ACC680}" type="slidenum">
              <a:rPr lang="en-US" smtClean="0"/>
              <a:pPr/>
              <a:t>‹#›</a:t>
            </a:fld>
            <a:endParaRPr lang="en-US" dirty="0"/>
          </a:p>
        </p:txBody>
      </p:sp>
      <p:pic>
        <p:nvPicPr>
          <p:cNvPr id="9" name="Slika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949314" y="6504552"/>
            <a:ext cx="1414774" cy="327212"/>
          </a:xfrm>
          <a:prstGeom prst="rect">
            <a:avLst/>
          </a:prstGeom>
        </p:spPr>
      </p:pic>
      <p:pic>
        <p:nvPicPr>
          <p:cNvPr id="11" name="Slika 10"/>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 y="6108366"/>
            <a:ext cx="827584" cy="749634"/>
          </a:xfrm>
          <a:prstGeom prst="rect">
            <a:avLst/>
          </a:prstGeom>
        </p:spPr>
      </p:pic>
      <p:pic>
        <p:nvPicPr>
          <p:cNvPr id="12" name="Slika 11"/>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884368" y="6357169"/>
            <a:ext cx="1237036" cy="491484"/>
          </a:xfrm>
          <a:prstGeom prst="rect">
            <a:avLst/>
          </a:prstGeom>
        </p:spPr>
      </p:pic>
    </p:spTree>
    <p:extLst>
      <p:ext uri="{BB962C8B-B14F-4D97-AF65-F5344CB8AC3E}">
        <p14:creationId xmlns:p14="http://schemas.microsoft.com/office/powerpoint/2010/main" val="2332574155"/>
      </p:ext>
    </p:extLst>
  </p:cSld>
  <p:clrMapOvr>
    <a:masterClrMapping/>
  </p:clrMapOvr>
  <mc:AlternateContent xmlns:mc="http://schemas.openxmlformats.org/markup-compatibility/2006" xmlns:p14="http://schemas.microsoft.com/office/powerpoint/2010/main">
    <mc:Choice Requires="p14">
      <p:transition p14:dur="0" advClick="0" advTm="5000"/>
    </mc:Choice>
    <mc:Fallback xmlns="">
      <p:transition advClick="0" advTm="500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Zaglavlje odjeljka">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13" y="908721"/>
            <a:ext cx="7772400" cy="2448272"/>
          </a:xfrm>
        </p:spPr>
        <p:txBody>
          <a:bodyPr anchor="ctr">
            <a:normAutofit/>
          </a:bodyPr>
          <a:lstStyle>
            <a:lvl1pPr algn="ctr">
              <a:defRPr sz="4800" b="0" cap="all"/>
            </a:lvl1pPr>
          </a:lstStyle>
          <a:p>
            <a:r>
              <a:rPr lang="en-US"/>
              <a:t>Click to edit Master title style</a:t>
            </a:r>
            <a:endParaRPr lang="en-US" dirty="0"/>
          </a:p>
        </p:txBody>
      </p:sp>
      <p:sp>
        <p:nvSpPr>
          <p:cNvPr id="3" name="Text Placeholder 2"/>
          <p:cNvSpPr>
            <a:spLocks noGrp="1"/>
          </p:cNvSpPr>
          <p:nvPr>
            <p:ph type="body" idx="1"/>
          </p:nvPr>
        </p:nvSpPr>
        <p:spPr>
          <a:xfrm>
            <a:off x="722313" y="3573016"/>
            <a:ext cx="7772400" cy="2554035"/>
          </a:xfrm>
        </p:spPr>
        <p:txBody>
          <a:bodyPr anchor="t">
            <a:normAutofit/>
          </a:bodyPr>
          <a:lstStyle>
            <a:lvl1pPr marL="0" indent="0">
              <a:buNone/>
              <a:defRPr sz="24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2E57653-3E58-4892-A7ED-712530ACC680}" type="slidenum">
              <a:rPr lang="en-US" smtClean="0"/>
              <a:pPr/>
              <a:t>‹#›</a:t>
            </a:fld>
            <a:endParaRPr lang="en-US" dirty="0"/>
          </a:p>
        </p:txBody>
      </p:sp>
      <p:pic>
        <p:nvPicPr>
          <p:cNvPr id="9" name="Slika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949314" y="6504552"/>
            <a:ext cx="1414774" cy="327212"/>
          </a:xfrm>
          <a:prstGeom prst="rect">
            <a:avLst/>
          </a:prstGeom>
        </p:spPr>
      </p:pic>
      <p:pic>
        <p:nvPicPr>
          <p:cNvPr id="10" name="Slika 9"/>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 y="6108366"/>
            <a:ext cx="827584" cy="749634"/>
          </a:xfrm>
          <a:prstGeom prst="rect">
            <a:avLst/>
          </a:prstGeom>
        </p:spPr>
      </p:pic>
      <p:pic>
        <p:nvPicPr>
          <p:cNvPr id="11" name="Slika 10"/>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884368" y="6357169"/>
            <a:ext cx="1237036" cy="491484"/>
          </a:xfrm>
          <a:prstGeom prst="rect">
            <a:avLst/>
          </a:prstGeom>
        </p:spPr>
      </p:pic>
    </p:spTree>
    <p:extLst>
      <p:ext uri="{BB962C8B-B14F-4D97-AF65-F5344CB8AC3E}">
        <p14:creationId xmlns:p14="http://schemas.microsoft.com/office/powerpoint/2010/main" val="2252151642"/>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0" advClick="0" advTm="5000"/>
    </mc:Choice>
    <mc:Fallback xmlns="">
      <p:transition advClick="0" advTm="500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va sadržaja">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rgbClr val="002060"/>
                </a:solidFill>
              </a:defRPr>
            </a:lvl1pPr>
          </a:lstStyle>
          <a:p>
            <a:r>
              <a:rPr lang="en-US"/>
              <a:t>Click to edit Master title style</a:t>
            </a:r>
          </a:p>
        </p:txBody>
      </p:sp>
      <p:sp>
        <p:nvSpPr>
          <p:cNvPr id="3" name="Content Placeholder 2"/>
          <p:cNvSpPr>
            <a:spLocks noGrp="1"/>
          </p:cNvSpPr>
          <p:nvPr>
            <p:ph sz="half" idx="1"/>
          </p:nvPr>
        </p:nvSpPr>
        <p:spPr>
          <a:xfrm>
            <a:off x="457200" y="1673352"/>
            <a:ext cx="4038600" cy="4718304"/>
          </a:xfrm>
        </p:spPr>
        <p:txBody>
          <a:bodyPr/>
          <a:lstStyle>
            <a:lvl1pPr>
              <a:defRPr sz="2800">
                <a:solidFill>
                  <a:srgbClr val="002060"/>
                </a:solidFill>
              </a:defRPr>
            </a:lvl1pPr>
            <a:lvl2pPr>
              <a:defRPr sz="2400">
                <a:solidFill>
                  <a:srgbClr val="002060"/>
                </a:solidFill>
              </a:defRPr>
            </a:lvl2pPr>
            <a:lvl3pPr>
              <a:defRPr sz="2000">
                <a:solidFill>
                  <a:srgbClr val="002060"/>
                </a:solidFill>
              </a:defRPr>
            </a:lvl3pPr>
            <a:lvl4pPr>
              <a:defRPr sz="1800">
                <a:solidFill>
                  <a:srgbClr val="002060"/>
                </a:solidFill>
              </a:defRPr>
            </a:lvl4pPr>
            <a:lvl5pPr>
              <a:defRPr sz="1800">
                <a:solidFill>
                  <a:srgbClr val="002060"/>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48200" y="1673352"/>
            <a:ext cx="4038600" cy="4718304"/>
          </a:xfrm>
        </p:spPr>
        <p:txBody>
          <a:bodyPr/>
          <a:lstStyle>
            <a:lvl1pPr>
              <a:defRPr sz="2800">
                <a:solidFill>
                  <a:srgbClr val="002060"/>
                </a:solidFill>
              </a:defRPr>
            </a:lvl1pPr>
            <a:lvl2pPr>
              <a:defRPr sz="2400">
                <a:solidFill>
                  <a:srgbClr val="002060"/>
                </a:solidFill>
              </a:defRPr>
            </a:lvl2pPr>
            <a:lvl3pPr>
              <a:defRPr sz="2000">
                <a:solidFill>
                  <a:srgbClr val="002060"/>
                </a:solidFill>
              </a:defRPr>
            </a:lvl3pPr>
            <a:lvl4pPr>
              <a:defRPr sz="1800">
                <a:solidFill>
                  <a:srgbClr val="002060"/>
                </a:solidFill>
              </a:defRPr>
            </a:lvl4pPr>
            <a:lvl5pPr>
              <a:defRPr sz="1800">
                <a:solidFill>
                  <a:srgbClr val="002060"/>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2E57653-3E58-4892-A7ED-712530ACC680}" type="slidenum">
              <a:rPr lang="en-US" smtClean="0"/>
              <a:pPr/>
              <a:t>‹#›</a:t>
            </a:fld>
            <a:endParaRPr lang="en-US" dirty="0"/>
          </a:p>
        </p:txBody>
      </p:sp>
      <p:pic>
        <p:nvPicPr>
          <p:cNvPr id="10" name="Slika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949314" y="6504552"/>
            <a:ext cx="1414774" cy="327212"/>
          </a:xfrm>
          <a:prstGeom prst="rect">
            <a:avLst/>
          </a:prstGeom>
        </p:spPr>
      </p:pic>
      <p:pic>
        <p:nvPicPr>
          <p:cNvPr id="11" name="Slika 10"/>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 y="6108366"/>
            <a:ext cx="827584" cy="749634"/>
          </a:xfrm>
          <a:prstGeom prst="rect">
            <a:avLst/>
          </a:prstGeom>
        </p:spPr>
      </p:pic>
      <p:pic>
        <p:nvPicPr>
          <p:cNvPr id="13" name="Slika 12"/>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884368" y="6357169"/>
            <a:ext cx="1237036" cy="491484"/>
          </a:xfrm>
          <a:prstGeom prst="rect">
            <a:avLst/>
          </a:prstGeom>
        </p:spPr>
      </p:pic>
    </p:spTree>
    <p:extLst>
      <p:ext uri="{BB962C8B-B14F-4D97-AF65-F5344CB8AC3E}">
        <p14:creationId xmlns:p14="http://schemas.microsoft.com/office/powerpoint/2010/main" val="4210239348"/>
      </p:ext>
    </p:extLst>
  </p:cSld>
  <p:clrMapOvr>
    <a:masterClrMapping/>
  </p:clrMapOvr>
  <mc:AlternateContent xmlns:mc="http://schemas.openxmlformats.org/markup-compatibility/2006" xmlns:p14="http://schemas.microsoft.com/office/powerpoint/2010/main">
    <mc:Choice Requires="p14">
      <p:transition p14:dur="0" advClick="0" advTm="5000"/>
    </mc:Choice>
    <mc:Fallback xmlns="">
      <p:transition advClick="0" advTm="5000"/>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Usporedba">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rgbClr val="002060"/>
                </a:solidFill>
              </a:defRPr>
            </a:lvl1pPr>
          </a:lstStyle>
          <a:p>
            <a:r>
              <a:rPr lang="en-US"/>
              <a:t>Click to edit Master title style</a:t>
            </a:r>
            <a:endParaRPr lang="en-US" dirty="0"/>
          </a:p>
        </p:txBody>
      </p:sp>
      <p:sp>
        <p:nvSpPr>
          <p:cNvPr id="3" name="Text Placeholder 2"/>
          <p:cNvSpPr>
            <a:spLocks noGrp="1"/>
          </p:cNvSpPr>
          <p:nvPr>
            <p:ph type="body" idx="1"/>
          </p:nvPr>
        </p:nvSpPr>
        <p:spPr>
          <a:xfrm>
            <a:off x="457200" y="1676400"/>
            <a:ext cx="3931920" cy="639762"/>
          </a:xfrm>
          <a:noFill/>
          <a:ln>
            <a:noFill/>
          </a:ln>
          <a:effectLst/>
        </p:spPr>
        <p:style>
          <a:lnRef idx="3">
            <a:schemeClr val="lt1"/>
          </a:lnRef>
          <a:fillRef idx="1">
            <a:schemeClr val="accent2"/>
          </a:fillRef>
          <a:effectRef idx="1">
            <a:schemeClr val="accent2"/>
          </a:effectRef>
          <a:fontRef idx="none"/>
        </p:style>
        <p:txBody>
          <a:bodyPr anchor="ctr">
            <a:normAutofit/>
          </a:bodyPr>
          <a:lstStyle>
            <a:lvl1pPr marL="0" indent="0" algn="ctr">
              <a:buNone/>
              <a:defRPr sz="2000" b="0">
                <a:solidFill>
                  <a:srgbClr val="00206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438400"/>
            <a:ext cx="3931920" cy="3951288"/>
          </a:xfrm>
        </p:spPr>
        <p:txBody>
          <a:bodyPr/>
          <a:lstStyle>
            <a:lvl1pPr>
              <a:defRPr sz="2400">
                <a:solidFill>
                  <a:srgbClr val="002060"/>
                </a:solidFill>
              </a:defRPr>
            </a:lvl1pPr>
            <a:lvl2pPr>
              <a:defRPr sz="2000">
                <a:solidFill>
                  <a:srgbClr val="002060"/>
                </a:solidFill>
              </a:defRPr>
            </a:lvl2pPr>
            <a:lvl3pPr>
              <a:defRPr sz="1800">
                <a:solidFill>
                  <a:srgbClr val="002060"/>
                </a:solidFill>
              </a:defRPr>
            </a:lvl3pPr>
            <a:lvl4pPr>
              <a:defRPr sz="1600">
                <a:solidFill>
                  <a:srgbClr val="002060"/>
                </a:solidFill>
              </a:defRPr>
            </a:lvl4pPr>
            <a:lvl5pPr>
              <a:defRPr sz="1600">
                <a:solidFill>
                  <a:srgbClr val="002060"/>
                </a:solidFill>
              </a:defRPr>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754880" y="1676400"/>
            <a:ext cx="3931920" cy="639762"/>
          </a:xfrm>
          <a:noFill/>
          <a:ln>
            <a:noFill/>
          </a:ln>
          <a:effectLst/>
        </p:spPr>
        <p:style>
          <a:lnRef idx="3">
            <a:schemeClr val="lt1"/>
          </a:lnRef>
          <a:fillRef idx="1">
            <a:schemeClr val="accent2"/>
          </a:fillRef>
          <a:effectRef idx="1">
            <a:schemeClr val="accent2"/>
          </a:effectRef>
          <a:fontRef idx="none"/>
        </p:style>
        <p:txBody>
          <a:bodyPr anchor="ctr">
            <a:normAutofit/>
          </a:bodyPr>
          <a:lstStyle>
            <a:lvl1pPr marL="0" indent="0" algn="ctr">
              <a:buNone/>
              <a:defRPr lang="en-US" sz="2000" b="0" kern="1200" dirty="0" smtClean="0">
                <a:solidFill>
                  <a:srgbClr val="002060"/>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754880" y="2438400"/>
            <a:ext cx="3931920" cy="3951288"/>
          </a:xfrm>
        </p:spPr>
        <p:txBody>
          <a:bodyPr/>
          <a:lstStyle>
            <a:lvl1pPr>
              <a:defRPr sz="2400">
                <a:solidFill>
                  <a:srgbClr val="002060"/>
                </a:solidFill>
              </a:defRPr>
            </a:lvl1pPr>
            <a:lvl2pPr>
              <a:defRPr sz="2000">
                <a:solidFill>
                  <a:srgbClr val="002060"/>
                </a:solidFill>
              </a:defRPr>
            </a:lvl2pPr>
            <a:lvl3pPr>
              <a:defRPr sz="1800">
                <a:solidFill>
                  <a:srgbClr val="002060"/>
                </a:solidFill>
              </a:defRPr>
            </a:lvl3pPr>
            <a:lvl4pPr>
              <a:defRPr sz="1600">
                <a:solidFill>
                  <a:srgbClr val="002060"/>
                </a:solidFill>
              </a:defRPr>
            </a:lvl4pPr>
            <a:lvl5pPr>
              <a:defRPr sz="1600">
                <a:solidFill>
                  <a:srgbClr val="002060"/>
                </a:solidFill>
              </a:defRPr>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2E57653-3E58-4892-A7ED-712530ACC680}" type="slidenum">
              <a:rPr lang="en-US" smtClean="0"/>
              <a:pPr/>
              <a:t>‹#›</a:t>
            </a:fld>
            <a:endParaRPr lang="en-US" dirty="0"/>
          </a:p>
        </p:txBody>
      </p:sp>
      <p:pic>
        <p:nvPicPr>
          <p:cNvPr id="11" name="Slika 1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949314" y="6504552"/>
            <a:ext cx="1414774" cy="327212"/>
          </a:xfrm>
          <a:prstGeom prst="rect">
            <a:avLst/>
          </a:prstGeom>
        </p:spPr>
      </p:pic>
      <p:pic>
        <p:nvPicPr>
          <p:cNvPr id="13" name="Slika 12"/>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 y="6108366"/>
            <a:ext cx="827584" cy="749634"/>
          </a:xfrm>
          <a:prstGeom prst="rect">
            <a:avLst/>
          </a:prstGeom>
        </p:spPr>
      </p:pic>
      <p:pic>
        <p:nvPicPr>
          <p:cNvPr id="14" name="Slika 13"/>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884368" y="6357169"/>
            <a:ext cx="1237036" cy="491484"/>
          </a:xfrm>
          <a:prstGeom prst="rect">
            <a:avLst/>
          </a:prstGeom>
        </p:spPr>
      </p:pic>
    </p:spTree>
    <p:extLst>
      <p:ext uri="{BB962C8B-B14F-4D97-AF65-F5344CB8AC3E}">
        <p14:creationId xmlns:p14="http://schemas.microsoft.com/office/powerpoint/2010/main" val="1971919138"/>
      </p:ext>
    </p:extLst>
  </p:cSld>
  <p:clrMapOvr>
    <a:masterClrMapping/>
  </p:clrMapOvr>
  <mc:AlternateContent xmlns:mc="http://schemas.openxmlformats.org/markup-compatibility/2006" xmlns:p14="http://schemas.microsoft.com/office/powerpoint/2010/main">
    <mc:Choice Requires="p14">
      <p:transition p14:dur="0" advClick="0" advTm="5000"/>
    </mc:Choice>
    <mc:Fallback xmlns="">
      <p:transition advClick="0" advTm="5000"/>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amo naslov">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rgbClr val="002060"/>
                </a:solidFill>
              </a:defRPr>
            </a:lvl1pPr>
          </a:lstStyle>
          <a:p>
            <a:r>
              <a:rPr lang="en-US"/>
              <a:t>Click to edit Master title style</a:t>
            </a:r>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2E57653-3E58-4892-A7ED-712530ACC680}" type="slidenum">
              <a:rPr lang="en-US" smtClean="0"/>
              <a:pPr/>
              <a:t>‹#›</a:t>
            </a:fld>
            <a:endParaRPr lang="en-US" dirty="0"/>
          </a:p>
        </p:txBody>
      </p:sp>
      <p:pic>
        <p:nvPicPr>
          <p:cNvPr id="8" name="Slika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949314" y="6504552"/>
            <a:ext cx="1414774" cy="327212"/>
          </a:xfrm>
          <a:prstGeom prst="rect">
            <a:avLst/>
          </a:prstGeom>
        </p:spPr>
      </p:pic>
      <p:pic>
        <p:nvPicPr>
          <p:cNvPr id="9" name="Slika 8"/>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 y="6108366"/>
            <a:ext cx="827584" cy="749634"/>
          </a:xfrm>
          <a:prstGeom prst="rect">
            <a:avLst/>
          </a:prstGeom>
        </p:spPr>
      </p:pic>
      <p:pic>
        <p:nvPicPr>
          <p:cNvPr id="10" name="Slika 9"/>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884368" y="6357169"/>
            <a:ext cx="1237036" cy="491484"/>
          </a:xfrm>
          <a:prstGeom prst="rect">
            <a:avLst/>
          </a:prstGeom>
        </p:spPr>
      </p:pic>
    </p:spTree>
    <p:extLst>
      <p:ext uri="{BB962C8B-B14F-4D97-AF65-F5344CB8AC3E}">
        <p14:creationId xmlns:p14="http://schemas.microsoft.com/office/powerpoint/2010/main" val="2472192667"/>
      </p:ext>
    </p:extLst>
  </p:cSld>
  <p:clrMapOvr>
    <a:masterClrMapping/>
  </p:clrMapOvr>
  <mc:AlternateContent xmlns:mc="http://schemas.openxmlformats.org/markup-compatibility/2006" xmlns:p14="http://schemas.microsoft.com/office/powerpoint/2010/main">
    <mc:Choice Requires="p14">
      <p:transition p14:dur="0" advClick="0" advTm="5000"/>
    </mc:Choice>
    <mc:Fallback xmlns="">
      <p:transition advClick="0" advTm="5000"/>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Prazno">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2E57653-3E58-4892-A7ED-712530ACC680}" type="slidenum">
              <a:rPr lang="en-US" smtClean="0"/>
              <a:pPr/>
              <a:t>‹#›</a:t>
            </a:fld>
            <a:endParaRPr lang="en-US" dirty="0"/>
          </a:p>
        </p:txBody>
      </p:sp>
      <p:pic>
        <p:nvPicPr>
          <p:cNvPr id="7" name="Slika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949314" y="6504552"/>
            <a:ext cx="1414774" cy="327212"/>
          </a:xfrm>
          <a:prstGeom prst="rect">
            <a:avLst/>
          </a:prstGeom>
        </p:spPr>
      </p:pic>
      <p:pic>
        <p:nvPicPr>
          <p:cNvPr id="8" name="Slika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 y="6108366"/>
            <a:ext cx="827584" cy="749634"/>
          </a:xfrm>
          <a:prstGeom prst="rect">
            <a:avLst/>
          </a:prstGeom>
        </p:spPr>
      </p:pic>
      <p:pic>
        <p:nvPicPr>
          <p:cNvPr id="9" name="Slika 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884368" y="6357169"/>
            <a:ext cx="1237036" cy="491484"/>
          </a:xfrm>
          <a:prstGeom prst="rect">
            <a:avLst/>
          </a:prstGeom>
        </p:spPr>
      </p:pic>
    </p:spTree>
    <p:extLst>
      <p:ext uri="{BB962C8B-B14F-4D97-AF65-F5344CB8AC3E}">
        <p14:creationId xmlns:p14="http://schemas.microsoft.com/office/powerpoint/2010/main" val="1584674802"/>
      </p:ext>
    </p:extLst>
  </p:cSld>
  <p:clrMapOvr>
    <a:masterClrMapping/>
  </p:clrMapOvr>
  <mc:AlternateContent xmlns:mc="http://schemas.openxmlformats.org/markup-compatibility/2006" xmlns:p14="http://schemas.microsoft.com/office/powerpoint/2010/main">
    <mc:Choice Requires="p14">
      <p:transition p14:dur="0" advClick="0" advTm="5000"/>
    </mc:Choice>
    <mc:Fallback xmlns="">
      <p:transition advClick="0" advTm="5000"/>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Sadržaj s opisom">
    <p:spTree>
      <p:nvGrpSpPr>
        <p:cNvPr id="1" name=""/>
        <p:cNvGrpSpPr/>
        <p:nvPr/>
      </p:nvGrpSpPr>
      <p:grpSpPr>
        <a:xfrm>
          <a:off x="0" y="0"/>
          <a:ext cx="0" cy="0"/>
          <a:chOff x="0" y="0"/>
          <a:chExt cx="0" cy="0"/>
        </a:xfrm>
      </p:grpSpPr>
      <p:sp>
        <p:nvSpPr>
          <p:cNvPr id="2" name="Title 1"/>
          <p:cNvSpPr>
            <a:spLocks noGrp="1"/>
          </p:cNvSpPr>
          <p:nvPr>
            <p:ph type="title"/>
          </p:nvPr>
        </p:nvSpPr>
        <p:spPr>
          <a:xfrm>
            <a:off x="457200" y="792080"/>
            <a:ext cx="2139696" cy="1261872"/>
          </a:xfrm>
        </p:spPr>
        <p:txBody>
          <a:bodyPr anchor="b">
            <a:noAutofit/>
          </a:bodyPr>
          <a:lstStyle>
            <a:lvl1pPr algn="l">
              <a:defRPr sz="2400" b="0">
                <a:solidFill>
                  <a:srgbClr val="002060"/>
                </a:solidFill>
              </a:defRPr>
            </a:lvl1pPr>
          </a:lstStyle>
          <a:p>
            <a:r>
              <a:rPr lang="en-US"/>
              <a:t>Click to edit Master title style</a:t>
            </a:r>
            <a:endParaRPr lang="en-US" dirty="0"/>
          </a:p>
        </p:txBody>
      </p:sp>
      <p:sp>
        <p:nvSpPr>
          <p:cNvPr id="3" name="Content Placeholder 2"/>
          <p:cNvSpPr>
            <a:spLocks noGrp="1"/>
          </p:cNvSpPr>
          <p:nvPr>
            <p:ph idx="1"/>
          </p:nvPr>
        </p:nvSpPr>
        <p:spPr>
          <a:xfrm>
            <a:off x="2971800" y="792080"/>
            <a:ext cx="5715000" cy="5577840"/>
          </a:xfrm>
        </p:spPr>
        <p:txBody>
          <a:bodyPr/>
          <a:lstStyle>
            <a:lvl1pPr>
              <a:defRPr sz="3200">
                <a:solidFill>
                  <a:srgbClr val="002060"/>
                </a:solidFill>
              </a:defRPr>
            </a:lvl1pPr>
            <a:lvl2pPr>
              <a:defRPr sz="2800">
                <a:solidFill>
                  <a:srgbClr val="002060"/>
                </a:solidFill>
              </a:defRPr>
            </a:lvl2pPr>
            <a:lvl3pPr>
              <a:defRPr sz="2400">
                <a:solidFill>
                  <a:srgbClr val="002060"/>
                </a:solidFill>
              </a:defRPr>
            </a:lvl3pPr>
            <a:lvl4pPr>
              <a:defRPr sz="2000">
                <a:solidFill>
                  <a:srgbClr val="002060"/>
                </a:solidFill>
              </a:defRPr>
            </a:lvl4pPr>
            <a:lvl5pPr>
              <a:defRPr sz="2000">
                <a:solidFill>
                  <a:srgbClr val="002060"/>
                </a:solidFill>
              </a:defRPr>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1" y="2130552"/>
            <a:ext cx="2139696" cy="4243615"/>
          </a:xfrm>
        </p:spPr>
        <p:txBody>
          <a:bodyPr/>
          <a:lstStyle>
            <a:lvl1pPr marL="0" indent="0">
              <a:buNone/>
              <a:defRPr sz="1400">
                <a:solidFill>
                  <a:srgbClr val="002060"/>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2E57653-3E58-4892-A7ED-712530ACC680}" type="slidenum">
              <a:rPr lang="en-US" smtClean="0"/>
              <a:pPr/>
              <a:t>‹#›</a:t>
            </a:fld>
            <a:endParaRPr lang="en-US" dirty="0"/>
          </a:p>
        </p:txBody>
      </p:sp>
      <p:pic>
        <p:nvPicPr>
          <p:cNvPr id="9" name="Slika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949314" y="6504552"/>
            <a:ext cx="1414774" cy="327212"/>
          </a:xfrm>
          <a:prstGeom prst="rect">
            <a:avLst/>
          </a:prstGeom>
        </p:spPr>
      </p:pic>
      <p:pic>
        <p:nvPicPr>
          <p:cNvPr id="11" name="Slika 10"/>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 y="6108366"/>
            <a:ext cx="827584" cy="749634"/>
          </a:xfrm>
          <a:prstGeom prst="rect">
            <a:avLst/>
          </a:prstGeom>
        </p:spPr>
      </p:pic>
      <p:pic>
        <p:nvPicPr>
          <p:cNvPr id="12" name="Slika 11"/>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884368" y="6357169"/>
            <a:ext cx="1237036" cy="491484"/>
          </a:xfrm>
          <a:prstGeom prst="rect">
            <a:avLst/>
          </a:prstGeom>
        </p:spPr>
      </p:pic>
    </p:spTree>
    <p:extLst>
      <p:ext uri="{BB962C8B-B14F-4D97-AF65-F5344CB8AC3E}">
        <p14:creationId xmlns:p14="http://schemas.microsoft.com/office/powerpoint/2010/main" val="2912070045"/>
      </p:ext>
    </p:extLst>
  </p:cSld>
  <p:clrMapOvr>
    <a:masterClrMapping/>
  </p:clrMapOvr>
  <mc:AlternateContent xmlns:mc="http://schemas.openxmlformats.org/markup-compatibility/2006" xmlns:p14="http://schemas.microsoft.com/office/powerpoint/2010/main">
    <mc:Choice Requires="p14">
      <p:transition p14:dur="0" advClick="0" advTm="5000"/>
    </mc:Choice>
    <mc:Fallback xmlns="">
      <p:transition advClick="0" advTm="5000"/>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Slika s opisom">
    <p:spTree>
      <p:nvGrpSpPr>
        <p:cNvPr id="1" name=""/>
        <p:cNvGrpSpPr/>
        <p:nvPr/>
      </p:nvGrpSpPr>
      <p:grpSpPr>
        <a:xfrm>
          <a:off x="0" y="0"/>
          <a:ext cx="0" cy="0"/>
          <a:chOff x="0" y="0"/>
          <a:chExt cx="0" cy="0"/>
        </a:xfrm>
      </p:grpSpPr>
      <p:sp>
        <p:nvSpPr>
          <p:cNvPr id="2" name="Title 1"/>
          <p:cNvSpPr>
            <a:spLocks noGrp="1"/>
          </p:cNvSpPr>
          <p:nvPr>
            <p:ph type="title"/>
          </p:nvPr>
        </p:nvSpPr>
        <p:spPr>
          <a:xfrm>
            <a:off x="457200" y="792480"/>
            <a:ext cx="2142680" cy="1264920"/>
          </a:xfrm>
        </p:spPr>
        <p:txBody>
          <a:bodyPr anchor="b">
            <a:normAutofit/>
          </a:bodyPr>
          <a:lstStyle>
            <a:lvl1pPr algn="l">
              <a:defRPr sz="2400" b="0">
                <a:solidFill>
                  <a:srgbClr val="002060"/>
                </a:solidFill>
              </a:defRPr>
            </a:lvl1pPr>
          </a:lstStyle>
          <a:p>
            <a:r>
              <a:rPr lang="en-US"/>
              <a:t>Click to edit Master title style</a:t>
            </a:r>
            <a:endParaRPr lang="en-US" dirty="0"/>
          </a:p>
        </p:txBody>
      </p:sp>
      <p:sp>
        <p:nvSpPr>
          <p:cNvPr id="3" name="Picture Placeholder 2"/>
          <p:cNvSpPr>
            <a:spLocks noGrp="1"/>
          </p:cNvSpPr>
          <p:nvPr>
            <p:ph type="pic" idx="1"/>
          </p:nvPr>
        </p:nvSpPr>
        <p:spPr>
          <a:xfrm>
            <a:off x="2858610" y="838201"/>
            <a:ext cx="5904390" cy="5500456"/>
          </a:xfrm>
          <a:solidFill>
            <a:schemeClr val="bg2"/>
          </a:solidFill>
          <a:ln w="76200">
            <a:solidFill>
              <a:srgbClr val="FFFFFF"/>
            </a:solidFill>
            <a:miter lim="800000"/>
          </a:ln>
          <a:effectLst>
            <a:outerShdw blurRad="50800" dist="12700" dir="5400000" algn="t" rotWithShape="0">
              <a:prstClr val="black">
                <a:alpha val="59000"/>
              </a:prstClr>
            </a:outerShdw>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4" name="Text Placeholder 3"/>
          <p:cNvSpPr>
            <a:spLocks noGrp="1"/>
          </p:cNvSpPr>
          <p:nvPr>
            <p:ph type="body" sz="half" idx="2"/>
          </p:nvPr>
        </p:nvSpPr>
        <p:spPr>
          <a:xfrm>
            <a:off x="457200" y="2133600"/>
            <a:ext cx="2139696" cy="4242816"/>
          </a:xfrm>
        </p:spPr>
        <p:txBody>
          <a:bodyPr/>
          <a:lstStyle>
            <a:lvl1pPr marL="0" indent="0">
              <a:buNone/>
              <a:defRPr sz="1400">
                <a:solidFill>
                  <a:srgbClr val="002060"/>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2E57653-3E58-4892-A7ED-712530ACC680}" type="slidenum">
              <a:rPr lang="en-US" smtClean="0"/>
              <a:pPr/>
              <a:t>‹#›</a:t>
            </a:fld>
            <a:endParaRPr lang="en-US" dirty="0"/>
          </a:p>
        </p:txBody>
      </p:sp>
      <p:pic>
        <p:nvPicPr>
          <p:cNvPr id="10" name="Slika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949314" y="6504552"/>
            <a:ext cx="1414774" cy="327212"/>
          </a:xfrm>
          <a:prstGeom prst="rect">
            <a:avLst/>
          </a:prstGeom>
        </p:spPr>
      </p:pic>
      <p:pic>
        <p:nvPicPr>
          <p:cNvPr id="11" name="Slika 10"/>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884368" y="6357169"/>
            <a:ext cx="1237036" cy="491484"/>
          </a:xfrm>
          <a:prstGeom prst="rect">
            <a:avLst/>
          </a:prstGeom>
        </p:spPr>
      </p:pic>
      <p:pic>
        <p:nvPicPr>
          <p:cNvPr id="12" name="Slika 11"/>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 y="6108366"/>
            <a:ext cx="827584" cy="749634"/>
          </a:xfrm>
          <a:prstGeom prst="rect">
            <a:avLst/>
          </a:prstGeom>
        </p:spPr>
      </p:pic>
    </p:spTree>
    <p:extLst>
      <p:ext uri="{BB962C8B-B14F-4D97-AF65-F5344CB8AC3E}">
        <p14:creationId xmlns:p14="http://schemas.microsoft.com/office/powerpoint/2010/main" val="912484387"/>
      </p:ext>
    </p:extLst>
  </p:cSld>
  <p:clrMapOvr>
    <a:masterClrMapping/>
  </p:clrMapOvr>
  <mc:AlternateContent xmlns:mc="http://schemas.openxmlformats.org/markup-compatibility/2006" xmlns:p14="http://schemas.microsoft.com/office/powerpoint/2010/main">
    <mc:Choice Requires="p14">
      <p:transition p14:dur="0" advClick="0" advTm="5000"/>
    </mc:Choice>
    <mc:Fallback xmlns="">
      <p:transition advClick="0" advTm="5000"/>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533400"/>
            <a:ext cx="8229600" cy="990600"/>
          </a:xfrm>
          <a:prstGeom prst="rect">
            <a:avLst/>
          </a:prstGeom>
        </p:spPr>
        <p:txBody>
          <a:bodyPr vert="horz" lIns="91440" tIns="45720" rIns="91440" bIns="45720" rtlCol="0" anchor="ctr">
            <a:normAutofit/>
          </a:bodyPr>
          <a:lstStyle/>
          <a:p>
            <a:r>
              <a:rPr lang="hr-HR" dirty="0"/>
              <a:t>Uredite stil naslova matrice</a:t>
            </a:r>
            <a:endParaRPr lang="en-US" dirty="0"/>
          </a:p>
        </p:txBody>
      </p:sp>
      <p:sp>
        <p:nvSpPr>
          <p:cNvPr id="3" name="Text Placeholder 2"/>
          <p:cNvSpPr>
            <a:spLocks noGrp="1"/>
          </p:cNvSpPr>
          <p:nvPr>
            <p:ph type="body" idx="1"/>
          </p:nvPr>
        </p:nvSpPr>
        <p:spPr>
          <a:xfrm>
            <a:off x="457200" y="1600200"/>
            <a:ext cx="8229600" cy="4876800"/>
          </a:xfrm>
          <a:prstGeom prst="rect">
            <a:avLst/>
          </a:prstGeom>
        </p:spPr>
        <p:txBody>
          <a:bodyPr vert="horz" lIns="91440" tIns="45720" rIns="91440" bIns="45720" rtlCol="0">
            <a:normAutofit/>
          </a:bodyPr>
          <a:lstStyle/>
          <a:p>
            <a:pPr lvl="0"/>
            <a:r>
              <a:rPr lang="hr-HR"/>
              <a:t>Uredite stilove teksta matrice</a:t>
            </a:r>
          </a:p>
          <a:p>
            <a:pPr lvl="1"/>
            <a:r>
              <a:rPr lang="hr-HR"/>
              <a:t>Druga razina</a:t>
            </a:r>
          </a:p>
          <a:p>
            <a:pPr lvl="2"/>
            <a:r>
              <a:rPr lang="hr-HR"/>
              <a:t>Treća razina</a:t>
            </a:r>
          </a:p>
          <a:p>
            <a:pPr lvl="3"/>
            <a:r>
              <a:rPr lang="hr-HR"/>
              <a:t>Četvrta razina</a:t>
            </a:r>
          </a:p>
          <a:p>
            <a:pPr lvl="4"/>
            <a:r>
              <a:rPr lang="hr-HR"/>
              <a:t>Peta razina</a:t>
            </a:r>
            <a:endParaRPr lang="en-US" dirty="0"/>
          </a:p>
        </p:txBody>
      </p:sp>
      <p:sp>
        <p:nvSpPr>
          <p:cNvPr id="7" name="Rectangle 6"/>
          <p:cNvSpPr/>
          <p:nvPr/>
        </p:nvSpPr>
        <p:spPr>
          <a:xfrm>
            <a:off x="0" y="0"/>
            <a:ext cx="9144000" cy="3657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5" name="Footer Placeholder 4"/>
          <p:cNvSpPr>
            <a:spLocks noGrp="1"/>
          </p:cNvSpPr>
          <p:nvPr>
            <p:ph type="ftr" sz="quarter" idx="3"/>
          </p:nvPr>
        </p:nvSpPr>
        <p:spPr>
          <a:xfrm>
            <a:off x="467544" y="18288"/>
            <a:ext cx="7776864" cy="329184"/>
          </a:xfrm>
          <a:prstGeom prst="rect">
            <a:avLst/>
          </a:prstGeom>
        </p:spPr>
        <p:txBody>
          <a:bodyPr vert="horz" lIns="91440" tIns="45720" rIns="91440" bIns="45720" rtlCol="0" anchor="ctr"/>
          <a:lstStyle>
            <a:lvl1pPr algn="l">
              <a:defRPr sz="1200">
                <a:solidFill>
                  <a:srgbClr val="FFFFFF"/>
                </a:solidFill>
              </a:defRPr>
            </a:lvl1pPr>
          </a:lstStyle>
          <a:p>
            <a:endParaRPr lang="en-US" dirty="0"/>
          </a:p>
        </p:txBody>
      </p:sp>
      <p:sp>
        <p:nvSpPr>
          <p:cNvPr id="6" name="Slide Number Placeholder 5"/>
          <p:cNvSpPr>
            <a:spLocks noGrp="1"/>
          </p:cNvSpPr>
          <p:nvPr>
            <p:ph type="sldNum" sz="quarter" idx="4"/>
          </p:nvPr>
        </p:nvSpPr>
        <p:spPr>
          <a:xfrm>
            <a:off x="8316416" y="18288"/>
            <a:ext cx="720080" cy="329184"/>
          </a:xfrm>
          <a:prstGeom prst="rect">
            <a:avLst/>
          </a:prstGeom>
        </p:spPr>
        <p:txBody>
          <a:bodyPr vert="horz" lIns="91440" tIns="45720" rIns="91440" bIns="45720" rtlCol="0" anchor="ctr"/>
          <a:lstStyle>
            <a:lvl1pPr algn="r">
              <a:defRPr sz="1400" b="1">
                <a:solidFill>
                  <a:srgbClr val="FFFFFF"/>
                </a:solidFill>
              </a:defRPr>
            </a:lvl1pPr>
          </a:lstStyle>
          <a:p>
            <a:fld id="{D2E57653-3E58-4892-A7ED-712530ACC680}" type="slidenum">
              <a:rPr lang="en-US" smtClean="0"/>
              <a:pPr/>
              <a:t>‹#›</a:t>
            </a:fld>
            <a:endParaRPr lang="en-US" dirty="0"/>
          </a:p>
        </p:txBody>
      </p:sp>
      <p:sp>
        <p:nvSpPr>
          <p:cNvPr id="8" name="Rezervirano mjesto datuma 3"/>
          <p:cNvSpPr>
            <a:spLocks noGrp="1"/>
          </p:cNvSpPr>
          <p:nvPr>
            <p:ph type="dt" sz="half" idx="2"/>
          </p:nvPr>
        </p:nvSpPr>
        <p:spPr>
          <a:xfrm>
            <a:off x="8100392" y="6492875"/>
            <a:ext cx="1043608" cy="365125"/>
          </a:xfrm>
          <a:prstGeom prst="rect">
            <a:avLst/>
          </a:prstGeom>
        </p:spPr>
        <p:txBody>
          <a:bodyPr vert="horz" lIns="91440" tIns="45720" rIns="91440" bIns="45720" rtlCol="0" anchor="ctr"/>
          <a:lstStyle>
            <a:lvl1pPr algn="ctr">
              <a:defRPr sz="1000" baseline="0">
                <a:solidFill>
                  <a:schemeClr val="tx1">
                    <a:tint val="75000"/>
                  </a:schemeClr>
                </a:solidFill>
              </a:defRPr>
            </a:lvl1pPr>
          </a:lstStyle>
          <a:p>
            <a:fld id="{8B3EE666-E7FC-4792-A216-299238F92772}" type="datetimeFigureOut">
              <a:rPr lang="hr-HR" smtClean="0">
                <a:solidFill>
                  <a:prstClr val="black">
                    <a:tint val="75000"/>
                  </a:prstClr>
                </a:solidFill>
              </a:rPr>
              <a:pPr/>
              <a:t>12.10.2020.</a:t>
            </a:fld>
            <a:endParaRPr lang="hr-HR" dirty="0">
              <a:solidFill>
                <a:prstClr val="black">
                  <a:tint val="75000"/>
                </a:prstClr>
              </a:solidFill>
            </a:endParaRPr>
          </a:p>
        </p:txBody>
      </p:sp>
    </p:spTree>
    <p:extLst>
      <p:ext uri="{BB962C8B-B14F-4D97-AF65-F5344CB8AC3E}">
        <p14:creationId xmlns:p14="http://schemas.microsoft.com/office/powerpoint/2010/main" val="1430229207"/>
      </p:ext>
    </p:extLst>
  </p:cSld>
  <p:clrMap bg1="lt1" tx1="dk1" bg2="lt2" tx2="dk2" accent1="accent1" accent2="accent2" accent3="accent3" accent4="accent4" accent5="accent5" accent6="accent6" hlink="hlink" folHlink="folHlink"/>
  <p:sldLayoutIdLst>
    <p:sldLayoutId id="2147483736" r:id="rId1"/>
    <p:sldLayoutId id="2147483737" r:id="rId2"/>
    <p:sldLayoutId id="2147483738" r:id="rId3"/>
    <p:sldLayoutId id="2147483739" r:id="rId4"/>
    <p:sldLayoutId id="2147483740" r:id="rId5"/>
    <p:sldLayoutId id="2147483741" r:id="rId6"/>
    <p:sldLayoutId id="2147483742" r:id="rId7"/>
    <p:sldLayoutId id="2147483743" r:id="rId8"/>
    <p:sldLayoutId id="2147483744" r:id="rId9"/>
    <p:sldLayoutId id="2147483745" r:id="rId10"/>
    <p:sldLayoutId id="2147483746" r:id="rId11"/>
  </p:sldLayoutIdLst>
  <mc:AlternateContent xmlns:mc="http://schemas.openxmlformats.org/markup-compatibility/2006" xmlns:p14="http://schemas.microsoft.com/office/powerpoint/2010/main">
    <mc:Choice Requires="p14">
      <p:transition p14:dur="0" advClick="0" advTm="5000"/>
    </mc:Choice>
    <mc:Fallback xmlns="">
      <p:transition advClick="0" advTm="5000"/>
    </mc:Fallback>
  </mc:AlternateContent>
  <p:txStyles>
    <p:titleStyle>
      <a:lvl1pPr algn="l" defTabSz="914400" rtl="0" eaLnBrk="1" latinLnBrk="0" hangingPunct="1">
        <a:spcBef>
          <a:spcPct val="0"/>
        </a:spcBef>
        <a:buNone/>
        <a:defRPr sz="4000" kern="1200" spc="-100" baseline="0">
          <a:solidFill>
            <a:schemeClr val="tx2"/>
          </a:solidFill>
          <a:latin typeface="+mj-lt"/>
          <a:ea typeface="+mj-ea"/>
          <a:cs typeface="+mj-cs"/>
        </a:defRPr>
      </a:lvl1pPr>
    </p:titleStyle>
    <p:bodyStyle>
      <a:lvl1pPr marL="18288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0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18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4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685800" y="836712"/>
            <a:ext cx="7848600" cy="3816424"/>
          </a:xfrm>
        </p:spPr>
        <p:txBody>
          <a:bodyPr/>
          <a:lstStyle/>
          <a:p>
            <a:br>
              <a:rPr lang="hr-HR" sz="3600" cap="none" dirty="0"/>
            </a:br>
            <a:r>
              <a:rPr lang="hr-HR" sz="3600" b="1" cap="none" dirty="0"/>
              <a:t>Organizacija rada školskih ustanova i specifičnosti obračuna plaće za vrijeme posebnih okolnosti </a:t>
            </a:r>
            <a:r>
              <a:rPr lang="hr-HR" sz="4000" b="1" cap="none" dirty="0"/>
              <a:t>  </a:t>
            </a:r>
            <a:endParaRPr lang="hr-HR" sz="2800" b="1" dirty="0"/>
          </a:p>
        </p:txBody>
      </p:sp>
      <p:sp>
        <p:nvSpPr>
          <p:cNvPr id="2051" name="Rectangle 3"/>
          <p:cNvSpPr>
            <a:spLocks noGrp="1" noChangeArrowheads="1"/>
          </p:cNvSpPr>
          <p:nvPr>
            <p:ph type="subTitle" idx="1"/>
          </p:nvPr>
        </p:nvSpPr>
        <p:spPr>
          <a:xfrm>
            <a:off x="685800" y="5013176"/>
            <a:ext cx="7846640" cy="1224136"/>
          </a:xfrm>
        </p:spPr>
        <p:txBody>
          <a:bodyPr>
            <a:normAutofit/>
          </a:bodyPr>
          <a:lstStyle/>
          <a:p>
            <a:pPr algn="ctr"/>
            <a:r>
              <a:rPr lang="hr-HR" i="1" dirty="0">
                <a:solidFill>
                  <a:srgbClr val="404040"/>
                </a:solidFill>
              </a:rPr>
              <a:t>Tajana Zlabnik, dipl.iur.</a:t>
            </a:r>
          </a:p>
          <a:p>
            <a:pPr algn="ctr"/>
            <a:r>
              <a:rPr lang="hr-HR" i="1" dirty="0">
                <a:solidFill>
                  <a:srgbClr val="404040"/>
                </a:solidFill>
              </a:rPr>
              <a:t>listopad 2020.</a:t>
            </a:r>
            <a:endParaRPr lang="hr-HR" dirty="0"/>
          </a:p>
          <a:p>
            <a:pPr algn="ctr"/>
            <a:endParaRPr lang="hr-HR" i="1" dirty="0">
              <a:solidFill>
                <a:srgbClr val="404040"/>
              </a:solidFill>
            </a:endParaRPr>
          </a:p>
          <a:p>
            <a:pPr algn="ctr"/>
            <a:endParaRPr lang="hr-HR" i="1" dirty="0">
              <a:solidFill>
                <a:srgbClr val="404040"/>
              </a:solidFill>
            </a:endParaRPr>
          </a:p>
        </p:txBody>
      </p:sp>
    </p:spTree>
    <p:extLst>
      <p:ext uri="{BB962C8B-B14F-4D97-AF65-F5344CB8AC3E}">
        <p14:creationId xmlns:p14="http://schemas.microsoft.com/office/powerpoint/2010/main" val="1628108614"/>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457200" y="556260"/>
            <a:ext cx="8229600" cy="837111"/>
          </a:xfrm>
        </p:spPr>
        <p:txBody>
          <a:bodyPr>
            <a:noAutofit/>
          </a:bodyPr>
          <a:lstStyle/>
          <a:p>
            <a:pPr algn="just" eaLnBrk="1" hangingPunct="1"/>
            <a:r>
              <a:rPr lang="hr-HR" sz="3200" b="1" dirty="0"/>
              <a:t>SKRAČENO RADNO VRIJEME</a:t>
            </a:r>
            <a:endParaRPr lang="en-US" sz="3200" b="1" dirty="0"/>
          </a:p>
        </p:txBody>
      </p:sp>
      <p:sp>
        <p:nvSpPr>
          <p:cNvPr id="6147" name="Rectangle 3"/>
          <p:cNvSpPr>
            <a:spLocks noGrp="1" noChangeArrowheads="1"/>
          </p:cNvSpPr>
          <p:nvPr>
            <p:ph type="body" idx="1"/>
          </p:nvPr>
        </p:nvSpPr>
        <p:spPr>
          <a:xfrm>
            <a:off x="457200" y="1744980"/>
            <a:ext cx="8435280" cy="4780364"/>
          </a:xfrm>
        </p:spPr>
        <p:txBody>
          <a:bodyPr>
            <a:normAutofit/>
          </a:bodyPr>
          <a:lstStyle/>
          <a:p>
            <a:pPr algn="just"/>
            <a:r>
              <a:rPr lang="hr-HR" dirty="0">
                <a:solidFill>
                  <a:srgbClr val="002060"/>
                </a:solidFill>
                <a:latin typeface="Calibri" panose="020F0502020204030204" pitchFamily="34" charset="0"/>
                <a:cs typeface="Calibri" panose="020F0502020204030204" pitchFamily="34" charset="0"/>
              </a:rPr>
              <a:t>Radno vrijeme koje se skraćuje razmjerno štetnom utjecaju uvjeta rada – za poslove na kojima radnika uz primjenu mjera zaštite zdravlja i sigurnosti na radu nije moguće zaštititi radnika od štetnih utjecaja.</a:t>
            </a:r>
          </a:p>
          <a:p>
            <a:pPr algn="just"/>
            <a:endParaRPr lang="hr-HR" dirty="0">
              <a:solidFill>
                <a:srgbClr val="002060"/>
              </a:solidFill>
              <a:latin typeface="Calibri" panose="020F0502020204030204" pitchFamily="34" charset="0"/>
              <a:cs typeface="Calibri" panose="020F0502020204030204" pitchFamily="34" charset="0"/>
            </a:endParaRPr>
          </a:p>
          <a:p>
            <a:pPr algn="just"/>
            <a:r>
              <a:rPr lang="hr-HR" dirty="0">
                <a:solidFill>
                  <a:srgbClr val="002060"/>
                </a:solidFill>
                <a:latin typeface="Calibri" panose="020F0502020204030204" pitchFamily="34" charset="0"/>
                <a:cs typeface="Calibri" panose="020F0502020204030204" pitchFamily="34" charset="0"/>
              </a:rPr>
              <a:t>Uređuje se posebnim propisima.</a:t>
            </a:r>
          </a:p>
          <a:p>
            <a:pPr algn="just"/>
            <a:endParaRPr lang="hr-HR" dirty="0">
              <a:solidFill>
                <a:srgbClr val="002060"/>
              </a:solidFill>
              <a:latin typeface="Calibri" panose="020F0502020204030204" pitchFamily="34" charset="0"/>
              <a:cs typeface="Calibri" panose="020F0502020204030204" pitchFamily="34" charset="0"/>
            </a:endParaRPr>
          </a:p>
          <a:p>
            <a:pPr algn="just"/>
            <a:r>
              <a:rPr lang="hr-HR" dirty="0">
                <a:solidFill>
                  <a:srgbClr val="002060"/>
                </a:solidFill>
                <a:latin typeface="Calibri" panose="020F0502020204030204" pitchFamily="34" charset="0"/>
                <a:cs typeface="Calibri" panose="020F0502020204030204" pitchFamily="34" charset="0"/>
              </a:rPr>
              <a:t>Skraćeno radno vrijeme u pogledu prava radnika izjednačuje se s punim radnim vremenom.</a:t>
            </a:r>
            <a:endParaRPr lang="vi-VN" sz="2400" dirty="0">
              <a:solidFill>
                <a:srgbClr val="002060"/>
              </a:solidFill>
              <a:latin typeface="Calibri" panose="020F0502020204030204" pitchFamily="34" charset="0"/>
              <a:cs typeface="Calibri" panose="020F0502020204030204" pitchFamily="34" charset="0"/>
            </a:endParaRPr>
          </a:p>
          <a:p>
            <a:pPr algn="just">
              <a:spcBef>
                <a:spcPts val="0"/>
              </a:spcBef>
            </a:pPr>
            <a:endParaRPr lang="hr-HR" dirty="0"/>
          </a:p>
        </p:txBody>
      </p:sp>
    </p:spTree>
    <p:extLst>
      <p:ext uri="{BB962C8B-B14F-4D97-AF65-F5344CB8AC3E}">
        <p14:creationId xmlns:p14="http://schemas.microsoft.com/office/powerpoint/2010/main" val="3461617359"/>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457200" y="556260"/>
            <a:ext cx="8229600" cy="837111"/>
          </a:xfrm>
        </p:spPr>
        <p:txBody>
          <a:bodyPr>
            <a:noAutofit/>
          </a:bodyPr>
          <a:lstStyle/>
          <a:p>
            <a:pPr algn="just" eaLnBrk="1" hangingPunct="1"/>
            <a:r>
              <a:rPr lang="hr-HR" sz="3200" dirty="0"/>
              <a:t> </a:t>
            </a:r>
            <a:r>
              <a:rPr lang="hr-HR" sz="3200" b="1" dirty="0"/>
              <a:t>SKRAČIVANJE NASTAVNOG SATA</a:t>
            </a:r>
            <a:endParaRPr lang="en-US" sz="3200" b="1" dirty="0"/>
          </a:p>
        </p:txBody>
      </p:sp>
      <p:sp>
        <p:nvSpPr>
          <p:cNvPr id="6147" name="Rectangle 3"/>
          <p:cNvSpPr>
            <a:spLocks noGrp="1" noChangeArrowheads="1"/>
          </p:cNvSpPr>
          <p:nvPr>
            <p:ph type="body" idx="1"/>
          </p:nvPr>
        </p:nvSpPr>
        <p:spPr>
          <a:xfrm>
            <a:off x="457200" y="1744980"/>
            <a:ext cx="8435280" cy="4780364"/>
          </a:xfrm>
        </p:spPr>
        <p:txBody>
          <a:bodyPr>
            <a:normAutofit/>
          </a:bodyPr>
          <a:lstStyle/>
          <a:p>
            <a:pPr algn="just"/>
            <a:r>
              <a:rPr lang="hr-HR" dirty="0">
                <a:solidFill>
                  <a:srgbClr val="002060"/>
                </a:solidFill>
                <a:latin typeface="Calibri" panose="020F0502020204030204" pitchFamily="34" charset="0"/>
                <a:cs typeface="Calibri" panose="020F0502020204030204" pitchFamily="34" charset="0"/>
              </a:rPr>
              <a:t>Nastavni sat traje 45 minuta – može se mijenjati zbog posebnih okolnosti uz prethodnu suglasnost ministarstva.</a:t>
            </a:r>
          </a:p>
          <a:p>
            <a:pPr algn="just"/>
            <a:endParaRPr lang="hr-HR" dirty="0">
              <a:latin typeface="Calibri" panose="020F0502020204030204" pitchFamily="34" charset="0"/>
              <a:cs typeface="Calibri" panose="020F0502020204030204" pitchFamily="34" charset="0"/>
            </a:endParaRPr>
          </a:p>
          <a:p>
            <a:pPr algn="just"/>
            <a:r>
              <a:rPr lang="hr-HR" dirty="0" err="1">
                <a:solidFill>
                  <a:srgbClr val="002060"/>
                </a:solidFill>
                <a:latin typeface="Calibri" panose="020F0502020204030204" pitchFamily="34" charset="0"/>
                <a:cs typeface="Calibri" panose="020F0502020204030204" pitchFamily="34" charset="0"/>
              </a:rPr>
              <a:t>Skračivanje</a:t>
            </a:r>
            <a:r>
              <a:rPr lang="hr-HR" dirty="0">
                <a:solidFill>
                  <a:srgbClr val="002060"/>
                </a:solidFill>
                <a:latin typeface="Calibri" panose="020F0502020204030204" pitchFamily="34" charset="0"/>
                <a:cs typeface="Calibri" panose="020F0502020204030204" pitchFamily="34" charset="0"/>
              </a:rPr>
              <a:t> nastavnog sata nema obilježje </a:t>
            </a:r>
            <a:r>
              <a:rPr lang="hr-HR" dirty="0" err="1">
                <a:solidFill>
                  <a:srgbClr val="002060"/>
                </a:solidFill>
                <a:latin typeface="Calibri" panose="020F0502020204030204" pitchFamily="34" charset="0"/>
                <a:cs typeface="Calibri" panose="020F0502020204030204" pitchFamily="34" charset="0"/>
              </a:rPr>
              <a:t>skračenog</a:t>
            </a:r>
            <a:r>
              <a:rPr lang="hr-HR" dirty="0">
                <a:solidFill>
                  <a:srgbClr val="002060"/>
                </a:solidFill>
                <a:latin typeface="Calibri" panose="020F0502020204030204" pitchFamily="34" charset="0"/>
                <a:cs typeface="Calibri" panose="020F0502020204030204" pitchFamily="34" charset="0"/>
              </a:rPr>
              <a:t> radnog vremena.</a:t>
            </a:r>
          </a:p>
          <a:p>
            <a:pPr marL="548640" lvl="2" indent="0" algn="just">
              <a:buNone/>
            </a:pPr>
            <a:r>
              <a:rPr lang="hr-HR" sz="2000" dirty="0">
                <a:latin typeface="Calibri" panose="020F0502020204030204" pitchFamily="34" charset="0"/>
                <a:cs typeface="Calibri" panose="020F0502020204030204" pitchFamily="34" charset="0"/>
              </a:rPr>
              <a:t>- što predstavlja razlika satnice do punog radnog vremena  - ZASTOJI U    RADU?</a:t>
            </a:r>
            <a:endParaRPr lang="hr-HR" sz="2000" dirty="0">
              <a:solidFill>
                <a:srgbClr val="002060"/>
              </a:solidFill>
              <a:latin typeface="Calibri" panose="020F0502020204030204" pitchFamily="34" charset="0"/>
              <a:cs typeface="Calibri" panose="020F0502020204030204" pitchFamily="34" charset="0"/>
            </a:endParaRPr>
          </a:p>
          <a:p>
            <a:pPr algn="just"/>
            <a:endParaRPr lang="hr-HR" sz="2400" dirty="0">
              <a:latin typeface="Calibri" panose="020F0502020204030204" pitchFamily="34" charset="0"/>
              <a:cs typeface="Calibri" panose="020F0502020204030204" pitchFamily="34" charset="0"/>
            </a:endParaRPr>
          </a:p>
          <a:p>
            <a:pPr algn="just"/>
            <a:endParaRPr lang="vi-VN" sz="2400" dirty="0">
              <a:solidFill>
                <a:srgbClr val="002060"/>
              </a:solidFill>
              <a:latin typeface="Calibri" panose="020F0502020204030204" pitchFamily="34" charset="0"/>
              <a:cs typeface="Calibri" panose="020F0502020204030204" pitchFamily="34" charset="0"/>
            </a:endParaRPr>
          </a:p>
          <a:p>
            <a:pPr algn="just">
              <a:spcBef>
                <a:spcPts val="0"/>
              </a:spcBef>
            </a:pPr>
            <a:endParaRPr lang="hr-HR" dirty="0"/>
          </a:p>
        </p:txBody>
      </p:sp>
    </p:spTree>
    <p:extLst>
      <p:ext uri="{BB962C8B-B14F-4D97-AF65-F5344CB8AC3E}">
        <p14:creationId xmlns:p14="http://schemas.microsoft.com/office/powerpoint/2010/main" val="1780928247"/>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457200" y="533400"/>
            <a:ext cx="8229600" cy="1074420"/>
          </a:xfrm>
        </p:spPr>
        <p:txBody>
          <a:bodyPr>
            <a:noAutofit/>
          </a:bodyPr>
          <a:lstStyle/>
          <a:p>
            <a:pPr algn="just" eaLnBrk="1" hangingPunct="1"/>
            <a:r>
              <a:rPr lang="hr-HR" sz="2800" b="1" dirty="0"/>
              <a:t>NAČIN RASPOREDA RADNOG VREMENA</a:t>
            </a:r>
            <a:endParaRPr lang="en-US" sz="2800" b="1" dirty="0"/>
          </a:p>
        </p:txBody>
      </p:sp>
      <p:sp>
        <p:nvSpPr>
          <p:cNvPr id="6147" name="Rectangle 3"/>
          <p:cNvSpPr>
            <a:spLocks noGrp="1" noChangeArrowheads="1"/>
          </p:cNvSpPr>
          <p:nvPr>
            <p:ph type="body" idx="1"/>
          </p:nvPr>
        </p:nvSpPr>
        <p:spPr>
          <a:xfrm>
            <a:off x="457200" y="1691640"/>
            <a:ext cx="8435280" cy="5001344"/>
          </a:xfrm>
        </p:spPr>
        <p:txBody>
          <a:bodyPr>
            <a:normAutofit/>
          </a:bodyPr>
          <a:lstStyle/>
          <a:p>
            <a:pPr algn="just">
              <a:spcBef>
                <a:spcPts val="0"/>
              </a:spcBef>
              <a:buFont typeface="Wingdings" panose="05000000000000000000" pitchFamily="2" charset="2"/>
              <a:buChar char="q"/>
            </a:pPr>
            <a:r>
              <a:rPr lang="hr-HR" dirty="0"/>
              <a:t>Jednaki raspored radnog vremena.</a:t>
            </a:r>
          </a:p>
          <a:p>
            <a:pPr algn="just">
              <a:spcBef>
                <a:spcPts val="0"/>
              </a:spcBef>
              <a:buFont typeface="Wingdings" panose="05000000000000000000" pitchFamily="2" charset="2"/>
              <a:buChar char="q"/>
            </a:pPr>
            <a:endParaRPr lang="hr-HR" dirty="0"/>
          </a:p>
          <a:p>
            <a:pPr algn="just">
              <a:spcBef>
                <a:spcPts val="0"/>
              </a:spcBef>
              <a:buFont typeface="Wingdings" panose="05000000000000000000" pitchFamily="2" charset="2"/>
              <a:buChar char="q"/>
            </a:pPr>
            <a:r>
              <a:rPr lang="hr-HR" dirty="0"/>
              <a:t>Nejednaki raspored radnog vremena.</a:t>
            </a:r>
          </a:p>
          <a:p>
            <a:pPr algn="just">
              <a:spcBef>
                <a:spcPts val="0"/>
              </a:spcBef>
              <a:buFont typeface="Wingdings" panose="05000000000000000000" pitchFamily="2" charset="2"/>
              <a:buChar char="q"/>
            </a:pPr>
            <a:endParaRPr lang="hr-HR" dirty="0"/>
          </a:p>
          <a:p>
            <a:pPr algn="just">
              <a:spcBef>
                <a:spcPts val="0"/>
              </a:spcBef>
              <a:buFont typeface="Wingdings" panose="05000000000000000000" pitchFamily="2" charset="2"/>
              <a:buChar char="q"/>
            </a:pPr>
            <a:r>
              <a:rPr lang="hr-HR" dirty="0"/>
              <a:t>Preraspodjela.</a:t>
            </a:r>
          </a:p>
          <a:p>
            <a:pPr algn="just">
              <a:spcBef>
                <a:spcPts val="0"/>
              </a:spcBef>
            </a:pPr>
            <a:endParaRPr lang="hr-HR" dirty="0"/>
          </a:p>
        </p:txBody>
      </p:sp>
    </p:spTree>
    <p:extLst>
      <p:ext uri="{BB962C8B-B14F-4D97-AF65-F5344CB8AC3E}">
        <p14:creationId xmlns:p14="http://schemas.microsoft.com/office/powerpoint/2010/main" val="2403034545"/>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457200" y="533400"/>
            <a:ext cx="8229600" cy="1074420"/>
          </a:xfrm>
        </p:spPr>
        <p:txBody>
          <a:bodyPr>
            <a:noAutofit/>
          </a:bodyPr>
          <a:lstStyle/>
          <a:p>
            <a:pPr algn="just" eaLnBrk="1" hangingPunct="1"/>
            <a:r>
              <a:rPr lang="hr-HR" sz="3200" b="1" dirty="0"/>
              <a:t>NAČIN RASPOREDA RADNOG VREMENA</a:t>
            </a:r>
            <a:endParaRPr lang="en-US" sz="3200" b="1" dirty="0"/>
          </a:p>
        </p:txBody>
      </p:sp>
      <p:sp>
        <p:nvSpPr>
          <p:cNvPr id="6147" name="Rectangle 3"/>
          <p:cNvSpPr>
            <a:spLocks noGrp="1" noChangeArrowheads="1"/>
          </p:cNvSpPr>
          <p:nvPr>
            <p:ph type="body" idx="1"/>
          </p:nvPr>
        </p:nvSpPr>
        <p:spPr>
          <a:xfrm>
            <a:off x="457200" y="1691640"/>
            <a:ext cx="8435280" cy="5001344"/>
          </a:xfrm>
        </p:spPr>
        <p:txBody>
          <a:bodyPr>
            <a:normAutofit/>
          </a:bodyPr>
          <a:lstStyle/>
          <a:p>
            <a:pPr algn="just">
              <a:spcBef>
                <a:spcPts val="0"/>
              </a:spcBef>
            </a:pPr>
            <a:r>
              <a:rPr lang="hr-HR" dirty="0"/>
              <a:t> </a:t>
            </a:r>
            <a:r>
              <a:rPr lang="hr-HR" dirty="0">
                <a:solidFill>
                  <a:srgbClr val="002060"/>
                </a:solidFill>
                <a:latin typeface="Calibri" panose="020F0502020204030204" pitchFamily="34" charset="0"/>
                <a:cs typeface="Calibri" panose="020F0502020204030204" pitchFamily="34" charset="0"/>
              </a:rPr>
              <a:t>Poslodavac mora obavijestiti radnika o njegovu rasporedu ili promjeni rasporeda radnog vremena najmanje tjedan dana unaprijed, osim u slučaju prijeke potrebe za radom radnika – čl. ZOR-u</a:t>
            </a:r>
          </a:p>
          <a:p>
            <a:pPr lvl="1" algn="just">
              <a:spcBef>
                <a:spcPts val="0"/>
              </a:spcBef>
              <a:buFont typeface="Wingdings" panose="05000000000000000000" pitchFamily="2" charset="2"/>
              <a:buChar char="Ø"/>
            </a:pPr>
            <a:r>
              <a:rPr lang="hr-HR" sz="2400" i="1" dirty="0">
                <a:solidFill>
                  <a:srgbClr val="C00000"/>
                </a:solidFill>
                <a:latin typeface="Calibri" panose="020F0502020204030204" pitchFamily="34" charset="0"/>
                <a:cs typeface="Calibri" panose="020F0502020204030204" pitchFamily="34" charset="0"/>
              </a:rPr>
              <a:t>može li se ova odredba ispoštovati u uvjetima posebnih okolnosti?</a:t>
            </a:r>
          </a:p>
          <a:p>
            <a:pPr lvl="1" algn="just">
              <a:spcBef>
                <a:spcPts val="0"/>
              </a:spcBef>
              <a:buFont typeface="Wingdings" panose="05000000000000000000" pitchFamily="2" charset="2"/>
              <a:buChar char="Ø"/>
            </a:pPr>
            <a:r>
              <a:rPr lang="hr-HR" sz="2400" dirty="0">
                <a:solidFill>
                  <a:srgbClr val="002060"/>
                </a:solidFill>
                <a:latin typeface="Calibri" panose="020F0502020204030204" pitchFamily="34" charset="0"/>
                <a:cs typeface="Calibri" panose="020F0502020204030204" pitchFamily="34" charset="0"/>
              </a:rPr>
              <a:t>prekršajna kazna u iznosu od 61.000,00 do 100.000,00 kn </a:t>
            </a:r>
          </a:p>
        </p:txBody>
      </p:sp>
    </p:spTree>
    <p:extLst>
      <p:ext uri="{BB962C8B-B14F-4D97-AF65-F5344CB8AC3E}">
        <p14:creationId xmlns:p14="http://schemas.microsoft.com/office/powerpoint/2010/main" val="3028335155"/>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457200" y="533400"/>
            <a:ext cx="8229600" cy="889000"/>
          </a:xfrm>
        </p:spPr>
        <p:txBody>
          <a:bodyPr>
            <a:noAutofit/>
          </a:bodyPr>
          <a:lstStyle/>
          <a:p>
            <a:pPr algn="just" eaLnBrk="1" hangingPunct="1"/>
            <a:r>
              <a:rPr lang="hr-HR" sz="3600" b="1" dirty="0"/>
              <a:t>NEJEDNAKI RASPORED RADNOG VREMENA</a:t>
            </a:r>
            <a:endParaRPr lang="en-US" sz="3600" b="1" dirty="0">
              <a:latin typeface="+mn-lt"/>
            </a:endParaRPr>
          </a:p>
        </p:txBody>
      </p:sp>
      <p:sp>
        <p:nvSpPr>
          <p:cNvPr id="6147" name="Rectangle 3"/>
          <p:cNvSpPr>
            <a:spLocks noGrp="1" noChangeArrowheads="1"/>
          </p:cNvSpPr>
          <p:nvPr>
            <p:ph type="body" idx="1"/>
          </p:nvPr>
        </p:nvSpPr>
        <p:spPr>
          <a:xfrm>
            <a:off x="457200" y="1574800"/>
            <a:ext cx="8435280" cy="4950544"/>
          </a:xfrm>
        </p:spPr>
        <p:txBody>
          <a:bodyPr>
            <a:normAutofit fontScale="92500" lnSpcReduction="20000"/>
          </a:bodyPr>
          <a:lstStyle/>
          <a:p>
            <a:pPr algn="just">
              <a:lnSpc>
                <a:spcPct val="110000"/>
              </a:lnSpc>
              <a:spcBef>
                <a:spcPts val="0"/>
              </a:spcBef>
            </a:pPr>
            <a:r>
              <a:rPr lang="hr-HR" sz="2400" dirty="0">
                <a:solidFill>
                  <a:srgbClr val="002060"/>
                </a:solidFill>
                <a:latin typeface="Calibri" panose="020F0502020204030204" pitchFamily="34" charset="0"/>
                <a:cs typeface="Calibri" panose="020F0502020204030204" pitchFamily="34" charset="0"/>
              </a:rPr>
              <a:t>Radno vrijeme raspoređeno u nejednakom trajanju po danima, tjednima ili mjesecima – tijekom jednog razdoblja traje duže, a tijekom drugog kraće od punog, odnosno nepunog radnog vremena.</a:t>
            </a:r>
          </a:p>
          <a:p>
            <a:pPr algn="just">
              <a:lnSpc>
                <a:spcPct val="110000"/>
              </a:lnSpc>
              <a:spcBef>
                <a:spcPts val="0"/>
              </a:spcBef>
            </a:pPr>
            <a:endParaRPr lang="hr-HR" sz="2400" dirty="0">
              <a:solidFill>
                <a:srgbClr val="002060"/>
              </a:solidFill>
              <a:latin typeface="Calibri" panose="020F0502020204030204" pitchFamily="34" charset="0"/>
              <a:cs typeface="Calibri" panose="020F0502020204030204" pitchFamily="34" charset="0"/>
            </a:endParaRPr>
          </a:p>
          <a:p>
            <a:pPr algn="just">
              <a:lnSpc>
                <a:spcPct val="110000"/>
              </a:lnSpc>
              <a:spcBef>
                <a:spcPts val="0"/>
              </a:spcBef>
            </a:pPr>
            <a:r>
              <a:rPr lang="hr-HR" sz="2400" dirty="0">
                <a:solidFill>
                  <a:srgbClr val="002060"/>
                </a:solidFill>
                <a:latin typeface="Calibri" panose="020F0502020204030204" pitchFamily="34" charset="0"/>
                <a:cs typeface="Calibri" panose="020F0502020204030204" pitchFamily="34" charset="0"/>
              </a:rPr>
              <a:t>Razdoblje ne može biti kraće od mjesec dana niti duže od jedne godine.</a:t>
            </a:r>
          </a:p>
          <a:p>
            <a:pPr algn="just">
              <a:lnSpc>
                <a:spcPct val="110000"/>
              </a:lnSpc>
              <a:spcBef>
                <a:spcPts val="0"/>
              </a:spcBef>
            </a:pPr>
            <a:endParaRPr lang="hr-HR" sz="2400" dirty="0">
              <a:solidFill>
                <a:srgbClr val="002060"/>
              </a:solidFill>
              <a:latin typeface="Calibri" panose="020F0502020204030204" pitchFamily="34" charset="0"/>
              <a:cs typeface="Calibri" panose="020F0502020204030204" pitchFamily="34" charset="0"/>
            </a:endParaRPr>
          </a:p>
          <a:p>
            <a:pPr algn="just">
              <a:lnSpc>
                <a:spcPct val="110000"/>
              </a:lnSpc>
              <a:spcBef>
                <a:spcPts val="0"/>
              </a:spcBef>
            </a:pPr>
            <a:r>
              <a:rPr lang="hr-HR" sz="2400" dirty="0">
                <a:solidFill>
                  <a:srgbClr val="002060"/>
                </a:solidFill>
                <a:latin typeface="Calibri" panose="020F0502020204030204" pitchFamily="34" charset="0"/>
                <a:cs typeface="Calibri" panose="020F0502020204030204" pitchFamily="34" charset="0"/>
              </a:rPr>
              <a:t>Radnik u tjednu može raditi najviše do pedeset sati, uključujući prekovremeni rad.</a:t>
            </a:r>
          </a:p>
          <a:p>
            <a:pPr marL="0" indent="0" algn="just">
              <a:lnSpc>
                <a:spcPct val="110000"/>
              </a:lnSpc>
              <a:spcBef>
                <a:spcPts val="0"/>
              </a:spcBef>
              <a:buNone/>
            </a:pPr>
            <a:r>
              <a:rPr lang="hr-HR" sz="2400" i="1" dirty="0">
                <a:solidFill>
                  <a:srgbClr val="002060"/>
                </a:solidFill>
                <a:latin typeface="Calibri" panose="020F0502020204030204" pitchFamily="34" charset="0"/>
                <a:cs typeface="Calibri" panose="020F0502020204030204" pitchFamily="34" charset="0"/>
              </a:rPr>
              <a:t>    </a:t>
            </a:r>
            <a:r>
              <a:rPr lang="hr-HR" sz="2400" i="1" dirty="0">
                <a:solidFill>
                  <a:srgbClr val="C00000"/>
                </a:solidFill>
                <a:latin typeface="Calibri" panose="020F0502020204030204" pitchFamily="34" charset="0"/>
                <a:cs typeface="Calibri" panose="020F0502020204030204" pitchFamily="34" charset="0"/>
              </a:rPr>
              <a:t>Iznimno - kolektivnim ugovorom može se ugovoriti i rad preko propisanih  ograničenja, ali ukupan fond sati, uključujući i prekovremeni, ne može biti veći od prosječnih 45 sati tjedno u razdoblju od četiri mjeseca</a:t>
            </a:r>
            <a:r>
              <a:rPr lang="hr-HR" sz="2400" i="1" dirty="0">
                <a:solidFill>
                  <a:srgbClr val="002060"/>
                </a:solidFill>
                <a:latin typeface="Calibri" panose="020F0502020204030204" pitchFamily="34" charset="0"/>
                <a:cs typeface="Calibri" panose="020F0502020204030204" pitchFamily="34" charset="0"/>
              </a:rPr>
              <a:t>.</a:t>
            </a:r>
          </a:p>
          <a:p>
            <a:pPr algn="just">
              <a:lnSpc>
                <a:spcPct val="110000"/>
              </a:lnSpc>
              <a:spcBef>
                <a:spcPts val="0"/>
              </a:spcBef>
            </a:pPr>
            <a:endParaRPr lang="hr-HR" sz="2400" dirty="0">
              <a:solidFill>
                <a:srgbClr val="002060"/>
              </a:solidFill>
              <a:latin typeface="Calibri" panose="020F0502020204030204" pitchFamily="34" charset="0"/>
              <a:cs typeface="Calibri" panose="020F0502020204030204" pitchFamily="34" charset="0"/>
            </a:endParaRPr>
          </a:p>
          <a:p>
            <a:pPr algn="just">
              <a:lnSpc>
                <a:spcPct val="110000"/>
              </a:lnSpc>
              <a:spcBef>
                <a:spcPts val="0"/>
              </a:spcBef>
            </a:pPr>
            <a:r>
              <a:rPr lang="hr-HR" sz="2400" dirty="0">
                <a:solidFill>
                  <a:srgbClr val="002060"/>
                </a:solidFill>
                <a:latin typeface="Calibri" panose="020F0502020204030204" pitchFamily="34" charset="0"/>
                <a:cs typeface="Calibri" panose="020F0502020204030204" pitchFamily="34" charset="0"/>
              </a:rPr>
              <a:t>Radnik u svakom razdoblju od četiri uzastopna mjeseca, ne smije raditi duže od prosječno četrdeset osam sati tjedno, uključujući prekovremeni rad.</a:t>
            </a:r>
          </a:p>
        </p:txBody>
      </p:sp>
    </p:spTree>
    <p:extLst>
      <p:ext uri="{BB962C8B-B14F-4D97-AF65-F5344CB8AC3E}">
        <p14:creationId xmlns:p14="http://schemas.microsoft.com/office/powerpoint/2010/main" val="1912598557"/>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457200" y="533400"/>
            <a:ext cx="8229600" cy="889000"/>
          </a:xfrm>
        </p:spPr>
        <p:txBody>
          <a:bodyPr>
            <a:noAutofit/>
          </a:bodyPr>
          <a:lstStyle/>
          <a:p>
            <a:pPr algn="just" eaLnBrk="1" hangingPunct="1"/>
            <a:r>
              <a:rPr lang="hr-HR" sz="3600" dirty="0"/>
              <a:t> </a:t>
            </a:r>
            <a:r>
              <a:rPr lang="hr-HR" sz="3600" b="1" dirty="0"/>
              <a:t>NEJEDNAKI RASPORED RADNOG VREMENA</a:t>
            </a:r>
            <a:endParaRPr lang="en-US" sz="3600" b="1" dirty="0">
              <a:latin typeface="+mn-lt"/>
            </a:endParaRPr>
          </a:p>
        </p:txBody>
      </p:sp>
      <p:sp>
        <p:nvSpPr>
          <p:cNvPr id="6147" name="Rectangle 3"/>
          <p:cNvSpPr>
            <a:spLocks noGrp="1" noChangeArrowheads="1"/>
          </p:cNvSpPr>
          <p:nvPr>
            <p:ph type="body" idx="1"/>
          </p:nvPr>
        </p:nvSpPr>
        <p:spPr>
          <a:xfrm>
            <a:off x="457200" y="1574800"/>
            <a:ext cx="8435280" cy="4950544"/>
          </a:xfrm>
        </p:spPr>
        <p:txBody>
          <a:bodyPr>
            <a:normAutofit/>
          </a:bodyPr>
          <a:lstStyle/>
          <a:p>
            <a:pPr algn="just">
              <a:spcBef>
                <a:spcPts val="0"/>
              </a:spcBef>
            </a:pPr>
            <a:r>
              <a:rPr lang="hr-HR" dirty="0">
                <a:solidFill>
                  <a:srgbClr val="002060"/>
                </a:solidFill>
                <a:latin typeface="Calibri" panose="020F0502020204030204" pitchFamily="34" charset="0"/>
                <a:cs typeface="Calibri" panose="020F0502020204030204" pitchFamily="34" charset="0"/>
              </a:rPr>
              <a:t>Da li bi se nejednaki raspored mogao primijeniti na odgojno-obrazovne radnike?</a:t>
            </a:r>
          </a:p>
          <a:p>
            <a:pPr lvl="1" algn="just">
              <a:spcBef>
                <a:spcPts val="0"/>
              </a:spcBef>
              <a:buFont typeface="Wingdings" panose="05000000000000000000" pitchFamily="2" charset="2"/>
              <a:buChar char="Ø"/>
            </a:pPr>
            <a:r>
              <a:rPr lang="hr-HR" sz="2400" dirty="0">
                <a:solidFill>
                  <a:srgbClr val="002060"/>
                </a:solidFill>
                <a:latin typeface="Calibri" panose="020F0502020204030204" pitchFamily="34" charset="0"/>
                <a:cs typeface="Calibri" panose="020F0502020204030204" pitchFamily="34" charset="0"/>
              </a:rPr>
              <a:t>načelno da – ali postoje ograničenja propisana čl. 51. ZOOOSŠ (dnevno, odnosno tjedno trajanje nastave)</a:t>
            </a:r>
          </a:p>
          <a:p>
            <a:pPr lvl="1" algn="just">
              <a:spcBef>
                <a:spcPts val="0"/>
              </a:spcBef>
              <a:buFont typeface="Wingdings" panose="05000000000000000000" pitchFamily="2" charset="2"/>
              <a:buChar char="Ø"/>
            </a:pPr>
            <a:endParaRPr lang="hr-HR" sz="2400" dirty="0">
              <a:solidFill>
                <a:srgbClr val="002060"/>
              </a:solidFill>
              <a:latin typeface="Calibri" panose="020F0502020204030204" pitchFamily="34" charset="0"/>
              <a:cs typeface="Calibri" panose="020F0502020204030204" pitchFamily="34" charset="0"/>
            </a:endParaRPr>
          </a:p>
          <a:p>
            <a:pPr algn="just">
              <a:spcBef>
                <a:spcPts val="0"/>
              </a:spcBef>
            </a:pPr>
            <a:r>
              <a:rPr lang="hr-HR" dirty="0">
                <a:solidFill>
                  <a:srgbClr val="002060"/>
                </a:solidFill>
                <a:latin typeface="Calibri" panose="020F0502020204030204" pitchFamily="34" charset="0"/>
                <a:cs typeface="Calibri" panose="020F0502020204030204" pitchFamily="34" charset="0"/>
              </a:rPr>
              <a:t>Moguća je organizacija rada administrativnog i tehničkog osoblja u timovima.  </a:t>
            </a:r>
          </a:p>
          <a:p>
            <a:pPr algn="just">
              <a:spcBef>
                <a:spcPts val="0"/>
              </a:spcBef>
            </a:pPr>
            <a:endParaRPr lang="pl-PL" dirty="0"/>
          </a:p>
          <a:p>
            <a:pPr algn="just">
              <a:spcBef>
                <a:spcPts val="0"/>
              </a:spcBef>
            </a:pPr>
            <a:endParaRPr lang="pl-PL" dirty="0"/>
          </a:p>
          <a:p>
            <a:pPr algn="just">
              <a:spcBef>
                <a:spcPts val="0"/>
              </a:spcBef>
            </a:pPr>
            <a:endParaRPr lang="hr-HR" dirty="0"/>
          </a:p>
        </p:txBody>
      </p:sp>
    </p:spTree>
    <p:extLst>
      <p:ext uri="{BB962C8B-B14F-4D97-AF65-F5344CB8AC3E}">
        <p14:creationId xmlns:p14="http://schemas.microsoft.com/office/powerpoint/2010/main" val="4055911535"/>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457200" y="533400"/>
            <a:ext cx="8229600" cy="889000"/>
          </a:xfrm>
        </p:spPr>
        <p:txBody>
          <a:bodyPr>
            <a:noAutofit/>
          </a:bodyPr>
          <a:lstStyle/>
          <a:p>
            <a:pPr algn="just" eaLnBrk="1" hangingPunct="1"/>
            <a:r>
              <a:rPr lang="hr-HR" sz="3600" dirty="0"/>
              <a:t> </a:t>
            </a:r>
            <a:r>
              <a:rPr lang="hr-HR" sz="3600" b="1" dirty="0"/>
              <a:t>PREKOVREMENI RAD</a:t>
            </a:r>
            <a:endParaRPr lang="en-US" sz="3600" b="1" dirty="0">
              <a:latin typeface="+mn-lt"/>
            </a:endParaRPr>
          </a:p>
        </p:txBody>
      </p:sp>
      <p:sp>
        <p:nvSpPr>
          <p:cNvPr id="6147" name="Rectangle 3"/>
          <p:cNvSpPr>
            <a:spLocks noGrp="1" noChangeArrowheads="1"/>
          </p:cNvSpPr>
          <p:nvPr>
            <p:ph type="body" idx="1"/>
          </p:nvPr>
        </p:nvSpPr>
        <p:spPr>
          <a:xfrm>
            <a:off x="457200" y="1574800"/>
            <a:ext cx="8435280" cy="4950544"/>
          </a:xfrm>
        </p:spPr>
        <p:txBody>
          <a:bodyPr>
            <a:normAutofit/>
          </a:bodyPr>
          <a:lstStyle/>
          <a:p>
            <a:pPr algn="just">
              <a:spcBef>
                <a:spcPts val="0"/>
              </a:spcBef>
            </a:pPr>
            <a:r>
              <a:rPr lang="hr-HR" dirty="0">
                <a:solidFill>
                  <a:srgbClr val="002060"/>
                </a:solidFill>
                <a:latin typeface="Calibri" panose="020F0502020204030204" pitchFamily="34" charset="0"/>
                <a:cs typeface="Calibri" panose="020F0502020204030204" pitchFamily="34" charset="0"/>
              </a:rPr>
              <a:t>Sve što prelazi ukupno tjedno zaduženje neposrednog odgojno-obrazovnog rada (npr</a:t>
            </a:r>
            <a:r>
              <a:rPr lang="hr-HR" dirty="0">
                <a:latin typeface="Calibri" panose="020F0502020204030204" pitchFamily="34" charset="0"/>
                <a:cs typeface="Calibri" panose="020F0502020204030204" pitchFamily="34" charset="0"/>
              </a:rPr>
              <a:t>. zamjena odsutnog učitelja) </a:t>
            </a:r>
            <a:r>
              <a:rPr lang="hr-HR" dirty="0">
                <a:solidFill>
                  <a:srgbClr val="002060"/>
                </a:solidFill>
                <a:latin typeface="Calibri" panose="020F0502020204030204" pitchFamily="34" charset="0"/>
                <a:cs typeface="Calibri" panose="020F0502020204030204" pitchFamily="34" charset="0"/>
              </a:rPr>
              <a:t>predstavlja prekovremeni rad. </a:t>
            </a:r>
          </a:p>
          <a:p>
            <a:pPr algn="just">
              <a:spcBef>
                <a:spcPts val="0"/>
              </a:spcBef>
            </a:pPr>
            <a:endParaRPr lang="hr-HR" dirty="0">
              <a:latin typeface="Calibri" panose="020F0502020204030204" pitchFamily="34" charset="0"/>
              <a:cs typeface="Calibri" panose="020F0502020204030204" pitchFamily="34" charset="0"/>
            </a:endParaRPr>
          </a:p>
          <a:p>
            <a:pPr algn="just">
              <a:spcBef>
                <a:spcPts val="0"/>
              </a:spcBef>
            </a:pPr>
            <a:r>
              <a:rPr lang="hr-HR" dirty="0">
                <a:solidFill>
                  <a:srgbClr val="002060"/>
                </a:solidFill>
                <a:latin typeface="Calibri" panose="020F0502020204030204" pitchFamily="34" charset="0"/>
                <a:cs typeface="Calibri" panose="020F0502020204030204" pitchFamily="34" charset="0"/>
              </a:rPr>
              <a:t>Prekovremeni rad ne smije biti duži od 50 sati tjedno, odnosno   180 sati godišnje.</a:t>
            </a:r>
          </a:p>
          <a:p>
            <a:pPr algn="just">
              <a:spcBef>
                <a:spcPts val="0"/>
              </a:spcBef>
            </a:pPr>
            <a:endParaRPr lang="hr-HR" dirty="0">
              <a:latin typeface="Calibri" panose="020F0502020204030204" pitchFamily="34" charset="0"/>
              <a:cs typeface="Calibri" panose="020F0502020204030204" pitchFamily="34" charset="0"/>
            </a:endParaRPr>
          </a:p>
          <a:p>
            <a:pPr algn="just">
              <a:spcBef>
                <a:spcPts val="0"/>
              </a:spcBef>
            </a:pPr>
            <a:r>
              <a:rPr lang="hr-HR" dirty="0">
                <a:solidFill>
                  <a:srgbClr val="002060"/>
                </a:solidFill>
                <a:latin typeface="Calibri" panose="020F0502020204030204" pitchFamily="34" charset="0"/>
                <a:cs typeface="Calibri" panose="020F0502020204030204" pitchFamily="34" charset="0"/>
              </a:rPr>
              <a:t>Prekovremeni rad mora se naložiti pisanim nalogom, a a</a:t>
            </a:r>
            <a:r>
              <a:rPr lang="hr-HR" dirty="0">
                <a:latin typeface="Calibri" panose="020F0502020204030204" pitchFamily="34" charset="0"/>
                <a:cs typeface="Calibri" panose="020F0502020204030204" pitchFamily="34" charset="0"/>
              </a:rPr>
              <a:t>ko to nije moguće tada ga pisano potvrditi u roku </a:t>
            </a:r>
            <a:r>
              <a:rPr lang="hr-HR" dirty="0">
                <a:solidFill>
                  <a:srgbClr val="002060"/>
                </a:solidFill>
                <a:latin typeface="Calibri" panose="020F0502020204030204" pitchFamily="34" charset="0"/>
                <a:cs typeface="Calibri" panose="020F0502020204030204" pitchFamily="34" charset="0"/>
              </a:rPr>
              <a:t>od sedam dana od dana od kada je prekovremeni rada radniku usmeno naložen.</a:t>
            </a:r>
          </a:p>
          <a:p>
            <a:pPr algn="just">
              <a:spcBef>
                <a:spcPts val="0"/>
              </a:spcBef>
            </a:pPr>
            <a:endParaRPr lang="pl-PL" dirty="0"/>
          </a:p>
          <a:p>
            <a:pPr algn="just">
              <a:spcBef>
                <a:spcPts val="0"/>
              </a:spcBef>
            </a:pPr>
            <a:endParaRPr lang="pl-PL" dirty="0"/>
          </a:p>
          <a:p>
            <a:pPr algn="just">
              <a:spcBef>
                <a:spcPts val="0"/>
              </a:spcBef>
            </a:pPr>
            <a:endParaRPr lang="hr-HR" dirty="0"/>
          </a:p>
        </p:txBody>
      </p:sp>
    </p:spTree>
    <p:extLst>
      <p:ext uri="{BB962C8B-B14F-4D97-AF65-F5344CB8AC3E}">
        <p14:creationId xmlns:p14="http://schemas.microsoft.com/office/powerpoint/2010/main" val="3025881194"/>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457200" y="533400"/>
            <a:ext cx="8229600" cy="889000"/>
          </a:xfrm>
        </p:spPr>
        <p:txBody>
          <a:bodyPr>
            <a:noAutofit/>
          </a:bodyPr>
          <a:lstStyle/>
          <a:p>
            <a:pPr algn="just" eaLnBrk="1" hangingPunct="1"/>
            <a:r>
              <a:rPr lang="hr-HR" sz="3600" b="1" dirty="0"/>
              <a:t>PREKOVREMENI RAD</a:t>
            </a:r>
            <a:endParaRPr lang="en-US" sz="3600" b="1" dirty="0">
              <a:latin typeface="+mn-lt"/>
            </a:endParaRPr>
          </a:p>
        </p:txBody>
      </p:sp>
      <p:sp>
        <p:nvSpPr>
          <p:cNvPr id="6147" name="Rectangle 3"/>
          <p:cNvSpPr>
            <a:spLocks noGrp="1" noChangeArrowheads="1"/>
          </p:cNvSpPr>
          <p:nvPr>
            <p:ph type="body" idx="1"/>
          </p:nvPr>
        </p:nvSpPr>
        <p:spPr>
          <a:xfrm>
            <a:off x="457200" y="1574800"/>
            <a:ext cx="8435280" cy="4950544"/>
          </a:xfrm>
        </p:spPr>
        <p:txBody>
          <a:bodyPr>
            <a:normAutofit/>
          </a:bodyPr>
          <a:lstStyle/>
          <a:p>
            <a:pPr algn="just">
              <a:spcBef>
                <a:spcPts val="0"/>
              </a:spcBef>
            </a:pPr>
            <a:r>
              <a:rPr lang="hr-HR" dirty="0"/>
              <a:t> Za prekovremeni rad je nužna prethodna suglasnost sljedećih radnika:</a:t>
            </a:r>
          </a:p>
          <a:p>
            <a:pPr lvl="1" algn="just">
              <a:spcBef>
                <a:spcPts val="0"/>
              </a:spcBef>
              <a:buFont typeface="Wingdings" panose="05000000000000000000" pitchFamily="2" charset="2"/>
              <a:buChar char="Ø"/>
            </a:pPr>
            <a:r>
              <a:rPr lang="hr-HR" sz="2400" dirty="0"/>
              <a:t>trudnica </a:t>
            </a:r>
          </a:p>
          <a:p>
            <a:pPr lvl="1" algn="just">
              <a:spcBef>
                <a:spcPts val="0"/>
              </a:spcBef>
              <a:buFont typeface="Wingdings" panose="05000000000000000000" pitchFamily="2" charset="2"/>
              <a:buChar char="Ø"/>
            </a:pPr>
            <a:r>
              <a:rPr lang="hr-HR" sz="2400" dirty="0"/>
              <a:t>roditelja s djetetom do tri godine života</a:t>
            </a:r>
          </a:p>
          <a:p>
            <a:pPr lvl="1" algn="just">
              <a:spcBef>
                <a:spcPts val="0"/>
              </a:spcBef>
              <a:buFont typeface="Wingdings" panose="05000000000000000000" pitchFamily="2" charset="2"/>
              <a:buChar char="Ø"/>
            </a:pPr>
            <a:r>
              <a:rPr lang="hr-HR" sz="2400" dirty="0"/>
              <a:t>samohranog roditelja s djetetom do šest godina života</a:t>
            </a:r>
          </a:p>
          <a:p>
            <a:pPr lvl="1" algn="just">
              <a:spcBef>
                <a:spcPts val="0"/>
              </a:spcBef>
              <a:buFont typeface="Wingdings" panose="05000000000000000000" pitchFamily="2" charset="2"/>
              <a:buChar char="Ø"/>
            </a:pPr>
            <a:r>
              <a:rPr lang="hr-HR" sz="2400" dirty="0"/>
              <a:t>radnika koji radi u nepunom radnom vremenu kod više poslodavaca </a:t>
            </a:r>
          </a:p>
          <a:p>
            <a:pPr lvl="1" algn="just">
              <a:spcBef>
                <a:spcPts val="0"/>
              </a:spcBef>
              <a:buFont typeface="Wingdings" panose="05000000000000000000" pitchFamily="2" charset="2"/>
              <a:buChar char="Ø"/>
            </a:pPr>
            <a:r>
              <a:rPr lang="hr-HR" sz="2400" dirty="0"/>
              <a:t>radnika koji radu u dopunskom radu. </a:t>
            </a:r>
          </a:p>
          <a:p>
            <a:pPr marL="274320" lvl="1" indent="0" algn="just">
              <a:spcBef>
                <a:spcPts val="0"/>
              </a:spcBef>
              <a:buNone/>
            </a:pPr>
            <a:endParaRPr lang="hr-HR" dirty="0"/>
          </a:p>
          <a:p>
            <a:pPr algn="just">
              <a:spcBef>
                <a:spcPts val="0"/>
              </a:spcBef>
            </a:pPr>
            <a:endParaRPr lang="hr-HR" sz="2200" b="1" dirty="0"/>
          </a:p>
          <a:p>
            <a:pPr marL="0" indent="0" algn="just">
              <a:spcBef>
                <a:spcPts val="0"/>
              </a:spcBef>
              <a:buNone/>
            </a:pPr>
            <a:endParaRPr lang="hr-HR" sz="2200" dirty="0"/>
          </a:p>
          <a:p>
            <a:pPr algn="just">
              <a:spcBef>
                <a:spcPts val="0"/>
              </a:spcBef>
            </a:pPr>
            <a:endParaRPr lang="hr-HR" dirty="0"/>
          </a:p>
        </p:txBody>
      </p:sp>
    </p:spTree>
    <p:extLst>
      <p:ext uri="{BB962C8B-B14F-4D97-AF65-F5344CB8AC3E}">
        <p14:creationId xmlns:p14="http://schemas.microsoft.com/office/powerpoint/2010/main" val="4181984236"/>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378823" y="568234"/>
            <a:ext cx="8229600" cy="889000"/>
          </a:xfrm>
        </p:spPr>
        <p:txBody>
          <a:bodyPr>
            <a:noAutofit/>
          </a:bodyPr>
          <a:lstStyle/>
          <a:p>
            <a:pPr algn="just" eaLnBrk="1" hangingPunct="1"/>
            <a:r>
              <a:rPr lang="hr-HR" sz="3600" b="1" dirty="0"/>
              <a:t>SMJENSKI RAD</a:t>
            </a:r>
            <a:endParaRPr lang="en-US" sz="3600" b="1" dirty="0">
              <a:latin typeface="+mn-lt"/>
            </a:endParaRPr>
          </a:p>
        </p:txBody>
      </p:sp>
      <p:sp>
        <p:nvSpPr>
          <p:cNvPr id="6147" name="Rectangle 3"/>
          <p:cNvSpPr>
            <a:spLocks noGrp="1" noChangeArrowheads="1"/>
          </p:cNvSpPr>
          <p:nvPr>
            <p:ph type="body" idx="1"/>
          </p:nvPr>
        </p:nvSpPr>
        <p:spPr>
          <a:xfrm>
            <a:off x="457200" y="1574800"/>
            <a:ext cx="8435280" cy="4950544"/>
          </a:xfrm>
        </p:spPr>
        <p:txBody>
          <a:bodyPr>
            <a:normAutofit/>
          </a:bodyPr>
          <a:lstStyle/>
          <a:p>
            <a:pPr algn="just">
              <a:spcBef>
                <a:spcPts val="0"/>
              </a:spcBef>
            </a:pPr>
            <a:r>
              <a:rPr lang="hr-HR" dirty="0"/>
              <a:t>Organizira se u slučaju kada odgojno-obrazovni rad nije moguće organizirati u jednoj smjeni.</a:t>
            </a:r>
          </a:p>
          <a:p>
            <a:pPr algn="just">
              <a:spcBef>
                <a:spcPts val="0"/>
              </a:spcBef>
            </a:pPr>
            <a:endParaRPr lang="hr-HR" sz="2400" dirty="0">
              <a:latin typeface="Calibri" panose="020F0502020204030204" pitchFamily="34" charset="0"/>
              <a:cs typeface="Calibri" panose="020F0502020204030204" pitchFamily="34" charset="0"/>
            </a:endParaRPr>
          </a:p>
          <a:p>
            <a:pPr algn="just">
              <a:spcBef>
                <a:spcPts val="0"/>
              </a:spcBef>
            </a:pPr>
            <a:r>
              <a:rPr lang="hr-HR" dirty="0">
                <a:latin typeface="Calibri" panose="020F0502020204030204" pitchFamily="34" charset="0"/>
                <a:cs typeface="Calibri" panose="020F0502020204030204" pitchFamily="34" charset="0"/>
              </a:rPr>
              <a:t>S</a:t>
            </a:r>
            <a:r>
              <a:rPr lang="hr-HR" sz="2400" dirty="0">
                <a:latin typeface="Calibri" panose="020F0502020204030204" pitchFamily="34" charset="0"/>
                <a:cs typeface="Calibri" panose="020F0502020204030204" pitchFamily="34" charset="0"/>
              </a:rPr>
              <a:t>mjenski rad je svakodnevni rad zaposlenika prema utvrđenom radnom vremenu poslodavca koji zaposlenik obavlja u prijepodnevnom (prva smjena) i poslijepodnevnom dijelu dana (druga smjena) tijekom radnog tjedna.</a:t>
            </a:r>
          </a:p>
          <a:p>
            <a:pPr algn="just">
              <a:spcBef>
                <a:spcPts val="0"/>
              </a:spcBef>
            </a:pPr>
            <a:endParaRPr lang="hr-HR" dirty="0">
              <a:latin typeface="Calibri" panose="020F0502020204030204" pitchFamily="34" charset="0"/>
              <a:cs typeface="Calibri" panose="020F0502020204030204" pitchFamily="34" charset="0"/>
            </a:endParaRPr>
          </a:p>
          <a:p>
            <a:pPr marL="0" indent="0" algn="just">
              <a:spcBef>
                <a:spcPts val="0"/>
              </a:spcBef>
              <a:buNone/>
            </a:pPr>
            <a:endParaRPr lang="hr-HR" sz="24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4181984236"/>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457200" y="533400"/>
            <a:ext cx="8229600" cy="889000"/>
          </a:xfrm>
        </p:spPr>
        <p:txBody>
          <a:bodyPr>
            <a:noAutofit/>
          </a:bodyPr>
          <a:lstStyle/>
          <a:p>
            <a:pPr algn="just" eaLnBrk="1" hangingPunct="1"/>
            <a:r>
              <a:rPr lang="hr-HR" sz="3200" b="1" dirty="0"/>
              <a:t>SMJENSKI RAD</a:t>
            </a:r>
            <a:endParaRPr lang="en-US" sz="3200" b="1" dirty="0">
              <a:latin typeface="+mn-lt"/>
            </a:endParaRPr>
          </a:p>
        </p:txBody>
      </p:sp>
      <p:sp>
        <p:nvSpPr>
          <p:cNvPr id="6147" name="Rectangle 3"/>
          <p:cNvSpPr>
            <a:spLocks noGrp="1" noChangeArrowheads="1"/>
          </p:cNvSpPr>
          <p:nvPr>
            <p:ph type="body" idx="1"/>
          </p:nvPr>
        </p:nvSpPr>
        <p:spPr>
          <a:xfrm>
            <a:off x="457200" y="1574800"/>
            <a:ext cx="8435280" cy="4950544"/>
          </a:xfrm>
        </p:spPr>
        <p:txBody>
          <a:bodyPr>
            <a:normAutofit/>
          </a:bodyPr>
          <a:lstStyle/>
          <a:p>
            <a:pPr algn="just">
              <a:spcBef>
                <a:spcPts val="0"/>
              </a:spcBef>
            </a:pPr>
            <a:r>
              <a:rPr lang="hr-HR" dirty="0"/>
              <a:t>Pravo na dodatak za smjenski rad ostvaruju:</a:t>
            </a:r>
          </a:p>
          <a:p>
            <a:pPr lvl="1" algn="just">
              <a:spcBef>
                <a:spcPts val="0"/>
              </a:spcBef>
              <a:buFont typeface="Wingdings" panose="05000000000000000000" pitchFamily="2" charset="2"/>
              <a:buChar char="Ø"/>
            </a:pPr>
            <a:r>
              <a:rPr lang="hr-HR" sz="2400" dirty="0"/>
              <a:t>radnici koji mijenjaju smjene ili naizmjenično obavljaju poslove u prvoj i drugoj smjeni tijekom jednoga mjeseca.</a:t>
            </a:r>
          </a:p>
          <a:p>
            <a:pPr lvl="1" algn="just">
              <a:spcBef>
                <a:spcPts val="0"/>
              </a:spcBef>
              <a:buFont typeface="Wingdings" panose="05000000000000000000" pitchFamily="2" charset="2"/>
              <a:buChar char="Ø"/>
            </a:pPr>
            <a:endParaRPr lang="hr-HR" sz="2400" dirty="0"/>
          </a:p>
          <a:p>
            <a:pPr lvl="1" algn="just">
              <a:spcBef>
                <a:spcPts val="0"/>
              </a:spcBef>
              <a:buFont typeface="Wingdings" panose="05000000000000000000" pitchFamily="2" charset="2"/>
              <a:buChar char="Ø"/>
            </a:pPr>
            <a:r>
              <a:rPr lang="hr-HR" sz="2400" dirty="0"/>
              <a:t>radnici koji naizmjenično ili najmanje dva radna dana u tjednu obavljaju poslove u prvoj i drugoj smjeni. </a:t>
            </a:r>
          </a:p>
          <a:p>
            <a:pPr lvl="1" algn="just">
              <a:spcBef>
                <a:spcPts val="0"/>
              </a:spcBef>
              <a:buFont typeface="Wingdings" panose="05000000000000000000" pitchFamily="2" charset="2"/>
              <a:buChar char="Ø"/>
            </a:pPr>
            <a:endParaRPr lang="hr-HR" sz="2400" i="1" dirty="0"/>
          </a:p>
          <a:p>
            <a:pPr algn="just">
              <a:spcBef>
                <a:spcPts val="0"/>
              </a:spcBef>
            </a:pPr>
            <a:r>
              <a:rPr lang="hr-HR" i="1" dirty="0"/>
              <a:t>Pravo na dodatak radnicima koji rade u nepunom radnom vremenu – u skladu s utvrđenim rasporedom radnog vremena kod svakog poslodavca (Škole).</a:t>
            </a:r>
          </a:p>
          <a:p>
            <a:pPr algn="just">
              <a:spcBef>
                <a:spcPts val="0"/>
              </a:spcBef>
            </a:pPr>
            <a:endParaRPr lang="hr-HR" dirty="0"/>
          </a:p>
        </p:txBody>
      </p:sp>
    </p:spTree>
    <p:extLst>
      <p:ext uri="{BB962C8B-B14F-4D97-AF65-F5344CB8AC3E}">
        <p14:creationId xmlns:p14="http://schemas.microsoft.com/office/powerpoint/2010/main" val="4181984236"/>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457200" y="533399"/>
            <a:ext cx="8229600" cy="859971"/>
          </a:xfrm>
        </p:spPr>
        <p:txBody>
          <a:bodyPr>
            <a:noAutofit/>
          </a:bodyPr>
          <a:lstStyle/>
          <a:p>
            <a:pPr algn="just" eaLnBrk="1" hangingPunct="1"/>
            <a:r>
              <a:rPr lang="hr-HR" sz="3200" b="1" dirty="0"/>
              <a:t>ORGANIZACIJA RADA U SITUACIJI UZROKOVANOJ PANDEMIJOM BOLESTI COVIDA -19</a:t>
            </a:r>
            <a:endParaRPr lang="en-US" sz="3200" b="1" dirty="0"/>
          </a:p>
        </p:txBody>
      </p:sp>
      <p:sp>
        <p:nvSpPr>
          <p:cNvPr id="6147" name="Rectangle 3"/>
          <p:cNvSpPr>
            <a:spLocks noGrp="1" noChangeArrowheads="1"/>
          </p:cNvSpPr>
          <p:nvPr>
            <p:ph type="body" idx="1"/>
          </p:nvPr>
        </p:nvSpPr>
        <p:spPr>
          <a:xfrm>
            <a:off x="457200" y="1497874"/>
            <a:ext cx="8435280" cy="5027470"/>
          </a:xfrm>
        </p:spPr>
        <p:txBody>
          <a:bodyPr>
            <a:normAutofit/>
          </a:bodyPr>
          <a:lstStyle/>
          <a:p>
            <a:pPr algn="just">
              <a:spcBef>
                <a:spcPts val="0"/>
              </a:spcBef>
            </a:pPr>
            <a:r>
              <a:rPr lang="hr-HR" dirty="0"/>
              <a:t>U cilju očuvanja radnih mjesta te zbog potrebe organizacije rada u nastalim okolnostima, škola može:   </a:t>
            </a:r>
          </a:p>
          <a:p>
            <a:pPr lvl="1" algn="just">
              <a:spcBef>
                <a:spcPts val="0"/>
              </a:spcBef>
              <a:buFont typeface="Wingdings" panose="05000000000000000000" pitchFamily="2" charset="2"/>
              <a:buChar char="Ø"/>
            </a:pPr>
            <a:r>
              <a:rPr lang="hr-HR" sz="2400" dirty="0"/>
              <a:t>uvesti nejednaki raspored radnog vremena</a:t>
            </a:r>
          </a:p>
          <a:p>
            <a:pPr lvl="1" algn="just">
              <a:spcBef>
                <a:spcPts val="0"/>
              </a:spcBef>
              <a:buFont typeface="Wingdings" panose="05000000000000000000" pitchFamily="2" charset="2"/>
              <a:buChar char="Ø"/>
            </a:pPr>
            <a:r>
              <a:rPr lang="hr-HR" sz="2400" dirty="0"/>
              <a:t>donijeti odgovarajuću odluku koja bi imala utjecaj na organizaciju radnog vremena (npr. promijeniti raspored radnog vremena, uvesti smjenski rad, rad u timovima)</a:t>
            </a:r>
          </a:p>
          <a:p>
            <a:pPr lvl="1" algn="just">
              <a:spcBef>
                <a:spcPts val="0"/>
              </a:spcBef>
              <a:buFont typeface="Wingdings" panose="05000000000000000000" pitchFamily="2" charset="2"/>
              <a:buChar char="Ø"/>
            </a:pPr>
            <a:r>
              <a:rPr lang="hr-HR" sz="2400" dirty="0"/>
              <a:t>skratiti nastavni sat</a:t>
            </a:r>
          </a:p>
          <a:p>
            <a:pPr lvl="1" algn="just">
              <a:spcBef>
                <a:spcPts val="0"/>
              </a:spcBef>
              <a:buFont typeface="Wingdings" panose="05000000000000000000" pitchFamily="2" charset="2"/>
              <a:buChar char="Ø"/>
            </a:pPr>
            <a:r>
              <a:rPr lang="hr-HR" sz="2400" dirty="0"/>
              <a:t>s radnikom ugovoriti skraćivanje radnog vremena</a:t>
            </a:r>
          </a:p>
          <a:p>
            <a:pPr lvl="1" algn="just">
              <a:spcBef>
                <a:spcPts val="0"/>
              </a:spcBef>
              <a:buFont typeface="Wingdings" panose="05000000000000000000" pitchFamily="2" charset="2"/>
              <a:buChar char="Ø"/>
            </a:pPr>
            <a:r>
              <a:rPr lang="hr-HR" sz="2400" dirty="0"/>
              <a:t>organizirati rad od kuće (na daljinu)</a:t>
            </a:r>
          </a:p>
          <a:p>
            <a:pPr lvl="1" algn="just">
              <a:spcBef>
                <a:spcPts val="0"/>
              </a:spcBef>
              <a:buFont typeface="Wingdings" panose="05000000000000000000" pitchFamily="2" charset="2"/>
              <a:buChar char="Ø"/>
            </a:pPr>
            <a:r>
              <a:rPr lang="hr-HR" sz="2400" dirty="0"/>
              <a:t>koristiti mogućnost u određivanju odmora i dopusta</a:t>
            </a:r>
          </a:p>
          <a:p>
            <a:pPr algn="just">
              <a:spcBef>
                <a:spcPts val="0"/>
              </a:spcBef>
            </a:pPr>
            <a:endParaRPr lang="hr-HR" sz="2400" dirty="0"/>
          </a:p>
          <a:p>
            <a:pPr algn="just">
              <a:spcBef>
                <a:spcPts val="0"/>
              </a:spcBef>
            </a:pPr>
            <a:endParaRPr lang="hr-HR" dirty="0"/>
          </a:p>
          <a:p>
            <a:pPr algn="just">
              <a:spcBef>
                <a:spcPts val="0"/>
              </a:spcBef>
            </a:pPr>
            <a:endParaRPr lang="hr-HR" dirty="0"/>
          </a:p>
          <a:p>
            <a:pPr algn="just">
              <a:spcBef>
                <a:spcPts val="0"/>
              </a:spcBef>
            </a:pPr>
            <a:endParaRPr lang="hr-HR" dirty="0"/>
          </a:p>
          <a:p>
            <a:pPr algn="just">
              <a:spcBef>
                <a:spcPts val="0"/>
              </a:spcBef>
            </a:pPr>
            <a:endParaRPr lang="hr-HR" dirty="0"/>
          </a:p>
          <a:p>
            <a:pPr algn="just">
              <a:spcBef>
                <a:spcPts val="0"/>
              </a:spcBef>
            </a:pPr>
            <a:endParaRPr lang="hr-HR" dirty="0"/>
          </a:p>
        </p:txBody>
      </p:sp>
    </p:spTree>
    <p:extLst>
      <p:ext uri="{BB962C8B-B14F-4D97-AF65-F5344CB8AC3E}">
        <p14:creationId xmlns:p14="http://schemas.microsoft.com/office/powerpoint/2010/main" val="3468326864"/>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457200" y="533400"/>
            <a:ext cx="8229600" cy="889000"/>
          </a:xfrm>
        </p:spPr>
        <p:txBody>
          <a:bodyPr>
            <a:noAutofit/>
          </a:bodyPr>
          <a:lstStyle/>
          <a:p>
            <a:pPr algn="just" eaLnBrk="1" hangingPunct="1"/>
            <a:r>
              <a:rPr lang="hr-HR" sz="3200" b="1" dirty="0"/>
              <a:t>RAD NA DALJINU (RAD OD KUĆE)</a:t>
            </a:r>
            <a:endParaRPr lang="en-US" sz="3200" b="1" dirty="0">
              <a:latin typeface="+mn-lt"/>
            </a:endParaRPr>
          </a:p>
        </p:txBody>
      </p:sp>
      <p:sp>
        <p:nvSpPr>
          <p:cNvPr id="6147" name="Rectangle 3"/>
          <p:cNvSpPr>
            <a:spLocks noGrp="1" noChangeArrowheads="1"/>
          </p:cNvSpPr>
          <p:nvPr>
            <p:ph type="body" idx="1"/>
          </p:nvPr>
        </p:nvSpPr>
        <p:spPr>
          <a:xfrm>
            <a:off x="457200" y="1574800"/>
            <a:ext cx="8435280" cy="4950544"/>
          </a:xfrm>
        </p:spPr>
        <p:txBody>
          <a:bodyPr>
            <a:normAutofit fontScale="92500"/>
          </a:bodyPr>
          <a:lstStyle/>
          <a:p>
            <a:pPr algn="just">
              <a:lnSpc>
                <a:spcPct val="120000"/>
              </a:lnSpc>
              <a:spcBef>
                <a:spcPts val="0"/>
              </a:spcBef>
            </a:pPr>
            <a:r>
              <a:rPr lang="hr-HR" sz="2800" dirty="0">
                <a:solidFill>
                  <a:srgbClr val="002060"/>
                </a:solidFill>
                <a:latin typeface="Calibri" panose="020F0502020204030204" pitchFamily="34" charset="0"/>
                <a:cs typeface="Calibri" panose="020F0502020204030204" pitchFamily="34" charset="0"/>
              </a:rPr>
              <a:t>RAD KOD KUĆE = RAD NA IZDVOJENOM MJESTU RADA</a:t>
            </a:r>
          </a:p>
          <a:p>
            <a:pPr algn="just">
              <a:lnSpc>
                <a:spcPct val="120000"/>
              </a:lnSpc>
              <a:spcBef>
                <a:spcPts val="0"/>
              </a:spcBef>
            </a:pPr>
            <a:endParaRPr lang="hr-HR" sz="2800" dirty="0">
              <a:solidFill>
                <a:srgbClr val="002060"/>
              </a:solidFill>
              <a:latin typeface="Calibri" panose="020F0502020204030204" pitchFamily="34" charset="0"/>
              <a:cs typeface="Calibri" panose="020F0502020204030204" pitchFamily="34" charset="0"/>
            </a:endParaRPr>
          </a:p>
          <a:p>
            <a:pPr algn="just">
              <a:lnSpc>
                <a:spcPct val="120000"/>
              </a:lnSpc>
              <a:spcBef>
                <a:spcPts val="0"/>
              </a:spcBef>
            </a:pPr>
            <a:r>
              <a:rPr lang="hr-HR" sz="2600" dirty="0">
                <a:solidFill>
                  <a:srgbClr val="002060"/>
                </a:solidFill>
                <a:latin typeface="Calibri" panose="020F0502020204030204" pitchFamily="34" charset="0"/>
                <a:cs typeface="Calibri" panose="020F0502020204030204" pitchFamily="34" charset="0"/>
              </a:rPr>
              <a:t>čl. 17. Zakona o radu – posebni (dodatni) sadržaj ugovora o radu:</a:t>
            </a:r>
          </a:p>
          <a:p>
            <a:pPr lvl="1" algn="just">
              <a:lnSpc>
                <a:spcPct val="120000"/>
              </a:lnSpc>
              <a:spcBef>
                <a:spcPts val="0"/>
              </a:spcBef>
              <a:buFont typeface="Wingdings" panose="05000000000000000000" pitchFamily="2" charset="2"/>
              <a:buChar char="Ø"/>
            </a:pPr>
            <a:r>
              <a:rPr lang="hr-HR" sz="2400" dirty="0">
                <a:solidFill>
                  <a:srgbClr val="002060"/>
                </a:solidFill>
                <a:latin typeface="Calibri" panose="020F0502020204030204" pitchFamily="34" charset="0"/>
                <a:cs typeface="Calibri" panose="020F0502020204030204" pitchFamily="34" charset="0"/>
              </a:rPr>
              <a:t>radno vrijeme</a:t>
            </a:r>
          </a:p>
          <a:p>
            <a:pPr lvl="1" algn="just">
              <a:lnSpc>
                <a:spcPct val="120000"/>
              </a:lnSpc>
              <a:spcBef>
                <a:spcPts val="0"/>
              </a:spcBef>
              <a:buFont typeface="Wingdings" panose="05000000000000000000" pitchFamily="2" charset="2"/>
              <a:buChar char="Ø"/>
            </a:pPr>
            <a:r>
              <a:rPr lang="hr-HR" sz="2400" dirty="0">
                <a:solidFill>
                  <a:srgbClr val="002060"/>
                </a:solidFill>
                <a:latin typeface="Calibri" panose="020F0502020204030204" pitchFamily="34" charset="0"/>
                <a:cs typeface="Calibri" panose="020F0502020204030204" pitchFamily="34" charset="0"/>
              </a:rPr>
              <a:t>strojevi, alati i oprema za obavljanje poslova koje je poslodavac dužan nabaviti, instalirati i održavati</a:t>
            </a:r>
          </a:p>
          <a:p>
            <a:pPr lvl="1" algn="just">
              <a:lnSpc>
                <a:spcPct val="120000"/>
              </a:lnSpc>
              <a:spcBef>
                <a:spcPts val="0"/>
              </a:spcBef>
              <a:buFont typeface="Wingdings" panose="05000000000000000000" pitchFamily="2" charset="2"/>
              <a:buChar char="Ø"/>
            </a:pPr>
            <a:r>
              <a:rPr lang="hr-HR" sz="2400" dirty="0">
                <a:solidFill>
                  <a:srgbClr val="002060"/>
                </a:solidFill>
                <a:latin typeface="Calibri" panose="020F0502020204030204" pitchFamily="34" charset="0"/>
                <a:cs typeface="Calibri" panose="020F0502020204030204" pitchFamily="34" charset="0"/>
              </a:rPr>
              <a:t>uporaba vlastitih strojeva i opreme radnika i naknadi troškova u vezi s time</a:t>
            </a:r>
          </a:p>
          <a:p>
            <a:pPr lvl="1" algn="just">
              <a:lnSpc>
                <a:spcPct val="120000"/>
              </a:lnSpc>
              <a:spcBef>
                <a:spcPts val="0"/>
              </a:spcBef>
              <a:buFont typeface="Wingdings" panose="05000000000000000000" pitchFamily="2" charset="2"/>
              <a:buChar char="Ø"/>
            </a:pPr>
            <a:r>
              <a:rPr lang="hr-HR" sz="2400" dirty="0">
                <a:solidFill>
                  <a:srgbClr val="002060"/>
                </a:solidFill>
                <a:latin typeface="Calibri" panose="020F0502020204030204" pitchFamily="34" charset="0"/>
                <a:cs typeface="Calibri" panose="020F0502020204030204" pitchFamily="34" charset="0"/>
              </a:rPr>
              <a:t>naknada drugih troškova (što je s naknadom troškova dolaska i odlaska s posla)</a:t>
            </a:r>
          </a:p>
          <a:p>
            <a:pPr lvl="1" algn="just">
              <a:lnSpc>
                <a:spcPct val="120000"/>
              </a:lnSpc>
              <a:spcBef>
                <a:spcPts val="0"/>
              </a:spcBef>
              <a:buFont typeface="Wingdings" panose="05000000000000000000" pitchFamily="2" charset="2"/>
              <a:buChar char="Ø"/>
            </a:pPr>
            <a:r>
              <a:rPr lang="hr-HR" sz="2400" dirty="0">
                <a:solidFill>
                  <a:srgbClr val="002060"/>
                </a:solidFill>
                <a:latin typeface="Calibri" panose="020F0502020204030204" pitchFamily="34" charset="0"/>
                <a:cs typeface="Calibri" panose="020F0502020204030204" pitchFamily="34" charset="0"/>
              </a:rPr>
              <a:t>načinu osposobljavanja i stručnog usavršavanja.</a:t>
            </a:r>
            <a:endParaRPr lang="vi-VN" sz="2400" dirty="0">
              <a:solidFill>
                <a:srgbClr val="002060"/>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930886118"/>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457200" y="533400"/>
            <a:ext cx="8229600" cy="889000"/>
          </a:xfrm>
        </p:spPr>
        <p:txBody>
          <a:bodyPr>
            <a:noAutofit/>
          </a:bodyPr>
          <a:lstStyle/>
          <a:p>
            <a:pPr algn="just" eaLnBrk="1" hangingPunct="1"/>
            <a:r>
              <a:rPr lang="hr-HR" sz="3200" b="1" dirty="0"/>
              <a:t>RAD NA DALJINU (RAD OD KUĆE)</a:t>
            </a:r>
            <a:endParaRPr lang="en-US" sz="3200" b="1" dirty="0">
              <a:latin typeface="+mn-lt"/>
            </a:endParaRPr>
          </a:p>
        </p:txBody>
      </p:sp>
      <p:sp>
        <p:nvSpPr>
          <p:cNvPr id="6147" name="Rectangle 3"/>
          <p:cNvSpPr>
            <a:spLocks noGrp="1" noChangeArrowheads="1"/>
          </p:cNvSpPr>
          <p:nvPr>
            <p:ph type="body" idx="1"/>
          </p:nvPr>
        </p:nvSpPr>
        <p:spPr>
          <a:xfrm>
            <a:off x="457200" y="1574800"/>
            <a:ext cx="8435280" cy="4950544"/>
          </a:xfrm>
        </p:spPr>
        <p:txBody>
          <a:bodyPr>
            <a:normAutofit/>
          </a:bodyPr>
          <a:lstStyle/>
          <a:p>
            <a:pPr algn="just">
              <a:spcBef>
                <a:spcPts val="600"/>
              </a:spcBef>
            </a:pPr>
            <a:r>
              <a:rPr lang="hr-HR" dirty="0">
                <a:solidFill>
                  <a:srgbClr val="002060"/>
                </a:solidFill>
                <a:latin typeface="Calibri" panose="020F0502020204030204" pitchFamily="34" charset="0"/>
                <a:cs typeface="Calibri" panose="020F0502020204030204" pitchFamily="34" charset="0"/>
              </a:rPr>
              <a:t>Plaća ne smije biti utvrđena u manjem iznosu od plaće radnika koji u prostorijama toga poslodavca radi na istim ili sličnim poslovima.</a:t>
            </a:r>
          </a:p>
          <a:p>
            <a:pPr algn="just">
              <a:spcBef>
                <a:spcPts val="600"/>
              </a:spcBef>
            </a:pPr>
            <a:endParaRPr lang="hr-HR" dirty="0">
              <a:solidFill>
                <a:srgbClr val="002060"/>
              </a:solidFill>
              <a:latin typeface="Calibri" panose="020F0502020204030204" pitchFamily="34" charset="0"/>
              <a:cs typeface="Calibri" panose="020F0502020204030204" pitchFamily="34" charset="0"/>
            </a:endParaRPr>
          </a:p>
          <a:p>
            <a:pPr algn="just">
              <a:spcBef>
                <a:spcPts val="600"/>
              </a:spcBef>
            </a:pPr>
            <a:r>
              <a:rPr lang="hr-HR" dirty="0">
                <a:solidFill>
                  <a:srgbClr val="002060"/>
                </a:solidFill>
                <a:latin typeface="Calibri" panose="020F0502020204030204" pitchFamily="34" charset="0"/>
                <a:cs typeface="Calibri" panose="020F0502020204030204" pitchFamily="34" charset="0"/>
              </a:rPr>
              <a:t>Poslodavac je dužan osigurati radniku sigurne uvjete rada prema Zakonu o zaštiti na radu.</a:t>
            </a:r>
          </a:p>
          <a:p>
            <a:pPr algn="just">
              <a:spcBef>
                <a:spcPts val="600"/>
              </a:spcBef>
            </a:pPr>
            <a:endParaRPr lang="hr-HR" dirty="0">
              <a:solidFill>
                <a:srgbClr val="002060"/>
              </a:solidFill>
              <a:latin typeface="Calibri" panose="020F0502020204030204" pitchFamily="34" charset="0"/>
              <a:cs typeface="Calibri" panose="020F0502020204030204" pitchFamily="34" charset="0"/>
            </a:endParaRPr>
          </a:p>
          <a:p>
            <a:pPr algn="just">
              <a:spcBef>
                <a:spcPts val="600"/>
              </a:spcBef>
            </a:pPr>
            <a:r>
              <a:rPr lang="hr-HR" dirty="0">
                <a:solidFill>
                  <a:srgbClr val="002060"/>
                </a:solidFill>
                <a:latin typeface="Calibri" panose="020F0502020204030204" pitchFamily="34" charset="0"/>
                <a:cs typeface="Calibri" panose="020F0502020204030204" pitchFamily="34" charset="0"/>
              </a:rPr>
              <a:t>Količina i rokovi za izvršenje poslova ne smiju onemogućiti radniku korištenje prava na dnevni, tjedni i godišnji odmor.</a:t>
            </a:r>
          </a:p>
          <a:p>
            <a:pPr algn="just">
              <a:spcBef>
                <a:spcPts val="0"/>
              </a:spcBef>
            </a:pPr>
            <a:endParaRPr lang="pl-PL" dirty="0"/>
          </a:p>
          <a:p>
            <a:pPr algn="just">
              <a:spcBef>
                <a:spcPts val="0"/>
              </a:spcBef>
            </a:pPr>
            <a:endParaRPr lang="pl-PL" sz="2800" b="1" dirty="0"/>
          </a:p>
        </p:txBody>
      </p:sp>
    </p:spTree>
    <p:extLst>
      <p:ext uri="{BB962C8B-B14F-4D97-AF65-F5344CB8AC3E}">
        <p14:creationId xmlns:p14="http://schemas.microsoft.com/office/powerpoint/2010/main" val="1643493102"/>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p:txBody>
          <a:bodyPr>
            <a:normAutofit/>
          </a:bodyPr>
          <a:lstStyle/>
          <a:p>
            <a:r>
              <a:rPr lang="hr-HR" sz="3200" b="1" dirty="0"/>
              <a:t>RAD OD KUĆE ZA VRIJEME SAMOIZOLACIJE</a:t>
            </a:r>
          </a:p>
        </p:txBody>
      </p:sp>
      <p:sp>
        <p:nvSpPr>
          <p:cNvPr id="3" name="Rezervirano mjesto sadržaja 2"/>
          <p:cNvSpPr>
            <a:spLocks noGrp="1"/>
          </p:cNvSpPr>
          <p:nvPr>
            <p:ph idx="1"/>
          </p:nvPr>
        </p:nvSpPr>
        <p:spPr/>
        <p:txBody>
          <a:bodyPr>
            <a:normAutofit/>
          </a:bodyPr>
          <a:lstStyle/>
          <a:p>
            <a:pPr algn="just"/>
            <a:r>
              <a:rPr lang="hr-HR" dirty="0"/>
              <a:t>Samoizolacija određena od strane epidemiologa – bolovanje na teret HZZO-a.</a:t>
            </a:r>
          </a:p>
          <a:p>
            <a:pPr algn="just"/>
            <a:endParaRPr lang="hr-HR" dirty="0"/>
          </a:p>
          <a:p>
            <a:pPr algn="just"/>
            <a:r>
              <a:rPr lang="hr-HR" dirty="0"/>
              <a:t>Ako radnik za vrijeme samoizolacije radi tada nema bolovanja već je riječ o radnim satima i osoba ostvaruje pravo na punu plaću.</a:t>
            </a:r>
          </a:p>
          <a:p>
            <a:pPr lvl="1" algn="just">
              <a:buFont typeface="Wingdings" panose="05000000000000000000" pitchFamily="2" charset="2"/>
              <a:buChar char="Ø"/>
            </a:pPr>
            <a:r>
              <a:rPr lang="hr-HR" sz="2400" dirty="0"/>
              <a:t>isto pravilo primjenjuje se i u slučaju rada od kuće kod oboljenja od COVIDA-19</a:t>
            </a:r>
          </a:p>
        </p:txBody>
      </p:sp>
    </p:spTree>
    <p:extLst>
      <p:ext uri="{BB962C8B-B14F-4D97-AF65-F5344CB8AC3E}">
        <p14:creationId xmlns:p14="http://schemas.microsoft.com/office/powerpoint/2010/main" val="132435951"/>
      </p:ext>
    </p:extLst>
  </p:cSld>
  <p:clrMapOvr>
    <a:masterClrMapping/>
  </p:clrMapOvr>
  <mc:AlternateContent xmlns:mc="http://schemas.openxmlformats.org/markup-compatibility/2006" xmlns:p14="http://schemas.microsoft.com/office/powerpoint/2010/main">
    <mc:Choice Requires="p14">
      <p:transition p14:dur="0" advClick="0" advTm="5000"/>
    </mc:Choice>
    <mc:Fallback xmlns="">
      <p:transition advClick="0" advTm="5000"/>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p:txBody>
          <a:bodyPr>
            <a:normAutofit/>
          </a:bodyPr>
          <a:lstStyle/>
          <a:p>
            <a:r>
              <a:rPr lang="hr-HR" sz="3200" b="1" dirty="0"/>
              <a:t>PREKOVREMENI RAD PRILIKOM RADA OD KUĆE</a:t>
            </a:r>
          </a:p>
        </p:txBody>
      </p:sp>
      <p:sp>
        <p:nvSpPr>
          <p:cNvPr id="3" name="Rezervirano mjesto sadržaja 2"/>
          <p:cNvSpPr>
            <a:spLocks noGrp="1"/>
          </p:cNvSpPr>
          <p:nvPr>
            <p:ph idx="1"/>
          </p:nvPr>
        </p:nvSpPr>
        <p:spPr/>
        <p:txBody>
          <a:bodyPr>
            <a:normAutofit/>
          </a:bodyPr>
          <a:lstStyle/>
          <a:p>
            <a:pPr algn="just"/>
            <a:r>
              <a:rPr lang="hr-HR" dirty="0"/>
              <a:t>Prekovremeni rad može se naložiti samo u slučaju prijeke potrebe ili više sile:</a:t>
            </a:r>
          </a:p>
          <a:p>
            <a:pPr lvl="1" algn="just">
              <a:buFont typeface="Wingdings" panose="05000000000000000000" pitchFamily="2" charset="2"/>
              <a:buChar char="Ø"/>
            </a:pPr>
            <a:r>
              <a:rPr lang="hr-HR" sz="2400" dirty="0"/>
              <a:t>kombinacija rada od kuće i neposrednog odgojno-obrazovnog rada u ustanovi</a:t>
            </a:r>
          </a:p>
          <a:p>
            <a:pPr lvl="1" algn="just">
              <a:buFont typeface="Wingdings" panose="05000000000000000000" pitchFamily="2" charset="2"/>
              <a:buChar char="Ø"/>
            </a:pPr>
            <a:r>
              <a:rPr lang="hr-HR" sz="2400" dirty="0"/>
              <a:t>zamjena odsutnog djelatnika – rad od kuće ili kombinacija rada od kuće i rada u ustanovi</a:t>
            </a:r>
          </a:p>
          <a:p>
            <a:pPr lvl="1" algn="just">
              <a:buFont typeface="Wingdings" panose="05000000000000000000" pitchFamily="2" charset="2"/>
              <a:buChar char="Ø"/>
            </a:pPr>
            <a:r>
              <a:rPr lang="hr-HR" sz="2400" dirty="0"/>
              <a:t>ostali slučajevi??? – prilikom rada od kuće moralo bi se poštivati tjedno zaduženje i utvrđeni raspored neposrednog odgojno obrazovnog rada.</a:t>
            </a:r>
          </a:p>
        </p:txBody>
      </p:sp>
    </p:spTree>
    <p:extLst>
      <p:ext uri="{BB962C8B-B14F-4D97-AF65-F5344CB8AC3E}">
        <p14:creationId xmlns:p14="http://schemas.microsoft.com/office/powerpoint/2010/main" val="845760523"/>
      </p:ext>
    </p:extLst>
  </p:cSld>
  <p:clrMapOvr>
    <a:masterClrMapping/>
  </p:clrMapOvr>
  <mc:AlternateContent xmlns:mc="http://schemas.openxmlformats.org/markup-compatibility/2006" xmlns:p14="http://schemas.microsoft.com/office/powerpoint/2010/main">
    <mc:Choice Requires="p14">
      <p:transition p14:dur="0" advClick="0" advTm="5000"/>
    </mc:Choice>
    <mc:Fallback xmlns="">
      <p:transition advClick="0" advTm="5000"/>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p:txBody>
          <a:bodyPr>
            <a:normAutofit fontScale="90000"/>
          </a:bodyPr>
          <a:lstStyle/>
          <a:p>
            <a:pPr algn="just"/>
            <a:r>
              <a:rPr lang="hr-HR" sz="3200" b="1" dirty="0"/>
              <a:t>ORGANIZACIJA RADA DJELATNIKA S KRONIČNIM BOLESTIMA</a:t>
            </a:r>
          </a:p>
        </p:txBody>
      </p:sp>
      <p:sp>
        <p:nvSpPr>
          <p:cNvPr id="3" name="Rezervirano mjesto sadržaja 2"/>
          <p:cNvSpPr>
            <a:spLocks noGrp="1"/>
          </p:cNvSpPr>
          <p:nvPr>
            <p:ph idx="1"/>
          </p:nvPr>
        </p:nvSpPr>
        <p:spPr/>
        <p:txBody>
          <a:bodyPr>
            <a:normAutofit fontScale="92500" lnSpcReduction="10000"/>
          </a:bodyPr>
          <a:lstStyle/>
          <a:p>
            <a:pPr algn="just"/>
            <a:r>
              <a:rPr lang="hr-HR" sz="2400" dirty="0"/>
              <a:t>Preporuke H</a:t>
            </a:r>
            <a:r>
              <a:rPr lang="hr-HR" dirty="0"/>
              <a:t>ZJZ-a – osigurati zaštitu posebno osjetljivih skupina radnika</a:t>
            </a:r>
          </a:p>
          <a:p>
            <a:pPr lvl="1" algn="just">
              <a:buFont typeface="Wingdings" panose="05000000000000000000" pitchFamily="2" charset="2"/>
              <a:buChar char="Ø"/>
            </a:pPr>
            <a:r>
              <a:rPr lang="hr-HR" sz="2400" dirty="0"/>
              <a:t>odgovarajuća zaštitna oprema</a:t>
            </a:r>
          </a:p>
          <a:p>
            <a:pPr lvl="1" algn="just">
              <a:buFont typeface="Wingdings" panose="05000000000000000000" pitchFamily="2" charset="2"/>
              <a:buChar char="Ø"/>
            </a:pPr>
            <a:r>
              <a:rPr lang="hr-HR" sz="2400" dirty="0"/>
              <a:t>ograničiti socijalne kontakte</a:t>
            </a:r>
          </a:p>
          <a:p>
            <a:pPr lvl="1" algn="just">
              <a:buFont typeface="Wingdings" panose="05000000000000000000" pitchFamily="2" charset="2"/>
              <a:buChar char="Ø"/>
            </a:pPr>
            <a:r>
              <a:rPr lang="hr-HR" sz="2400" dirty="0"/>
              <a:t>osigurati rad od kuće</a:t>
            </a:r>
          </a:p>
          <a:p>
            <a:pPr lvl="1" algn="just">
              <a:buFont typeface="Wingdings" panose="05000000000000000000" pitchFamily="2" charset="2"/>
              <a:buChar char="Ø"/>
            </a:pPr>
            <a:endParaRPr lang="hr-HR" sz="2400" dirty="0"/>
          </a:p>
          <a:p>
            <a:pPr algn="just">
              <a:lnSpc>
                <a:spcPct val="110000"/>
              </a:lnSpc>
              <a:spcBef>
                <a:spcPts val="0"/>
              </a:spcBef>
            </a:pPr>
            <a:r>
              <a:rPr lang="hr-HR" sz="2600" dirty="0"/>
              <a:t>Kako radnik dokazuje da pripada posebno osjetljivim skupinama -  potvrda liječnika obiteljske medicine ili medicine rada.</a:t>
            </a:r>
          </a:p>
          <a:p>
            <a:pPr algn="just">
              <a:lnSpc>
                <a:spcPct val="110000"/>
              </a:lnSpc>
              <a:spcBef>
                <a:spcPts val="0"/>
              </a:spcBef>
            </a:pPr>
            <a:endParaRPr lang="hr-HR" sz="2600" dirty="0"/>
          </a:p>
          <a:p>
            <a:pPr algn="just">
              <a:lnSpc>
                <a:spcPct val="110000"/>
              </a:lnSpc>
              <a:spcBef>
                <a:spcPts val="0"/>
              </a:spcBef>
            </a:pPr>
            <a:r>
              <a:rPr lang="hr-HR" sz="2600" dirty="0"/>
              <a:t>Koje posljedice za poslodavca mogu proizaći ako ne osigura posebne mjere zaštite – pitanje zaštite na radu – odgovara po načelu objektivne odgovornosti. </a:t>
            </a:r>
          </a:p>
          <a:p>
            <a:pPr lvl="1" algn="just">
              <a:buFont typeface="Wingdings" panose="05000000000000000000" pitchFamily="2" charset="2"/>
              <a:buChar char="Ø"/>
            </a:pPr>
            <a:endParaRPr lang="hr-HR" sz="2400" dirty="0"/>
          </a:p>
          <a:p>
            <a:pPr lvl="1" algn="just">
              <a:buFont typeface="Wingdings" panose="05000000000000000000" pitchFamily="2" charset="2"/>
              <a:buChar char="Ø"/>
            </a:pPr>
            <a:endParaRPr lang="hr-HR" sz="2400" dirty="0"/>
          </a:p>
        </p:txBody>
      </p:sp>
    </p:spTree>
    <p:extLst>
      <p:ext uri="{BB962C8B-B14F-4D97-AF65-F5344CB8AC3E}">
        <p14:creationId xmlns:p14="http://schemas.microsoft.com/office/powerpoint/2010/main" val="4233372501"/>
      </p:ext>
    </p:extLst>
  </p:cSld>
  <p:clrMapOvr>
    <a:masterClrMapping/>
  </p:clrMapOvr>
  <mc:AlternateContent xmlns:mc="http://schemas.openxmlformats.org/markup-compatibility/2006" xmlns:p14="http://schemas.microsoft.com/office/powerpoint/2010/main">
    <mc:Choice Requires="p14">
      <p:transition p14:dur="0" advClick="0" advTm="5000"/>
    </mc:Choice>
    <mc:Fallback xmlns="">
      <p:transition advClick="0" advTm="5000"/>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457200" y="533400"/>
            <a:ext cx="8229600" cy="889000"/>
          </a:xfrm>
        </p:spPr>
        <p:txBody>
          <a:bodyPr>
            <a:noAutofit/>
          </a:bodyPr>
          <a:lstStyle/>
          <a:p>
            <a:pPr algn="just" eaLnBrk="1" hangingPunct="1"/>
            <a:r>
              <a:rPr lang="hr-HR" sz="3200" b="1" dirty="0"/>
              <a:t>KORIŠTENJE GODIŠNJEG ODMORA, PLAĆENOG I NEPLAĆENOG DOPUSTA</a:t>
            </a:r>
            <a:endParaRPr lang="en-US" sz="3200" b="1" dirty="0">
              <a:latin typeface="+mn-lt"/>
            </a:endParaRPr>
          </a:p>
        </p:txBody>
      </p:sp>
      <p:sp>
        <p:nvSpPr>
          <p:cNvPr id="6147" name="Rectangle 3"/>
          <p:cNvSpPr>
            <a:spLocks noGrp="1" noChangeArrowheads="1"/>
          </p:cNvSpPr>
          <p:nvPr>
            <p:ph type="body" idx="1"/>
          </p:nvPr>
        </p:nvSpPr>
        <p:spPr>
          <a:xfrm>
            <a:off x="457200" y="1574800"/>
            <a:ext cx="8435280" cy="4950544"/>
          </a:xfrm>
        </p:spPr>
        <p:txBody>
          <a:bodyPr>
            <a:normAutofit/>
          </a:bodyPr>
          <a:lstStyle/>
          <a:p>
            <a:pPr algn="just">
              <a:spcBef>
                <a:spcPts val="0"/>
              </a:spcBef>
            </a:pPr>
            <a:r>
              <a:rPr lang="pl-PL" dirty="0">
                <a:solidFill>
                  <a:srgbClr val="002060"/>
                </a:solidFill>
                <a:latin typeface="Calibri" panose="020F0502020204030204" pitchFamily="34" charset="0"/>
                <a:cs typeface="Calibri" panose="020F0502020204030204" pitchFamily="34" charset="0"/>
              </a:rPr>
              <a:t>K</a:t>
            </a:r>
            <a:r>
              <a:rPr lang="hr-HR" dirty="0" err="1">
                <a:solidFill>
                  <a:srgbClr val="002060"/>
                </a:solidFill>
                <a:latin typeface="Calibri" panose="020F0502020204030204" pitchFamily="34" charset="0"/>
                <a:cs typeface="Calibri" panose="020F0502020204030204" pitchFamily="34" charset="0"/>
              </a:rPr>
              <a:t>orištenje</a:t>
            </a:r>
            <a:r>
              <a:rPr lang="hr-HR" dirty="0">
                <a:solidFill>
                  <a:srgbClr val="002060"/>
                </a:solidFill>
                <a:latin typeface="Calibri" panose="020F0502020204030204" pitchFamily="34" charset="0"/>
                <a:cs typeface="Calibri" panose="020F0502020204030204" pitchFamily="34" charset="0"/>
              </a:rPr>
              <a:t> plaćenog i neplaćenog dopusta – isključivo na zahtjev radnika.</a:t>
            </a:r>
          </a:p>
          <a:p>
            <a:pPr algn="just">
              <a:spcBef>
                <a:spcPts val="0"/>
              </a:spcBef>
            </a:pPr>
            <a:endParaRPr lang="hr-HR" dirty="0">
              <a:solidFill>
                <a:srgbClr val="002060"/>
              </a:solidFill>
              <a:latin typeface="Calibri" panose="020F0502020204030204" pitchFamily="34" charset="0"/>
              <a:ea typeface="Segoe UI" pitchFamily="34" charset="0"/>
              <a:cs typeface="Calibri" panose="020F0502020204030204" pitchFamily="34" charset="0"/>
            </a:endParaRPr>
          </a:p>
          <a:p>
            <a:pPr algn="just">
              <a:spcBef>
                <a:spcPts val="0"/>
              </a:spcBef>
            </a:pPr>
            <a:r>
              <a:rPr lang="hr-HR" dirty="0">
                <a:solidFill>
                  <a:srgbClr val="002060"/>
                </a:solidFill>
                <a:latin typeface="Calibri" panose="020F0502020204030204" pitchFamily="34" charset="0"/>
                <a:ea typeface="Segoe UI" pitchFamily="34" charset="0"/>
                <a:cs typeface="Calibri" panose="020F0502020204030204" pitchFamily="34" charset="0"/>
              </a:rPr>
              <a:t>Neplaćeni dopust – podrazumijeva odjavu iz sustava mirovinskog osiguranja.</a:t>
            </a:r>
          </a:p>
          <a:p>
            <a:pPr algn="just">
              <a:spcBef>
                <a:spcPts val="0"/>
              </a:spcBef>
            </a:pPr>
            <a:endParaRPr lang="hr-HR" dirty="0">
              <a:solidFill>
                <a:srgbClr val="002060"/>
              </a:solidFill>
              <a:latin typeface="Calibri" panose="020F0502020204030204" pitchFamily="34" charset="0"/>
              <a:ea typeface="Segoe UI" pitchFamily="34" charset="0"/>
              <a:cs typeface="Calibri" panose="020F0502020204030204" pitchFamily="34" charset="0"/>
            </a:endParaRPr>
          </a:p>
          <a:p>
            <a:pPr algn="just">
              <a:spcBef>
                <a:spcPts val="0"/>
              </a:spcBef>
            </a:pPr>
            <a:r>
              <a:rPr lang="hr-HR" dirty="0">
                <a:solidFill>
                  <a:srgbClr val="002060"/>
                </a:solidFill>
                <a:latin typeface="Calibri" panose="020F0502020204030204" pitchFamily="34" charset="0"/>
                <a:ea typeface="Segoe UI" pitchFamily="34" charset="0"/>
                <a:cs typeface="Calibri" panose="020F0502020204030204" pitchFamily="34" charset="0"/>
              </a:rPr>
              <a:t>Korištenje godišnjeg odmora – prvenstveno ovisi o mogućnostima organizacije rada. – korištenje GO za vrijeme praznika.</a:t>
            </a:r>
          </a:p>
          <a:p>
            <a:pPr algn="just">
              <a:spcBef>
                <a:spcPts val="0"/>
              </a:spcBef>
            </a:pPr>
            <a:endParaRPr lang="hr-HR" dirty="0">
              <a:solidFill>
                <a:srgbClr val="002060"/>
              </a:solidFill>
              <a:latin typeface="Calibri" panose="020F0502020204030204" pitchFamily="34" charset="0"/>
              <a:ea typeface="Segoe UI" pitchFamily="34" charset="0"/>
              <a:cs typeface="Calibri" panose="020F0502020204030204" pitchFamily="34" charset="0"/>
            </a:endParaRPr>
          </a:p>
          <a:p>
            <a:pPr marL="0" indent="0" algn="just">
              <a:spcBef>
                <a:spcPts val="0"/>
              </a:spcBef>
              <a:buNone/>
            </a:pPr>
            <a:endParaRPr lang="hr-HR" dirty="0">
              <a:solidFill>
                <a:srgbClr val="002060"/>
              </a:solidFill>
              <a:latin typeface="Arial" panose="020B0604020202020204" pitchFamily="34" charset="0"/>
              <a:ea typeface="Segoe UI" pitchFamily="34" charset="0"/>
              <a:cs typeface="Arial" panose="020B0604020202020204" pitchFamily="34" charset="0"/>
            </a:endParaRPr>
          </a:p>
          <a:p>
            <a:pPr algn="just">
              <a:spcBef>
                <a:spcPts val="0"/>
              </a:spcBef>
            </a:pPr>
            <a:endParaRPr lang="pl-PL" dirty="0"/>
          </a:p>
          <a:p>
            <a:pPr algn="just">
              <a:spcBef>
                <a:spcPts val="0"/>
              </a:spcBef>
            </a:pPr>
            <a:endParaRPr lang="hr-HR" dirty="0"/>
          </a:p>
        </p:txBody>
      </p:sp>
    </p:spTree>
    <p:extLst>
      <p:ext uri="{BB962C8B-B14F-4D97-AF65-F5344CB8AC3E}">
        <p14:creationId xmlns:p14="http://schemas.microsoft.com/office/powerpoint/2010/main" val="2856591475"/>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457200" y="533400"/>
            <a:ext cx="8229600" cy="929640"/>
          </a:xfrm>
        </p:spPr>
        <p:txBody>
          <a:bodyPr>
            <a:noAutofit/>
          </a:bodyPr>
          <a:lstStyle/>
          <a:p>
            <a:pPr algn="just" eaLnBrk="1" hangingPunct="1"/>
            <a:r>
              <a:rPr lang="hr-HR" sz="3600" b="1" dirty="0"/>
              <a:t>KORIŠTENJE GODIŠNJEG ODMORA, PLAĆENOG I NEPLAĆENOG DOPUSTA</a:t>
            </a:r>
            <a:endParaRPr lang="en-US" sz="3600" b="1" dirty="0">
              <a:latin typeface="+mn-lt"/>
            </a:endParaRPr>
          </a:p>
        </p:txBody>
      </p:sp>
      <p:sp>
        <p:nvSpPr>
          <p:cNvPr id="6147" name="Rectangle 3"/>
          <p:cNvSpPr>
            <a:spLocks noGrp="1" noChangeArrowheads="1"/>
          </p:cNvSpPr>
          <p:nvPr>
            <p:ph type="body" idx="1"/>
          </p:nvPr>
        </p:nvSpPr>
        <p:spPr>
          <a:xfrm>
            <a:off x="457200" y="1574800"/>
            <a:ext cx="8435280" cy="4950544"/>
          </a:xfrm>
        </p:spPr>
        <p:txBody>
          <a:bodyPr>
            <a:normAutofit/>
          </a:bodyPr>
          <a:lstStyle/>
          <a:p>
            <a:pPr algn="just">
              <a:spcBef>
                <a:spcPts val="0"/>
              </a:spcBef>
            </a:pPr>
            <a:r>
              <a:rPr lang="hr-HR" dirty="0">
                <a:solidFill>
                  <a:srgbClr val="002060"/>
                </a:solidFill>
                <a:latin typeface="Calibri" panose="020F0502020204030204" pitchFamily="34" charset="0"/>
                <a:ea typeface="Segoe UI" pitchFamily="34" charset="0"/>
                <a:cs typeface="Calibri" panose="020F0502020204030204" pitchFamily="34" charset="0"/>
              </a:rPr>
              <a:t>Obveza poslodavac kod određivanja GO:</a:t>
            </a:r>
          </a:p>
          <a:p>
            <a:pPr lvl="1" algn="just">
              <a:spcBef>
                <a:spcPts val="0"/>
              </a:spcBef>
              <a:buFont typeface="Wingdings" panose="05000000000000000000" pitchFamily="2" charset="2"/>
              <a:buChar char="Ø"/>
            </a:pPr>
            <a:r>
              <a:rPr lang="hr-HR" sz="2400" dirty="0">
                <a:solidFill>
                  <a:srgbClr val="002060"/>
                </a:solidFill>
                <a:latin typeface="Calibri" panose="020F0502020204030204" pitchFamily="34" charset="0"/>
                <a:ea typeface="Segoe UI" pitchFamily="34" charset="0"/>
                <a:cs typeface="Calibri" panose="020F0502020204030204" pitchFamily="34" charset="0"/>
              </a:rPr>
              <a:t>napraviti raspored korištenja najkasnije do 30. lipnja tekuće godine</a:t>
            </a:r>
          </a:p>
          <a:p>
            <a:pPr lvl="1" algn="just">
              <a:spcBef>
                <a:spcPts val="0"/>
              </a:spcBef>
              <a:buFont typeface="Wingdings" panose="05000000000000000000" pitchFamily="2" charset="2"/>
              <a:buChar char="Ø"/>
            </a:pPr>
            <a:r>
              <a:rPr lang="hr-HR" sz="2400" dirty="0">
                <a:solidFill>
                  <a:srgbClr val="002060"/>
                </a:solidFill>
                <a:latin typeface="Calibri" panose="020F0502020204030204" pitchFamily="34" charset="0"/>
                <a:ea typeface="Segoe UI" pitchFamily="34" charset="0"/>
                <a:cs typeface="Calibri" panose="020F0502020204030204" pitchFamily="34" charset="0"/>
              </a:rPr>
              <a:t>najmanje 15 prije korištenja GO obavijestiti radnika o trajanju godišnjeg odmora i razdoblju njegova korištenja.</a:t>
            </a:r>
          </a:p>
          <a:p>
            <a:pPr lvl="1" algn="just">
              <a:spcBef>
                <a:spcPts val="0"/>
              </a:spcBef>
              <a:buFont typeface="Wingdings" panose="05000000000000000000" pitchFamily="2" charset="2"/>
              <a:buChar char="Ø"/>
            </a:pPr>
            <a:r>
              <a:rPr lang="hr-HR" sz="2400" dirty="0">
                <a:solidFill>
                  <a:srgbClr val="002060"/>
                </a:solidFill>
                <a:latin typeface="Calibri" panose="020F0502020204030204" pitchFamily="34" charset="0"/>
                <a:ea typeface="Segoe UI" pitchFamily="34" charset="0"/>
                <a:cs typeface="Calibri" panose="020F0502020204030204" pitchFamily="34" charset="0"/>
              </a:rPr>
              <a:t>radniku omogućiti korištenje minimalno dva tjedna GO u komadu (moguće je drugačije ugovoriti)</a:t>
            </a:r>
          </a:p>
          <a:p>
            <a:pPr lvl="1" algn="just">
              <a:spcBef>
                <a:spcPts val="0"/>
              </a:spcBef>
              <a:buFont typeface="Wingdings" panose="05000000000000000000" pitchFamily="2" charset="2"/>
              <a:buChar char="Ø"/>
            </a:pPr>
            <a:r>
              <a:rPr lang="hr-HR" sz="2400" dirty="0">
                <a:solidFill>
                  <a:srgbClr val="002060"/>
                </a:solidFill>
                <a:latin typeface="Calibri" panose="020F0502020204030204" pitchFamily="34" charset="0"/>
                <a:ea typeface="Segoe UI" pitchFamily="34" charset="0"/>
                <a:cs typeface="Calibri" panose="020F0502020204030204" pitchFamily="34" charset="0"/>
              </a:rPr>
              <a:t>jedan dan godišnjeg odmora omogućiti radniku da koristi po želji pod  uvjetom da je o tome obavijesti poslodavca najmanje tri dana prije njegova korištenja.</a:t>
            </a:r>
          </a:p>
          <a:p>
            <a:pPr algn="just">
              <a:spcBef>
                <a:spcPts val="0"/>
              </a:spcBef>
            </a:pPr>
            <a:endParaRPr lang="pl-PL" dirty="0"/>
          </a:p>
          <a:p>
            <a:pPr algn="just">
              <a:spcBef>
                <a:spcPts val="0"/>
              </a:spcBef>
            </a:pPr>
            <a:endParaRPr lang="hr-HR" dirty="0"/>
          </a:p>
        </p:txBody>
      </p:sp>
    </p:spTree>
    <p:extLst>
      <p:ext uri="{BB962C8B-B14F-4D97-AF65-F5344CB8AC3E}">
        <p14:creationId xmlns:p14="http://schemas.microsoft.com/office/powerpoint/2010/main" val="2856591475"/>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457200" y="542108"/>
            <a:ext cx="8229600" cy="889000"/>
          </a:xfrm>
        </p:spPr>
        <p:txBody>
          <a:bodyPr>
            <a:noAutofit/>
          </a:bodyPr>
          <a:lstStyle/>
          <a:p>
            <a:pPr algn="just"/>
            <a:r>
              <a:rPr lang="hr-HR" sz="3600" b="1" dirty="0"/>
              <a:t>EVIDENTIRANJE RADNOG VREMENA</a:t>
            </a:r>
            <a:endParaRPr lang="en-US" sz="3600" b="1" dirty="0">
              <a:latin typeface="+mn-lt"/>
            </a:endParaRPr>
          </a:p>
        </p:txBody>
      </p:sp>
      <p:sp>
        <p:nvSpPr>
          <p:cNvPr id="6147" name="Rectangle 3"/>
          <p:cNvSpPr>
            <a:spLocks noGrp="1" noChangeArrowheads="1"/>
          </p:cNvSpPr>
          <p:nvPr>
            <p:ph type="body" idx="1"/>
          </p:nvPr>
        </p:nvSpPr>
        <p:spPr>
          <a:xfrm>
            <a:off x="457200" y="1574800"/>
            <a:ext cx="8435280" cy="4950544"/>
          </a:xfrm>
        </p:spPr>
        <p:txBody>
          <a:bodyPr>
            <a:normAutofit lnSpcReduction="10000"/>
          </a:bodyPr>
          <a:lstStyle/>
          <a:p>
            <a:pPr algn="just">
              <a:spcBef>
                <a:spcPts val="0"/>
              </a:spcBef>
            </a:pPr>
            <a:r>
              <a:rPr lang="pl-PL" dirty="0"/>
              <a:t>Škole su obvezne evidenciju o radnom vremenu voditi na način kako to propisuje Pravilnik o evidenciji radnog vremena za radnike školskih ustanova (NN 144/11)</a:t>
            </a:r>
          </a:p>
          <a:p>
            <a:pPr marL="0" indent="0" algn="just">
              <a:spcBef>
                <a:spcPts val="0"/>
              </a:spcBef>
              <a:buNone/>
            </a:pPr>
            <a:endParaRPr lang="pl-PL" dirty="0"/>
          </a:p>
          <a:p>
            <a:pPr algn="just">
              <a:spcBef>
                <a:spcPts val="0"/>
              </a:spcBef>
            </a:pPr>
            <a:r>
              <a:rPr lang="pl-PL" dirty="0"/>
              <a:t>Evidencija  se vodi za sve radnike u radnom odnosu i to za:</a:t>
            </a:r>
          </a:p>
          <a:p>
            <a:pPr lvl="1" algn="just">
              <a:spcBef>
                <a:spcPts val="0"/>
              </a:spcBef>
              <a:buFont typeface="Wingdings" panose="05000000000000000000" pitchFamily="2" charset="2"/>
              <a:buChar char="Ø"/>
            </a:pPr>
            <a:r>
              <a:rPr lang="pl-PL" dirty="0"/>
              <a:t>radnike zaposlene na neodređeno i na određeno vrijeme, </a:t>
            </a:r>
          </a:p>
          <a:p>
            <a:pPr lvl="1" algn="just">
              <a:spcBef>
                <a:spcPts val="0"/>
              </a:spcBef>
              <a:buFont typeface="Wingdings" panose="05000000000000000000" pitchFamily="2" charset="2"/>
              <a:buChar char="Ø"/>
            </a:pPr>
            <a:r>
              <a:rPr lang="pl-PL" dirty="0"/>
              <a:t>radnike zaposlene u punom ili u nepunom radnom vremenu,</a:t>
            </a:r>
          </a:p>
          <a:p>
            <a:pPr lvl="1" algn="just">
              <a:spcBef>
                <a:spcPts val="0"/>
              </a:spcBef>
              <a:buFont typeface="Wingdings" panose="05000000000000000000" pitchFamily="2" charset="2"/>
              <a:buChar char="Ø"/>
            </a:pPr>
            <a:r>
              <a:rPr lang="pl-PL" dirty="0"/>
              <a:t>radnike zaposlene u dopunskom radu, </a:t>
            </a:r>
          </a:p>
          <a:p>
            <a:pPr lvl="1" algn="just">
              <a:spcBef>
                <a:spcPts val="0"/>
              </a:spcBef>
              <a:buFont typeface="Wingdings" panose="05000000000000000000" pitchFamily="2" charset="2"/>
              <a:buChar char="Ø"/>
            </a:pPr>
            <a:r>
              <a:rPr lang="pl-PL" dirty="0"/>
              <a:t>radnike zaposlene na određeno vrijeme temeljem programa provođenja javnih radova, </a:t>
            </a:r>
          </a:p>
          <a:p>
            <a:pPr lvl="1" algn="just">
              <a:spcBef>
                <a:spcPts val="0"/>
              </a:spcBef>
              <a:buFont typeface="Wingdings" panose="05000000000000000000" pitchFamily="2" charset="2"/>
              <a:buChar char="Ø"/>
            </a:pPr>
            <a:r>
              <a:rPr lang="pl-PL" dirty="0"/>
              <a:t>asistente u nastavi koji su zasnovali radni odnos sa školskom ustanovom, neovisno o tome odakle se osiguravaju sredstva za isplatu njihovih plaća, </a:t>
            </a:r>
          </a:p>
          <a:p>
            <a:pPr lvl="1" algn="just">
              <a:spcBef>
                <a:spcPts val="0"/>
              </a:spcBef>
              <a:buFont typeface="Wingdings" panose="05000000000000000000" pitchFamily="2" charset="2"/>
              <a:buChar char="Ø"/>
            </a:pPr>
            <a:r>
              <a:rPr lang="pl-PL" dirty="0"/>
              <a:t>ravnatelja, i</a:t>
            </a:r>
          </a:p>
          <a:p>
            <a:pPr lvl="1" algn="just">
              <a:spcBef>
                <a:spcPts val="0"/>
              </a:spcBef>
              <a:buFont typeface="Wingdings" panose="05000000000000000000" pitchFamily="2" charset="2"/>
              <a:buChar char="Ø"/>
            </a:pPr>
            <a:r>
              <a:rPr lang="pl-PL" dirty="0"/>
              <a:t>ostale osobe koje su po posebnim propisima izjednačene s osobama u radnom odnosu. </a:t>
            </a:r>
          </a:p>
          <a:p>
            <a:pPr algn="just">
              <a:spcBef>
                <a:spcPts val="0"/>
              </a:spcBef>
            </a:pPr>
            <a:endParaRPr lang="pl-PL" dirty="0"/>
          </a:p>
          <a:p>
            <a:pPr algn="just">
              <a:spcBef>
                <a:spcPts val="0"/>
              </a:spcBef>
            </a:pPr>
            <a:endParaRPr lang="hr-HR" dirty="0"/>
          </a:p>
        </p:txBody>
      </p:sp>
    </p:spTree>
    <p:extLst>
      <p:ext uri="{BB962C8B-B14F-4D97-AF65-F5344CB8AC3E}">
        <p14:creationId xmlns:p14="http://schemas.microsoft.com/office/powerpoint/2010/main" val="3099721323"/>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662880" y="533400"/>
            <a:ext cx="8229600" cy="889000"/>
          </a:xfrm>
        </p:spPr>
        <p:txBody>
          <a:bodyPr>
            <a:noAutofit/>
          </a:bodyPr>
          <a:lstStyle/>
          <a:p>
            <a:pPr algn="just" eaLnBrk="1" hangingPunct="1"/>
            <a:r>
              <a:rPr lang="hr-HR" sz="3600" b="1" dirty="0"/>
              <a:t>EVIDENTIRANJE RADNOG VREMENA</a:t>
            </a:r>
            <a:endParaRPr lang="en-US" sz="3600" b="1" dirty="0">
              <a:latin typeface="+mn-lt"/>
            </a:endParaRPr>
          </a:p>
        </p:txBody>
      </p:sp>
      <p:sp>
        <p:nvSpPr>
          <p:cNvPr id="6147" name="Rectangle 3"/>
          <p:cNvSpPr>
            <a:spLocks noGrp="1" noChangeArrowheads="1"/>
          </p:cNvSpPr>
          <p:nvPr>
            <p:ph type="body" idx="1"/>
          </p:nvPr>
        </p:nvSpPr>
        <p:spPr>
          <a:xfrm>
            <a:off x="457200" y="1574800"/>
            <a:ext cx="8435280" cy="4950544"/>
          </a:xfrm>
        </p:spPr>
        <p:txBody>
          <a:bodyPr>
            <a:normAutofit/>
          </a:bodyPr>
          <a:lstStyle/>
          <a:p>
            <a:pPr algn="just">
              <a:spcBef>
                <a:spcPts val="0"/>
              </a:spcBef>
              <a:spcAft>
                <a:spcPts val="700"/>
              </a:spcAft>
            </a:pPr>
            <a:r>
              <a:rPr lang="hr-HR" dirty="0">
                <a:effectLst/>
                <a:ea typeface="Times New Roman" panose="02020603050405020304" pitchFamily="18" charset="0"/>
              </a:rPr>
              <a:t>Evidencijom o radnom vremenu radnika školskih ustanova prati se izvršenje rješenja o tjednom  i godišnjem zaduženju učitelja i stručnih suradnika odnosno odlukom utvrđenog rasporeda rada ostalih radnika  </a:t>
            </a:r>
          </a:p>
          <a:p>
            <a:pPr marL="0" indent="0" algn="just">
              <a:spcBef>
                <a:spcPts val="0"/>
              </a:spcBef>
              <a:spcAft>
                <a:spcPts val="700"/>
              </a:spcAft>
              <a:buNone/>
            </a:pPr>
            <a:endParaRPr lang="hr-HR" dirty="0">
              <a:effectLst/>
              <a:ea typeface="Times New Roman" panose="02020603050405020304" pitchFamily="18" charset="0"/>
            </a:endParaRPr>
          </a:p>
          <a:p>
            <a:pPr algn="just">
              <a:spcBef>
                <a:spcPts val="0"/>
              </a:spcBef>
              <a:spcAft>
                <a:spcPts val="0"/>
              </a:spcAft>
            </a:pPr>
            <a:r>
              <a:rPr lang="hr-HR" dirty="0">
                <a:effectLst/>
                <a:ea typeface="Times New Roman" panose="02020603050405020304" pitchFamily="18" charset="0"/>
                <a:cs typeface="Times New Roman" panose="02020603050405020304" pitchFamily="18" charset="0"/>
              </a:rPr>
              <a:t>Rješenje o tjednom i godišnjem zaduženju nastavnog osoblja i stručnih suradnika ustanove  sastavni je dio dokumentacije o evidenciji radnog vremena.</a:t>
            </a:r>
          </a:p>
          <a:p>
            <a:pPr algn="just">
              <a:spcBef>
                <a:spcPts val="0"/>
              </a:spcBef>
            </a:pPr>
            <a:endParaRPr lang="pl-PL" dirty="0"/>
          </a:p>
          <a:p>
            <a:pPr algn="just">
              <a:spcBef>
                <a:spcPts val="0"/>
              </a:spcBef>
            </a:pPr>
            <a:endParaRPr lang="pl-PL" b="1" dirty="0"/>
          </a:p>
          <a:p>
            <a:pPr algn="just">
              <a:spcBef>
                <a:spcPts val="0"/>
              </a:spcBef>
            </a:pPr>
            <a:endParaRPr lang="pl-PL" b="1" dirty="0"/>
          </a:p>
          <a:p>
            <a:pPr algn="just">
              <a:spcBef>
                <a:spcPts val="0"/>
              </a:spcBef>
            </a:pPr>
            <a:endParaRPr lang="pl-PL" dirty="0"/>
          </a:p>
          <a:p>
            <a:pPr algn="just">
              <a:spcBef>
                <a:spcPts val="0"/>
              </a:spcBef>
            </a:pPr>
            <a:endParaRPr lang="pl-PL" dirty="0"/>
          </a:p>
          <a:p>
            <a:pPr algn="just">
              <a:spcBef>
                <a:spcPts val="0"/>
              </a:spcBef>
            </a:pPr>
            <a:endParaRPr lang="hr-HR" dirty="0"/>
          </a:p>
        </p:txBody>
      </p:sp>
    </p:spTree>
    <p:extLst>
      <p:ext uri="{BB962C8B-B14F-4D97-AF65-F5344CB8AC3E}">
        <p14:creationId xmlns:p14="http://schemas.microsoft.com/office/powerpoint/2010/main" val="3099721323"/>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457200" y="533400"/>
            <a:ext cx="8229600" cy="889000"/>
          </a:xfrm>
        </p:spPr>
        <p:txBody>
          <a:bodyPr>
            <a:noAutofit/>
          </a:bodyPr>
          <a:lstStyle/>
          <a:p>
            <a:pPr algn="just"/>
            <a:r>
              <a:rPr lang="hr-HR" sz="3600" b="1" dirty="0"/>
              <a:t>EVIDENTIRANJE RADNOG VREMENA</a:t>
            </a:r>
            <a:endParaRPr lang="en-US" sz="3600" b="1" dirty="0">
              <a:latin typeface="+mn-lt"/>
            </a:endParaRPr>
          </a:p>
        </p:txBody>
      </p:sp>
      <p:sp>
        <p:nvSpPr>
          <p:cNvPr id="6147" name="Rectangle 3"/>
          <p:cNvSpPr>
            <a:spLocks noGrp="1" noChangeArrowheads="1"/>
          </p:cNvSpPr>
          <p:nvPr>
            <p:ph type="body" idx="1"/>
          </p:nvPr>
        </p:nvSpPr>
        <p:spPr>
          <a:xfrm>
            <a:off x="457200" y="1574800"/>
            <a:ext cx="8435280" cy="4950544"/>
          </a:xfrm>
        </p:spPr>
        <p:txBody>
          <a:bodyPr>
            <a:normAutofit fontScale="92500" lnSpcReduction="10000"/>
          </a:bodyPr>
          <a:lstStyle/>
          <a:p>
            <a:pPr algn="just">
              <a:spcBef>
                <a:spcPts val="0"/>
              </a:spcBef>
            </a:pPr>
            <a:r>
              <a:rPr lang="hr-HR" sz="2200" dirty="0">
                <a:effectLst/>
                <a:latin typeface="Calibri" panose="020F0502020204030204" pitchFamily="34" charset="0"/>
                <a:ea typeface="Times New Roman" panose="02020603050405020304" pitchFamily="18" charset="0"/>
                <a:cs typeface="Calibri" panose="020F0502020204030204" pitchFamily="34" charset="0"/>
              </a:rPr>
              <a:t>Obvezni sadržaj evidencije - čl. 4. Pravilnika o evidenciji radnog vremena:</a:t>
            </a:r>
          </a:p>
          <a:p>
            <a:pPr marL="0" indent="0" algn="just">
              <a:spcBef>
                <a:spcPts val="0"/>
              </a:spcBef>
              <a:buNone/>
            </a:pPr>
            <a:r>
              <a:rPr lang="pl-PL" sz="2200" dirty="0">
                <a:latin typeface="Calibri" panose="020F0502020204030204" pitchFamily="34" charset="0"/>
                <a:cs typeface="Calibri" panose="020F0502020204030204" pitchFamily="34" charset="0"/>
              </a:rPr>
              <a:t>1.</a:t>
            </a:r>
            <a:r>
              <a:rPr lang="pl-PL" sz="2200" b="1" dirty="0">
                <a:latin typeface="Calibri" panose="020F0502020204030204" pitchFamily="34" charset="0"/>
                <a:cs typeface="Calibri" panose="020F0502020204030204" pitchFamily="34" charset="0"/>
              </a:rPr>
              <a:t>	</a:t>
            </a:r>
            <a:r>
              <a:rPr lang="pl-PL" sz="2200" dirty="0">
                <a:latin typeface="Calibri" panose="020F0502020204030204" pitchFamily="34" charset="0"/>
                <a:cs typeface="Calibri" panose="020F0502020204030204" pitchFamily="34" charset="0"/>
              </a:rPr>
              <a:t>ime i prezime radnika</a:t>
            </a:r>
          </a:p>
          <a:p>
            <a:pPr marL="0" indent="0" algn="just">
              <a:spcBef>
                <a:spcPts val="0"/>
              </a:spcBef>
              <a:buNone/>
            </a:pPr>
            <a:r>
              <a:rPr lang="pl-PL" sz="2200" dirty="0">
                <a:latin typeface="Calibri" panose="020F0502020204030204" pitchFamily="34" charset="0"/>
                <a:cs typeface="Calibri" panose="020F0502020204030204" pitchFamily="34" charset="0"/>
              </a:rPr>
              <a:t>2.	radno mjesto</a:t>
            </a:r>
          </a:p>
          <a:p>
            <a:pPr marL="0" indent="0" algn="just">
              <a:spcBef>
                <a:spcPts val="0"/>
              </a:spcBef>
              <a:buNone/>
            </a:pPr>
            <a:r>
              <a:rPr lang="pl-PL" sz="2200" dirty="0">
                <a:latin typeface="Calibri" panose="020F0502020204030204" pitchFamily="34" charset="0"/>
                <a:cs typeface="Calibri" panose="020F0502020204030204" pitchFamily="34" charset="0"/>
              </a:rPr>
              <a:t>3.	ugovorena satnica radnika prema Ugovoru o radu i Rješenju o 	tjednom 	i godišnjem zaduženju nastavnika</a:t>
            </a:r>
          </a:p>
          <a:p>
            <a:pPr marL="0" indent="0" algn="just">
              <a:spcBef>
                <a:spcPts val="0"/>
              </a:spcBef>
              <a:buNone/>
            </a:pPr>
            <a:r>
              <a:rPr lang="pl-PL" sz="2200" dirty="0">
                <a:latin typeface="Calibri" panose="020F0502020204030204" pitchFamily="34" charset="0"/>
                <a:cs typeface="Calibri" panose="020F0502020204030204" pitchFamily="34" charset="0"/>
              </a:rPr>
              <a:t>4.	početak rada radnika</a:t>
            </a:r>
          </a:p>
          <a:p>
            <a:pPr marL="0" indent="0" algn="just">
              <a:spcBef>
                <a:spcPts val="0"/>
              </a:spcBef>
              <a:buNone/>
            </a:pPr>
            <a:r>
              <a:rPr lang="pl-PL" sz="2200" dirty="0">
                <a:latin typeface="Calibri" panose="020F0502020204030204" pitchFamily="34" charset="0"/>
                <a:cs typeface="Calibri" panose="020F0502020204030204" pitchFamily="34" charset="0"/>
              </a:rPr>
              <a:t>5</a:t>
            </a:r>
            <a:r>
              <a:rPr lang="pl-PL" sz="2200" b="1" dirty="0">
                <a:latin typeface="Calibri" panose="020F0502020204030204" pitchFamily="34" charset="0"/>
                <a:cs typeface="Calibri" panose="020F0502020204030204" pitchFamily="34" charset="0"/>
              </a:rPr>
              <a:t>.	</a:t>
            </a:r>
            <a:r>
              <a:rPr lang="pl-PL" sz="2200" dirty="0">
                <a:latin typeface="Calibri" panose="020F0502020204030204" pitchFamily="34" charset="0"/>
                <a:cs typeface="Calibri" panose="020F0502020204030204" pitchFamily="34" charset="0"/>
              </a:rPr>
              <a:t>završetak rada radnika  </a:t>
            </a:r>
          </a:p>
          <a:p>
            <a:pPr marL="0" indent="0" algn="just">
              <a:spcBef>
                <a:spcPts val="0"/>
              </a:spcBef>
              <a:buNone/>
            </a:pPr>
            <a:r>
              <a:rPr lang="pl-PL" sz="2200" dirty="0">
                <a:latin typeface="Calibri" panose="020F0502020204030204" pitchFamily="34" charset="0"/>
                <a:cs typeface="Calibri" panose="020F0502020204030204" pitchFamily="34" charset="0"/>
              </a:rPr>
              <a:t>6.	ostali sati za radnike koji rade u neposrednom radu koji proizlaze 	iz neposrednog rada, a prema Rješenju o tjednom i godišnjem 	zaduženju</a:t>
            </a:r>
          </a:p>
          <a:p>
            <a:pPr marL="0" indent="0" algn="just">
              <a:spcBef>
                <a:spcPts val="0"/>
              </a:spcBef>
              <a:buNone/>
            </a:pPr>
            <a:r>
              <a:rPr lang="pl-PL" sz="2200" dirty="0">
                <a:latin typeface="Calibri" panose="020F0502020204030204" pitchFamily="34" charset="0"/>
                <a:cs typeface="Calibri" panose="020F0502020204030204" pitchFamily="34" charset="0"/>
              </a:rPr>
              <a:t>7.	</a:t>
            </a:r>
            <a:r>
              <a:rPr lang="pl-PL" sz="2200" i="1" dirty="0">
                <a:solidFill>
                  <a:srgbClr val="FF0000"/>
                </a:solidFill>
                <a:latin typeface="Calibri" panose="020F0502020204030204" pitchFamily="34" charset="0"/>
                <a:cs typeface="Calibri" panose="020F0502020204030204" pitchFamily="34" charset="0"/>
              </a:rPr>
              <a:t>vrijeme i sati zastoja, prekid rada i slično do čega je došlo 	krivnjom 	poslodavca ili zbog drugih okolnosti za koje radnik nije 	odgovoran</a:t>
            </a:r>
          </a:p>
          <a:p>
            <a:pPr marL="0" indent="0" algn="just">
              <a:spcBef>
                <a:spcPts val="0"/>
              </a:spcBef>
              <a:buNone/>
            </a:pPr>
            <a:r>
              <a:rPr lang="pl-PL" sz="2200" dirty="0">
                <a:latin typeface="Calibri" panose="020F0502020204030204" pitchFamily="34" charset="0"/>
                <a:cs typeface="Calibri" panose="020F0502020204030204" pitchFamily="34" charset="0"/>
              </a:rPr>
              <a:t>8.	sati rada noću</a:t>
            </a:r>
          </a:p>
          <a:p>
            <a:pPr marL="0" indent="0" algn="just">
              <a:spcBef>
                <a:spcPts val="0"/>
              </a:spcBef>
              <a:buNone/>
            </a:pPr>
            <a:r>
              <a:rPr lang="pl-PL" sz="2200" dirty="0">
                <a:latin typeface="Calibri" panose="020F0502020204030204" pitchFamily="34" charset="0"/>
                <a:cs typeface="Calibri" panose="020F0502020204030204" pitchFamily="34" charset="0"/>
              </a:rPr>
              <a:t>9.	sati prekovremenog rada</a:t>
            </a:r>
          </a:p>
          <a:p>
            <a:pPr marL="0" indent="0" algn="just">
              <a:spcBef>
                <a:spcPts val="0"/>
              </a:spcBef>
              <a:buNone/>
            </a:pPr>
            <a:r>
              <a:rPr lang="pl-PL" dirty="0"/>
              <a:t>	 </a:t>
            </a:r>
          </a:p>
          <a:p>
            <a:pPr marL="0" indent="0" algn="just">
              <a:spcBef>
                <a:spcPts val="0"/>
              </a:spcBef>
              <a:buNone/>
            </a:pPr>
            <a:endParaRPr lang="pl-PL" b="1" dirty="0"/>
          </a:p>
          <a:p>
            <a:pPr algn="just">
              <a:spcBef>
                <a:spcPts val="0"/>
              </a:spcBef>
            </a:pPr>
            <a:endParaRPr lang="pl-PL" dirty="0"/>
          </a:p>
          <a:p>
            <a:pPr algn="just">
              <a:spcBef>
                <a:spcPts val="0"/>
              </a:spcBef>
            </a:pPr>
            <a:endParaRPr lang="pl-PL" dirty="0"/>
          </a:p>
          <a:p>
            <a:pPr algn="just">
              <a:spcBef>
                <a:spcPts val="0"/>
              </a:spcBef>
            </a:pPr>
            <a:endParaRPr lang="hr-HR" dirty="0"/>
          </a:p>
        </p:txBody>
      </p:sp>
    </p:spTree>
    <p:extLst>
      <p:ext uri="{BB962C8B-B14F-4D97-AF65-F5344CB8AC3E}">
        <p14:creationId xmlns:p14="http://schemas.microsoft.com/office/powerpoint/2010/main" val="3099721323"/>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457200" y="533399"/>
            <a:ext cx="8229600" cy="859971"/>
          </a:xfrm>
        </p:spPr>
        <p:txBody>
          <a:bodyPr>
            <a:noAutofit/>
          </a:bodyPr>
          <a:lstStyle/>
          <a:p>
            <a:pPr algn="just" eaLnBrk="1" hangingPunct="1"/>
            <a:r>
              <a:rPr lang="hr-HR" sz="3200" b="1" dirty="0"/>
              <a:t>ORGANIZACIJA RADA U SITUACIJI UZROKOVANOJ PANDEMIJOM BOLESTI COVIDA -19</a:t>
            </a:r>
            <a:endParaRPr lang="en-US" sz="3200" b="1" dirty="0"/>
          </a:p>
        </p:txBody>
      </p:sp>
      <p:sp>
        <p:nvSpPr>
          <p:cNvPr id="6147" name="Rectangle 3"/>
          <p:cNvSpPr>
            <a:spLocks noGrp="1" noChangeArrowheads="1"/>
          </p:cNvSpPr>
          <p:nvPr>
            <p:ph type="body" idx="1"/>
          </p:nvPr>
        </p:nvSpPr>
        <p:spPr>
          <a:xfrm>
            <a:off x="457200" y="1497874"/>
            <a:ext cx="8435280" cy="5027470"/>
          </a:xfrm>
        </p:spPr>
        <p:txBody>
          <a:bodyPr>
            <a:normAutofit/>
          </a:bodyPr>
          <a:lstStyle/>
          <a:p>
            <a:pPr algn="just">
              <a:spcBef>
                <a:spcPts val="0"/>
              </a:spcBef>
            </a:pPr>
            <a:r>
              <a:rPr lang="hr-HR" dirty="0"/>
              <a:t> </a:t>
            </a:r>
            <a:r>
              <a:rPr lang="hr-HR" dirty="0">
                <a:solidFill>
                  <a:srgbClr val="002060"/>
                </a:solidFill>
                <a:latin typeface="Calibri" panose="020F0502020204030204" pitchFamily="34" charset="0"/>
                <a:cs typeface="Calibri" panose="020F0502020204030204" pitchFamily="34" charset="0"/>
              </a:rPr>
              <a:t>Obvezni sastojci ugovora o radu– čl. 15. Zakona o radu</a:t>
            </a:r>
          </a:p>
          <a:p>
            <a:pPr marL="0" indent="0" algn="just">
              <a:spcBef>
                <a:spcPts val="0"/>
              </a:spcBef>
              <a:buNone/>
            </a:pPr>
            <a:endParaRPr lang="hr-HR" dirty="0">
              <a:solidFill>
                <a:srgbClr val="002060"/>
              </a:solidFill>
              <a:latin typeface="Calibri" panose="020F0502020204030204" pitchFamily="34" charset="0"/>
              <a:cs typeface="Calibri" panose="020F0502020204030204" pitchFamily="34" charset="0"/>
            </a:endParaRPr>
          </a:p>
          <a:p>
            <a:pPr lvl="1" algn="just">
              <a:spcBef>
                <a:spcPts val="0"/>
              </a:spcBef>
              <a:buFont typeface="Wingdings" panose="05000000000000000000" pitchFamily="2" charset="2"/>
              <a:buChar char="Ø"/>
            </a:pPr>
            <a:r>
              <a:rPr lang="hr-HR" dirty="0">
                <a:solidFill>
                  <a:srgbClr val="002060"/>
                </a:solidFill>
                <a:latin typeface="Calibri" panose="020F0502020204030204" pitchFamily="34" charset="0"/>
                <a:cs typeface="Calibri" panose="020F0502020204030204" pitchFamily="34" charset="0"/>
              </a:rPr>
              <a:t> </a:t>
            </a:r>
            <a:r>
              <a:rPr lang="hr-HR" sz="2400" dirty="0">
                <a:solidFill>
                  <a:srgbClr val="002060"/>
                </a:solidFill>
                <a:latin typeface="Calibri" panose="020F0502020204030204" pitchFamily="34" charset="0"/>
                <a:cs typeface="Calibri" panose="020F0502020204030204" pitchFamily="34" charset="0"/>
              </a:rPr>
              <a:t>u slučaju promjene bilo kojih uvjeta pod kojim je ugovor   sklopljen mora se raditi aneks ugovora (</a:t>
            </a:r>
            <a:r>
              <a:rPr lang="hr-HR" sz="2400" i="1" dirty="0">
                <a:solidFill>
                  <a:srgbClr val="002060"/>
                </a:solidFill>
                <a:latin typeface="Calibri" panose="020F0502020204030204" pitchFamily="34" charset="0"/>
                <a:cs typeface="Calibri" panose="020F0502020204030204" pitchFamily="34" charset="0"/>
              </a:rPr>
              <a:t>npr. ugovoreno radno vrijeme, plaća, mjesto rada, radno mjesto i dr.)</a:t>
            </a:r>
          </a:p>
          <a:p>
            <a:pPr marL="274320" lvl="1" indent="0" algn="just">
              <a:spcBef>
                <a:spcPts val="0"/>
              </a:spcBef>
              <a:buNone/>
            </a:pPr>
            <a:endParaRPr lang="hr-HR" sz="2400" i="1" dirty="0">
              <a:solidFill>
                <a:srgbClr val="002060"/>
              </a:solidFill>
              <a:latin typeface="Calibri" panose="020F0502020204030204" pitchFamily="34" charset="0"/>
              <a:cs typeface="Calibri" panose="020F0502020204030204" pitchFamily="34" charset="0"/>
            </a:endParaRPr>
          </a:p>
          <a:p>
            <a:pPr marL="274320" lvl="1" indent="0" algn="just">
              <a:spcBef>
                <a:spcPts val="0"/>
              </a:spcBef>
              <a:buNone/>
            </a:pPr>
            <a:r>
              <a:rPr lang="hr-HR" sz="2400" dirty="0">
                <a:solidFill>
                  <a:srgbClr val="002060"/>
                </a:solidFill>
                <a:latin typeface="Calibri" panose="020F0502020204030204" pitchFamily="34" charset="0"/>
                <a:cs typeface="Calibri" panose="020F0502020204030204" pitchFamily="34" charset="0"/>
              </a:rPr>
              <a:t>             - NUŽAN JE PRISTANAK RADNIKA – ako pristanka nema nastupaju posljedice poslovno uvjetovanog otkaza ugovora o radu.</a:t>
            </a:r>
          </a:p>
          <a:p>
            <a:pPr algn="just">
              <a:spcBef>
                <a:spcPts val="0"/>
              </a:spcBef>
            </a:pPr>
            <a:endParaRPr lang="hr-HR" sz="2400" dirty="0"/>
          </a:p>
          <a:p>
            <a:pPr algn="just">
              <a:spcBef>
                <a:spcPts val="0"/>
              </a:spcBef>
            </a:pPr>
            <a:endParaRPr lang="hr-HR" dirty="0"/>
          </a:p>
          <a:p>
            <a:pPr algn="just">
              <a:spcBef>
                <a:spcPts val="0"/>
              </a:spcBef>
            </a:pPr>
            <a:endParaRPr lang="hr-HR" dirty="0"/>
          </a:p>
          <a:p>
            <a:pPr algn="just">
              <a:spcBef>
                <a:spcPts val="0"/>
              </a:spcBef>
            </a:pPr>
            <a:endParaRPr lang="hr-HR" dirty="0"/>
          </a:p>
          <a:p>
            <a:pPr algn="just">
              <a:spcBef>
                <a:spcPts val="0"/>
              </a:spcBef>
            </a:pPr>
            <a:endParaRPr lang="hr-HR" dirty="0"/>
          </a:p>
          <a:p>
            <a:pPr algn="just">
              <a:spcBef>
                <a:spcPts val="0"/>
              </a:spcBef>
            </a:pPr>
            <a:endParaRPr lang="hr-HR" dirty="0"/>
          </a:p>
        </p:txBody>
      </p:sp>
    </p:spTree>
    <p:extLst>
      <p:ext uri="{BB962C8B-B14F-4D97-AF65-F5344CB8AC3E}">
        <p14:creationId xmlns:p14="http://schemas.microsoft.com/office/powerpoint/2010/main" val="3559321681"/>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457200" y="533400"/>
            <a:ext cx="8229600" cy="877389"/>
          </a:xfrm>
        </p:spPr>
        <p:txBody>
          <a:bodyPr>
            <a:noAutofit/>
          </a:bodyPr>
          <a:lstStyle/>
          <a:p>
            <a:pPr algn="just"/>
            <a:r>
              <a:rPr lang="hr-HR" sz="3600" b="1" dirty="0"/>
              <a:t>EVIDENTIRANJE RADNOG VREMENA</a:t>
            </a:r>
            <a:endParaRPr lang="en-US" sz="3600" b="1" dirty="0">
              <a:latin typeface="+mn-lt"/>
            </a:endParaRPr>
          </a:p>
        </p:txBody>
      </p:sp>
      <p:sp>
        <p:nvSpPr>
          <p:cNvPr id="6147" name="Rectangle 3"/>
          <p:cNvSpPr>
            <a:spLocks noGrp="1" noChangeArrowheads="1"/>
          </p:cNvSpPr>
          <p:nvPr>
            <p:ph type="body" idx="1"/>
          </p:nvPr>
        </p:nvSpPr>
        <p:spPr>
          <a:xfrm>
            <a:off x="457200" y="1574800"/>
            <a:ext cx="8435280" cy="4950544"/>
          </a:xfrm>
        </p:spPr>
        <p:txBody>
          <a:bodyPr>
            <a:normAutofit fontScale="92500" lnSpcReduction="10000"/>
          </a:bodyPr>
          <a:lstStyle/>
          <a:p>
            <a:pPr marL="0" indent="0" algn="just">
              <a:spcBef>
                <a:spcPts val="0"/>
              </a:spcBef>
              <a:buNone/>
            </a:pPr>
            <a:r>
              <a:rPr lang="pl-PL" dirty="0"/>
              <a:t> 10. 	</a:t>
            </a:r>
            <a:r>
              <a:rPr lang="pl-PL" i="1" dirty="0">
                <a:solidFill>
                  <a:srgbClr val="C00000"/>
                </a:solidFill>
              </a:rPr>
              <a:t>sati rada u preraspodijeljenome radnom vremenu i razdoblje 	preraspodijeljenoga radnog vremena</a:t>
            </a:r>
          </a:p>
          <a:p>
            <a:pPr marL="0" indent="0" algn="just">
              <a:spcBef>
                <a:spcPts val="0"/>
              </a:spcBef>
              <a:buNone/>
            </a:pPr>
            <a:r>
              <a:rPr lang="pl-PL" dirty="0"/>
              <a:t>11.	sati rada nedjeljom, blagdanom ili neradnim danima utvrđenim 	posebnim propisom</a:t>
            </a:r>
          </a:p>
          <a:p>
            <a:pPr marL="0" indent="0" algn="just">
              <a:spcBef>
                <a:spcPts val="0"/>
              </a:spcBef>
              <a:buNone/>
            </a:pPr>
            <a:r>
              <a:rPr lang="pl-PL" dirty="0"/>
              <a:t>12.	sati provedeni na službenom putu,</a:t>
            </a:r>
          </a:p>
          <a:p>
            <a:pPr marL="0" indent="0" algn="just">
              <a:spcBef>
                <a:spcPts val="0"/>
              </a:spcBef>
              <a:buNone/>
            </a:pPr>
            <a:r>
              <a:rPr lang="pl-PL" dirty="0"/>
              <a:t>13.	sati terenskog rada,</a:t>
            </a:r>
          </a:p>
          <a:p>
            <a:pPr marL="0" indent="0" algn="just">
              <a:spcBef>
                <a:spcPts val="0"/>
              </a:spcBef>
              <a:buNone/>
            </a:pPr>
            <a:r>
              <a:rPr lang="pl-PL" dirty="0"/>
              <a:t>14.	sati pripravnosti te sati rada po pozivu,</a:t>
            </a:r>
          </a:p>
          <a:p>
            <a:pPr marL="0" indent="0" algn="just">
              <a:spcBef>
                <a:spcPts val="0"/>
              </a:spcBef>
              <a:buNone/>
            </a:pPr>
            <a:r>
              <a:rPr lang="pl-PL" dirty="0"/>
              <a:t>15.	sati korištenja godišnjeg odmora,</a:t>
            </a:r>
          </a:p>
          <a:p>
            <a:pPr marL="0" indent="0" algn="just">
              <a:spcBef>
                <a:spcPts val="0"/>
              </a:spcBef>
              <a:buNone/>
            </a:pPr>
            <a:r>
              <a:rPr lang="pl-PL" dirty="0"/>
              <a:t>16.	sati privremene nesposobnosti za rad (bolovanje),</a:t>
            </a:r>
          </a:p>
          <a:p>
            <a:pPr marL="0" indent="0" algn="just">
              <a:spcBef>
                <a:spcPts val="0"/>
              </a:spcBef>
              <a:buNone/>
            </a:pPr>
            <a:r>
              <a:rPr lang="pl-PL" dirty="0"/>
              <a:t>17.	vrijeme rodiljnog, roditeljskog dopusta ili korištenje drugih prava 	prema posebnom propisu,</a:t>
            </a:r>
          </a:p>
          <a:p>
            <a:pPr marL="0" indent="0" algn="just">
              <a:spcBef>
                <a:spcPts val="0"/>
              </a:spcBef>
              <a:buNone/>
            </a:pPr>
            <a:r>
              <a:rPr lang="pl-PL" dirty="0"/>
              <a:t>18.	sati plaćenog dopusta,</a:t>
            </a:r>
          </a:p>
          <a:p>
            <a:pPr marL="0" indent="0" algn="just">
              <a:spcBef>
                <a:spcPts val="0"/>
              </a:spcBef>
              <a:buNone/>
            </a:pPr>
            <a:r>
              <a:rPr lang="pl-PL" dirty="0"/>
              <a:t>19.	sati neplaćenog dopusta,</a:t>
            </a:r>
          </a:p>
          <a:p>
            <a:pPr marL="0" indent="0" algn="just">
              <a:spcBef>
                <a:spcPts val="0"/>
              </a:spcBef>
              <a:buNone/>
            </a:pPr>
            <a:r>
              <a:rPr lang="pl-PL" dirty="0"/>
              <a:t>20.	sati provedene u štrajku,</a:t>
            </a:r>
          </a:p>
          <a:p>
            <a:pPr marL="0" indent="0" algn="just">
              <a:spcBef>
                <a:spcPts val="0"/>
              </a:spcBef>
              <a:buNone/>
            </a:pPr>
            <a:r>
              <a:rPr lang="pl-PL" dirty="0"/>
              <a:t>21.	sati isključenja s rada.</a:t>
            </a:r>
          </a:p>
          <a:p>
            <a:pPr algn="just">
              <a:spcBef>
                <a:spcPts val="0"/>
              </a:spcBef>
            </a:pPr>
            <a:endParaRPr lang="pl-PL" b="1" dirty="0"/>
          </a:p>
          <a:p>
            <a:pPr algn="just">
              <a:spcBef>
                <a:spcPts val="0"/>
              </a:spcBef>
            </a:pPr>
            <a:endParaRPr lang="pl-PL" dirty="0"/>
          </a:p>
          <a:p>
            <a:pPr algn="just">
              <a:spcBef>
                <a:spcPts val="0"/>
              </a:spcBef>
            </a:pPr>
            <a:endParaRPr lang="pl-PL" dirty="0"/>
          </a:p>
          <a:p>
            <a:pPr algn="just">
              <a:spcBef>
                <a:spcPts val="0"/>
              </a:spcBef>
            </a:pPr>
            <a:endParaRPr lang="hr-HR" dirty="0"/>
          </a:p>
        </p:txBody>
      </p:sp>
    </p:spTree>
    <p:extLst>
      <p:ext uri="{BB962C8B-B14F-4D97-AF65-F5344CB8AC3E}">
        <p14:creationId xmlns:p14="http://schemas.microsoft.com/office/powerpoint/2010/main" val="3099721323"/>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457200" y="533400"/>
            <a:ext cx="8229600" cy="889000"/>
          </a:xfrm>
        </p:spPr>
        <p:txBody>
          <a:bodyPr>
            <a:noAutofit/>
          </a:bodyPr>
          <a:lstStyle/>
          <a:p>
            <a:pPr algn="just"/>
            <a:r>
              <a:rPr lang="hr-HR" sz="3600" b="1" dirty="0"/>
              <a:t>EVIDENTIRANJE RADNOG VREMENA</a:t>
            </a:r>
            <a:endParaRPr lang="en-US" sz="3600" b="1" dirty="0">
              <a:latin typeface="+mn-lt"/>
            </a:endParaRPr>
          </a:p>
        </p:txBody>
      </p:sp>
      <p:sp>
        <p:nvSpPr>
          <p:cNvPr id="6147" name="Rectangle 3"/>
          <p:cNvSpPr>
            <a:spLocks noGrp="1" noChangeArrowheads="1"/>
          </p:cNvSpPr>
          <p:nvPr>
            <p:ph type="body" idx="1"/>
          </p:nvPr>
        </p:nvSpPr>
        <p:spPr>
          <a:xfrm>
            <a:off x="457200" y="1574800"/>
            <a:ext cx="8435280" cy="4950544"/>
          </a:xfrm>
        </p:spPr>
        <p:txBody>
          <a:bodyPr>
            <a:normAutofit/>
          </a:bodyPr>
          <a:lstStyle/>
          <a:p>
            <a:pPr algn="just">
              <a:spcBef>
                <a:spcPts val="0"/>
              </a:spcBef>
            </a:pPr>
            <a:r>
              <a:rPr lang="pl-PL" dirty="0"/>
              <a:t>Školska ustanova obvezna je voditi i druge podatke o radnom vremenu potrebne za ostvarivanje pojedinih prava iz radnog odnosa - npr. smjenski rad, dvokratni rad, sati rada u posebnim uvjetima i sl.</a:t>
            </a:r>
          </a:p>
          <a:p>
            <a:pPr algn="just">
              <a:spcBef>
                <a:spcPts val="0"/>
              </a:spcBef>
            </a:pPr>
            <a:endParaRPr lang="pl-PL" b="1" i="1" dirty="0"/>
          </a:p>
          <a:p>
            <a:pPr algn="just">
              <a:spcBef>
                <a:spcPts val="0"/>
              </a:spcBef>
            </a:pPr>
            <a:endParaRPr lang="pl-PL" b="1" i="1" dirty="0"/>
          </a:p>
          <a:p>
            <a:pPr algn="just">
              <a:spcBef>
                <a:spcPts val="0"/>
              </a:spcBef>
            </a:pPr>
            <a:r>
              <a:rPr lang="pl-PL" dirty="0"/>
              <a:t>Evidentiranje radnog vremena prilikom rada od kuće – redovno radno vrijeme ili .......</a:t>
            </a:r>
          </a:p>
          <a:p>
            <a:pPr algn="just">
              <a:spcBef>
                <a:spcPts val="0"/>
              </a:spcBef>
            </a:pPr>
            <a:endParaRPr lang="pl-PL" dirty="0"/>
          </a:p>
          <a:p>
            <a:pPr algn="just">
              <a:spcBef>
                <a:spcPts val="0"/>
              </a:spcBef>
            </a:pPr>
            <a:endParaRPr lang="hr-HR" dirty="0"/>
          </a:p>
        </p:txBody>
      </p:sp>
    </p:spTree>
    <p:extLst>
      <p:ext uri="{BB962C8B-B14F-4D97-AF65-F5344CB8AC3E}">
        <p14:creationId xmlns:p14="http://schemas.microsoft.com/office/powerpoint/2010/main" val="3063932688"/>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p:txBody>
          <a:bodyPr>
            <a:normAutofit/>
          </a:bodyPr>
          <a:lstStyle/>
          <a:p>
            <a:pPr algn="just"/>
            <a:r>
              <a:rPr lang="hr-HR" b="1" dirty="0"/>
              <a:t>EVIDENTIRANJE RADNOG VREMENA</a:t>
            </a:r>
          </a:p>
        </p:txBody>
      </p:sp>
      <p:sp>
        <p:nvSpPr>
          <p:cNvPr id="3" name="Rezervirano mjesto sadržaja 2"/>
          <p:cNvSpPr>
            <a:spLocks noGrp="1"/>
          </p:cNvSpPr>
          <p:nvPr>
            <p:ph idx="1"/>
          </p:nvPr>
        </p:nvSpPr>
        <p:spPr/>
        <p:txBody>
          <a:bodyPr>
            <a:normAutofit lnSpcReduction="10000"/>
          </a:bodyPr>
          <a:lstStyle/>
          <a:p>
            <a:pPr algn="just">
              <a:lnSpc>
                <a:spcPct val="110000"/>
              </a:lnSpc>
              <a:spcBef>
                <a:spcPts val="0"/>
              </a:spcBef>
            </a:pPr>
            <a:r>
              <a:rPr lang="hr-HR" dirty="0"/>
              <a:t>Evidenciju radnog vremena učitelja i nastavnika u školskim ustanovama do veličine matične škole s najmanje 8 razrednih odjela i 150 učenika dužan je voditi ravnatelj škole.</a:t>
            </a:r>
          </a:p>
          <a:p>
            <a:pPr marL="0" indent="0" algn="just">
              <a:lnSpc>
                <a:spcPct val="110000"/>
              </a:lnSpc>
              <a:spcBef>
                <a:spcPts val="0"/>
              </a:spcBef>
              <a:buNone/>
            </a:pPr>
            <a:endParaRPr lang="hr-HR" dirty="0"/>
          </a:p>
          <a:p>
            <a:pPr algn="just">
              <a:lnSpc>
                <a:spcPct val="110000"/>
              </a:lnSpc>
              <a:spcBef>
                <a:spcPts val="0"/>
              </a:spcBef>
            </a:pPr>
            <a:r>
              <a:rPr lang="hr-HR" dirty="0"/>
              <a:t>U školskim ustanovama s više od 8 razrednih odjela i 150 učenika, koje rade u smjenama, kao i u ustanovama koje imaju premještene organizacijske ili poslovne jedinice, kabinetske ili radioničke prostorije kao dijelove djelatnosti izvan sjedišta poslodavca, evidenciju radnog vremena radnika po ovlaštenju ravnatelja ustanove vodi voditelj organizacijskog dijela škole.</a:t>
            </a:r>
          </a:p>
          <a:p>
            <a:pPr marL="0" indent="0" algn="just">
              <a:lnSpc>
                <a:spcPct val="110000"/>
              </a:lnSpc>
              <a:spcBef>
                <a:spcPts val="0"/>
              </a:spcBef>
              <a:buNone/>
            </a:pPr>
            <a:endParaRPr lang="hr-HR" dirty="0"/>
          </a:p>
          <a:p>
            <a:pPr algn="just">
              <a:lnSpc>
                <a:spcPct val="110000"/>
              </a:lnSpc>
              <a:spcBef>
                <a:spcPts val="0"/>
              </a:spcBef>
            </a:pPr>
            <a:r>
              <a:rPr lang="hr-HR" dirty="0"/>
              <a:t>Evidenciju radnog vremena administrativno-tehničkog osoblja po ovlaštenju ravnatelja i neovisno o veličini škole vodi tajnik.</a:t>
            </a:r>
          </a:p>
          <a:p>
            <a:pPr algn="just"/>
            <a:endParaRPr lang="hr-HR" dirty="0"/>
          </a:p>
          <a:p>
            <a:pPr algn="just"/>
            <a:endParaRPr lang="hr-HR" dirty="0"/>
          </a:p>
          <a:p>
            <a:endParaRPr lang="hr-HR" dirty="0"/>
          </a:p>
        </p:txBody>
      </p:sp>
    </p:spTree>
    <p:extLst>
      <p:ext uri="{BB962C8B-B14F-4D97-AF65-F5344CB8AC3E}">
        <p14:creationId xmlns:p14="http://schemas.microsoft.com/office/powerpoint/2010/main" val="2222922460"/>
      </p:ext>
    </p:extLst>
  </p:cSld>
  <p:clrMapOvr>
    <a:masterClrMapping/>
  </p:clrMapOvr>
  <mc:AlternateContent xmlns:mc="http://schemas.openxmlformats.org/markup-compatibility/2006" xmlns:p14="http://schemas.microsoft.com/office/powerpoint/2010/main">
    <mc:Choice Requires="p14">
      <p:transition p14:dur="0" advClick="0" advTm="5000"/>
    </mc:Choice>
    <mc:Fallback xmlns="">
      <p:transition advClick="0" advTm="5000"/>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457200" y="533400"/>
            <a:ext cx="8229600" cy="889000"/>
          </a:xfrm>
        </p:spPr>
        <p:txBody>
          <a:bodyPr>
            <a:noAutofit/>
          </a:bodyPr>
          <a:lstStyle/>
          <a:p>
            <a:pPr algn="just" eaLnBrk="1" hangingPunct="1"/>
            <a:r>
              <a:rPr lang="hr-HR" sz="3600" b="1" dirty="0"/>
              <a:t>EVIDENTIRANJE RADNOG VREMENA</a:t>
            </a:r>
            <a:endParaRPr lang="en-US" sz="3600" b="1" dirty="0"/>
          </a:p>
        </p:txBody>
      </p:sp>
      <p:sp>
        <p:nvSpPr>
          <p:cNvPr id="6147" name="Rectangle 3"/>
          <p:cNvSpPr>
            <a:spLocks noGrp="1" noChangeArrowheads="1"/>
          </p:cNvSpPr>
          <p:nvPr>
            <p:ph type="body" idx="1"/>
          </p:nvPr>
        </p:nvSpPr>
        <p:spPr>
          <a:xfrm>
            <a:off x="457200" y="1574800"/>
            <a:ext cx="8435280" cy="4950544"/>
          </a:xfrm>
        </p:spPr>
        <p:txBody>
          <a:bodyPr>
            <a:normAutofit/>
          </a:bodyPr>
          <a:lstStyle/>
          <a:p>
            <a:pPr algn="just">
              <a:spcBef>
                <a:spcPts val="0"/>
              </a:spcBef>
            </a:pPr>
            <a:r>
              <a:rPr lang="hr-HR" dirty="0">
                <a:latin typeface="Calibri" pitchFamily="34" charset="0"/>
              </a:rPr>
              <a:t>Pravilnikom su za školske ustanove propisane i sljedeće obveze:</a:t>
            </a:r>
          </a:p>
          <a:p>
            <a:pPr lvl="1" algn="just">
              <a:spcBef>
                <a:spcPts val="0"/>
              </a:spcBef>
              <a:buFont typeface="Wingdings" panose="05000000000000000000" pitchFamily="2" charset="2"/>
              <a:buChar char="Ø"/>
            </a:pPr>
            <a:r>
              <a:rPr lang="hr-HR" sz="2400" dirty="0">
                <a:latin typeface="Calibri" pitchFamily="34" charset="0"/>
              </a:rPr>
              <a:t>zaključenje evidencije,</a:t>
            </a:r>
          </a:p>
          <a:p>
            <a:pPr lvl="1" algn="just">
              <a:spcBef>
                <a:spcPts val="0"/>
              </a:spcBef>
              <a:buFont typeface="Wingdings" panose="05000000000000000000" pitchFamily="2" charset="2"/>
              <a:buChar char="Ø"/>
            </a:pPr>
            <a:r>
              <a:rPr lang="hr-HR" sz="2400" dirty="0">
                <a:latin typeface="Calibri" pitchFamily="34" charset="0"/>
              </a:rPr>
              <a:t>kontrola evidencije, i </a:t>
            </a:r>
          </a:p>
          <a:p>
            <a:pPr lvl="1" algn="just">
              <a:spcBef>
                <a:spcPts val="0"/>
              </a:spcBef>
              <a:buFont typeface="Wingdings" panose="05000000000000000000" pitchFamily="2" charset="2"/>
              <a:buChar char="Ø"/>
            </a:pPr>
            <a:r>
              <a:rPr lang="hr-HR" sz="2400" dirty="0">
                <a:latin typeface="Calibri" pitchFamily="34" charset="0"/>
              </a:rPr>
              <a:t>mjesečna rekapitulacija sati. </a:t>
            </a:r>
          </a:p>
          <a:p>
            <a:pPr algn="just">
              <a:spcBef>
                <a:spcPts val="0"/>
              </a:spcBef>
            </a:pPr>
            <a:endParaRPr lang="hr-HR" dirty="0">
              <a:latin typeface="Calibri" pitchFamily="34" charset="0"/>
            </a:endParaRPr>
          </a:p>
          <a:p>
            <a:pPr algn="just">
              <a:spcBef>
                <a:spcPts val="0"/>
              </a:spcBef>
            </a:pPr>
            <a:r>
              <a:rPr lang="hr-HR" dirty="0"/>
              <a:t>Rekapitulaciju sati potpisuje ravnatelj te se time istovremeno daje nalog računovodstvu da se prema podacima iz rekapitulacije obračuna i isplati plaće za prethodni mjesec.</a:t>
            </a:r>
          </a:p>
        </p:txBody>
      </p:sp>
    </p:spTree>
    <p:extLst>
      <p:ext uri="{BB962C8B-B14F-4D97-AF65-F5344CB8AC3E}">
        <p14:creationId xmlns:p14="http://schemas.microsoft.com/office/powerpoint/2010/main" val="807139955"/>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Naslov 7"/>
          <p:cNvSpPr>
            <a:spLocks noGrp="1"/>
          </p:cNvSpPr>
          <p:nvPr>
            <p:ph type="ctrTitle"/>
          </p:nvPr>
        </p:nvSpPr>
        <p:spPr>
          <a:xfrm>
            <a:off x="488950" y="188641"/>
            <a:ext cx="8280400" cy="5980384"/>
          </a:xfrm>
        </p:spPr>
        <p:txBody>
          <a:bodyPr>
            <a:normAutofit/>
          </a:bodyPr>
          <a:lstStyle/>
          <a:p>
            <a:r>
              <a:rPr lang="hr-HR" altLang="x-none" sz="2800" b="1" dirty="0">
                <a:solidFill>
                  <a:srgbClr val="38015F"/>
                </a:solidFill>
                <a:latin typeface="Segoe UI" panose="020B0502040204020203" pitchFamily="34" charset="0"/>
                <a:cs typeface="Segoe UI" panose="020B0502040204020203" pitchFamily="34" charset="0"/>
              </a:rPr>
              <a:t>HVALA NA PAŽNJI!</a:t>
            </a:r>
            <a:br>
              <a:rPr lang="hr-HR" altLang="x-none" sz="2800" b="1" dirty="0">
                <a:solidFill>
                  <a:srgbClr val="38015F"/>
                </a:solidFill>
                <a:latin typeface="Segoe UI" pitchFamily="34" charset="0"/>
                <a:ea typeface="Segoe UI" pitchFamily="34" charset="0"/>
                <a:cs typeface="Segoe UI" pitchFamily="34" charset="0"/>
              </a:rPr>
            </a:br>
            <a:r>
              <a:rPr lang="hr-HR" altLang="x-none" sz="2800" b="1" dirty="0">
                <a:solidFill>
                  <a:srgbClr val="38015F"/>
                </a:solidFill>
                <a:latin typeface="Segoe UI" pitchFamily="34" charset="0"/>
                <a:ea typeface="Segoe UI" pitchFamily="34" charset="0"/>
                <a:cs typeface="Segoe UI" pitchFamily="34" charset="0"/>
              </a:rPr>
              <a:t> </a:t>
            </a:r>
            <a:br>
              <a:rPr lang="hr-HR" altLang="x-none" sz="2800" b="1" dirty="0">
                <a:solidFill>
                  <a:srgbClr val="38015F"/>
                </a:solidFill>
                <a:latin typeface="Segoe UI" pitchFamily="34" charset="0"/>
                <a:ea typeface="Segoe UI" pitchFamily="34" charset="0"/>
                <a:cs typeface="Segoe UI" pitchFamily="34" charset="0"/>
              </a:rPr>
            </a:br>
            <a:br>
              <a:rPr lang="hr-HR" altLang="x-none" sz="2800" b="1" dirty="0">
                <a:solidFill>
                  <a:srgbClr val="38015F"/>
                </a:solidFill>
                <a:latin typeface="Segoe UI" pitchFamily="34" charset="0"/>
                <a:ea typeface="Segoe UI" pitchFamily="34" charset="0"/>
                <a:cs typeface="Segoe UI" pitchFamily="34" charset="0"/>
              </a:rPr>
            </a:br>
            <a:br>
              <a:rPr lang="hr-HR" altLang="x-none" sz="2000" b="1" dirty="0">
                <a:solidFill>
                  <a:srgbClr val="38015F"/>
                </a:solidFill>
                <a:latin typeface="Segoe UI" pitchFamily="34" charset="0"/>
                <a:ea typeface="Segoe UI" pitchFamily="34" charset="0"/>
                <a:cs typeface="Segoe UI" pitchFamily="34" charset="0"/>
              </a:rPr>
            </a:br>
            <a:br>
              <a:rPr lang="hr-HR" altLang="x-none" sz="2800" b="1" dirty="0">
                <a:solidFill>
                  <a:srgbClr val="38015F"/>
                </a:solidFill>
                <a:latin typeface="Segoe UI" pitchFamily="34" charset="0"/>
                <a:ea typeface="Segoe UI" pitchFamily="34" charset="0"/>
                <a:cs typeface="Segoe UI" pitchFamily="34" charset="0"/>
              </a:rPr>
            </a:br>
            <a:r>
              <a:rPr lang="hr-HR" altLang="x-none" sz="1800" b="1" dirty="0">
                <a:solidFill>
                  <a:srgbClr val="38015F"/>
                </a:solidFill>
                <a:latin typeface="Segoe UI" pitchFamily="34" charset="0"/>
                <a:ea typeface="Segoe UI" pitchFamily="34" charset="0"/>
                <a:cs typeface="Segoe UI" pitchFamily="34" charset="0"/>
              </a:rPr>
              <a:t> </a:t>
            </a:r>
          </a:p>
        </p:txBody>
      </p:sp>
    </p:spTree>
    <p:extLst>
      <p:ext uri="{BB962C8B-B14F-4D97-AF65-F5344CB8AC3E}">
        <p14:creationId xmlns:p14="http://schemas.microsoft.com/office/powerpoint/2010/main" val="1029529625"/>
      </p:ext>
    </p:extLst>
  </p:cSld>
  <p:clrMapOvr>
    <a:masterClrMapping/>
  </p:clrMapOvr>
  <mc:AlternateContent xmlns:mc="http://schemas.openxmlformats.org/markup-compatibility/2006" xmlns:p14="http://schemas.microsoft.com/office/powerpoint/2010/main">
    <mc:Choice Requires="p14">
      <p:transition p14:dur="0" advClick="0" advTm="5000"/>
    </mc:Choice>
    <mc:Fallback xmlns="">
      <p:transition advClick="0" advTm="5000"/>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457200" y="533400"/>
            <a:ext cx="8229600" cy="838200"/>
          </a:xfrm>
        </p:spPr>
        <p:txBody>
          <a:bodyPr>
            <a:noAutofit/>
          </a:bodyPr>
          <a:lstStyle/>
          <a:p>
            <a:pPr algn="just" eaLnBrk="1" hangingPunct="1"/>
            <a:r>
              <a:rPr lang="hr-HR" sz="3200" b="1" dirty="0"/>
              <a:t>PUNO RADNO VRIJEME</a:t>
            </a:r>
            <a:endParaRPr lang="en-US" sz="3200" b="1" dirty="0"/>
          </a:p>
        </p:txBody>
      </p:sp>
      <p:sp>
        <p:nvSpPr>
          <p:cNvPr id="6147" name="Rectangle 3"/>
          <p:cNvSpPr>
            <a:spLocks noGrp="1" noChangeArrowheads="1"/>
          </p:cNvSpPr>
          <p:nvPr>
            <p:ph type="body" idx="1"/>
          </p:nvPr>
        </p:nvSpPr>
        <p:spPr>
          <a:xfrm>
            <a:off x="419100" y="1516028"/>
            <a:ext cx="8435280" cy="5184576"/>
          </a:xfrm>
        </p:spPr>
        <p:txBody>
          <a:bodyPr>
            <a:normAutofit/>
          </a:bodyPr>
          <a:lstStyle/>
          <a:p>
            <a:pPr algn="just">
              <a:spcBef>
                <a:spcPts val="0"/>
              </a:spcBef>
            </a:pPr>
            <a:r>
              <a:rPr lang="hr-HR" dirty="0"/>
              <a:t>Puno radno vrijeme ne može biti duže od 40 sati tjedno.</a:t>
            </a:r>
          </a:p>
          <a:p>
            <a:pPr algn="just">
              <a:spcBef>
                <a:spcPts val="0"/>
              </a:spcBef>
            </a:pPr>
            <a:endParaRPr lang="hr-HR" dirty="0"/>
          </a:p>
          <a:p>
            <a:pPr algn="just">
              <a:spcBef>
                <a:spcPts val="0"/>
              </a:spcBef>
            </a:pPr>
            <a:r>
              <a:rPr lang="hr-HR" dirty="0"/>
              <a:t>Ukupna tjedne obveze odgojno-obrazovnih radnika utvrđuju se u okviru 40-satnog radnog tjedna – efektiva (NOOR) + </a:t>
            </a:r>
            <a:r>
              <a:rPr lang="hr-HR" dirty="0" err="1"/>
              <a:t>neefektiva</a:t>
            </a:r>
            <a:endParaRPr lang="hr-HR" dirty="0"/>
          </a:p>
          <a:p>
            <a:pPr marL="0" indent="0" algn="just">
              <a:spcBef>
                <a:spcPts val="0"/>
              </a:spcBef>
              <a:buNone/>
            </a:pPr>
            <a:endParaRPr lang="hr-HR" dirty="0"/>
          </a:p>
          <a:p>
            <a:pPr marL="274320" lvl="1" indent="0" algn="just">
              <a:spcBef>
                <a:spcPts val="0"/>
              </a:spcBef>
              <a:buNone/>
            </a:pPr>
            <a:r>
              <a:rPr lang="hr-HR" dirty="0"/>
              <a:t>v. Pravilnik o tjednim radnim obvezama učitelja i stručnih suradnika u OŠ</a:t>
            </a:r>
          </a:p>
          <a:p>
            <a:pPr marL="274320" lvl="1" indent="0" algn="just">
              <a:spcBef>
                <a:spcPts val="0"/>
              </a:spcBef>
              <a:buNone/>
            </a:pPr>
            <a:r>
              <a:rPr lang="hr-HR" dirty="0"/>
              <a:t>v. Pravilnik o normi rada nastavnika u srednjoškolskoj ustanovi</a:t>
            </a:r>
          </a:p>
          <a:p>
            <a:pPr algn="just">
              <a:spcBef>
                <a:spcPts val="0"/>
              </a:spcBef>
            </a:pPr>
            <a:endParaRPr lang="hr-HR" dirty="0"/>
          </a:p>
          <a:p>
            <a:pPr algn="just">
              <a:spcBef>
                <a:spcPts val="0"/>
              </a:spcBef>
            </a:pPr>
            <a:r>
              <a:rPr lang="hr-HR" dirty="0"/>
              <a:t>Ukupne tjedne obveze utvrđuju se godišnjim planom i programom rada – djelatniku se mora izdati tjedno i godišnje zaduženje.</a:t>
            </a:r>
          </a:p>
          <a:p>
            <a:pPr marL="0" indent="0" algn="just">
              <a:spcBef>
                <a:spcPts val="0"/>
              </a:spcBef>
              <a:buNone/>
            </a:pPr>
            <a:endParaRPr lang="hr-HR" sz="2400" dirty="0"/>
          </a:p>
        </p:txBody>
      </p:sp>
    </p:spTree>
    <p:extLst>
      <p:ext uri="{BB962C8B-B14F-4D97-AF65-F5344CB8AC3E}">
        <p14:creationId xmlns:p14="http://schemas.microsoft.com/office/powerpoint/2010/main" val="3468326864"/>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457200" y="533400"/>
            <a:ext cx="8229600" cy="838200"/>
          </a:xfrm>
        </p:spPr>
        <p:txBody>
          <a:bodyPr>
            <a:noAutofit/>
          </a:bodyPr>
          <a:lstStyle/>
          <a:p>
            <a:pPr algn="just" eaLnBrk="1" hangingPunct="1"/>
            <a:r>
              <a:rPr lang="hr-HR" sz="3200" b="1" dirty="0"/>
              <a:t>PUNO RADNO VRIJEME</a:t>
            </a:r>
            <a:endParaRPr lang="en-US" sz="3200" b="1" dirty="0"/>
          </a:p>
        </p:txBody>
      </p:sp>
      <p:sp>
        <p:nvSpPr>
          <p:cNvPr id="6147" name="Rectangle 3"/>
          <p:cNvSpPr>
            <a:spLocks noGrp="1" noChangeArrowheads="1"/>
          </p:cNvSpPr>
          <p:nvPr>
            <p:ph type="body" idx="1"/>
          </p:nvPr>
        </p:nvSpPr>
        <p:spPr>
          <a:xfrm>
            <a:off x="419100" y="1516028"/>
            <a:ext cx="8435280" cy="5184576"/>
          </a:xfrm>
        </p:spPr>
        <p:txBody>
          <a:bodyPr>
            <a:normAutofit/>
          </a:bodyPr>
          <a:lstStyle/>
          <a:p>
            <a:pPr algn="just">
              <a:lnSpc>
                <a:spcPct val="110000"/>
              </a:lnSpc>
              <a:spcBef>
                <a:spcPts val="0"/>
              </a:spcBef>
            </a:pPr>
            <a:r>
              <a:rPr lang="hr-HR" dirty="0">
                <a:solidFill>
                  <a:srgbClr val="002060"/>
                </a:solidFill>
                <a:latin typeface="Calibri" panose="020F0502020204030204" pitchFamily="34" charset="0"/>
                <a:cs typeface="Calibri" panose="020F0502020204030204" pitchFamily="34" charset="0"/>
              </a:rPr>
              <a:t>Pravo na umanjenje satnice</a:t>
            </a:r>
            <a:r>
              <a:rPr lang="hr-HR" sz="2600" dirty="0">
                <a:solidFill>
                  <a:srgbClr val="002060"/>
                </a:solidFill>
                <a:latin typeface="Calibri" panose="020F0502020204030204" pitchFamily="34" charset="0"/>
                <a:cs typeface="Calibri" panose="020F0502020204030204" pitchFamily="34" charset="0"/>
              </a:rPr>
              <a:t>:</a:t>
            </a:r>
          </a:p>
          <a:p>
            <a:pPr lvl="1" algn="just">
              <a:spcBef>
                <a:spcPts val="0"/>
              </a:spcBef>
              <a:buFont typeface="Wingdings" panose="05000000000000000000" pitchFamily="2" charset="2"/>
              <a:buChar char="Ø"/>
            </a:pPr>
            <a:r>
              <a:rPr lang="hr-HR" sz="2400" dirty="0">
                <a:solidFill>
                  <a:srgbClr val="002060"/>
                </a:solidFill>
                <a:latin typeface="Calibri" panose="020F0502020204030204" pitchFamily="34" charset="0"/>
                <a:cs typeface="Calibri" panose="020F0502020204030204" pitchFamily="34" charset="0"/>
              </a:rPr>
              <a:t>radnici koji ostvaruju pravo na zaštitu zbog osobno uvjetovanih razloga (smanjenja radna sposobnost ili neposredna opasnost od nastanka smanjenje radne sposobnosti)  </a:t>
            </a:r>
          </a:p>
          <a:p>
            <a:pPr lvl="1" algn="just">
              <a:spcBef>
                <a:spcPts val="0"/>
              </a:spcBef>
              <a:buFont typeface="Wingdings" panose="05000000000000000000" pitchFamily="2" charset="2"/>
              <a:buChar char="Ø"/>
            </a:pPr>
            <a:r>
              <a:rPr lang="hr-HR" sz="2400" dirty="0">
                <a:solidFill>
                  <a:srgbClr val="002060"/>
                </a:solidFill>
                <a:latin typeface="Calibri" panose="020F0502020204030204" pitchFamily="34" charset="0"/>
                <a:cs typeface="Calibri" panose="020F0502020204030204" pitchFamily="34" charset="0"/>
              </a:rPr>
              <a:t>učitelji i nastavnici s 30 i više godina radnog staža (umanjenje radne obveze)</a:t>
            </a:r>
          </a:p>
          <a:p>
            <a:pPr lvl="1" algn="just">
              <a:spcBef>
                <a:spcPts val="0"/>
              </a:spcBef>
              <a:buFont typeface="Wingdings" panose="05000000000000000000" pitchFamily="2" charset="2"/>
              <a:buChar char="Ø"/>
            </a:pPr>
            <a:r>
              <a:rPr lang="hr-HR" sz="2400" dirty="0">
                <a:solidFill>
                  <a:srgbClr val="002060"/>
                </a:solidFill>
                <a:latin typeface="Calibri" panose="020F0502020204030204" pitchFamily="34" charset="0"/>
                <a:cs typeface="Calibri" panose="020F0502020204030204" pitchFamily="34" charset="0"/>
              </a:rPr>
              <a:t>sindikalni povjerenici</a:t>
            </a:r>
          </a:p>
          <a:p>
            <a:pPr lvl="1" algn="just">
              <a:spcBef>
                <a:spcPts val="0"/>
              </a:spcBef>
              <a:buFont typeface="Wingdings" panose="05000000000000000000" pitchFamily="2" charset="2"/>
              <a:buChar char="Ø"/>
            </a:pPr>
            <a:r>
              <a:rPr lang="hr-HR" sz="2400" dirty="0">
                <a:solidFill>
                  <a:srgbClr val="002060"/>
                </a:solidFill>
                <a:latin typeface="Calibri" panose="020F0502020204030204" pitchFamily="34" charset="0"/>
                <a:cs typeface="Calibri" panose="020F0502020204030204" pitchFamily="34" charset="0"/>
              </a:rPr>
              <a:t>povjerenik radnika zaštite na radu</a:t>
            </a:r>
          </a:p>
          <a:p>
            <a:pPr algn="just">
              <a:spcBef>
                <a:spcPts val="0"/>
              </a:spcBef>
            </a:pPr>
            <a:endParaRPr lang="hr-HR" sz="2400" dirty="0"/>
          </a:p>
        </p:txBody>
      </p:sp>
    </p:spTree>
    <p:extLst>
      <p:ext uri="{BB962C8B-B14F-4D97-AF65-F5344CB8AC3E}">
        <p14:creationId xmlns:p14="http://schemas.microsoft.com/office/powerpoint/2010/main" val="2420020861"/>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457200" y="533400"/>
            <a:ext cx="8229600" cy="838200"/>
          </a:xfrm>
        </p:spPr>
        <p:txBody>
          <a:bodyPr>
            <a:noAutofit/>
          </a:bodyPr>
          <a:lstStyle/>
          <a:p>
            <a:pPr algn="just" eaLnBrk="1" hangingPunct="1"/>
            <a:r>
              <a:rPr lang="hr-HR" sz="3200" b="1" dirty="0"/>
              <a:t>PUNO RADNO VRIJEME</a:t>
            </a:r>
            <a:endParaRPr lang="en-US" sz="3200" b="1" dirty="0"/>
          </a:p>
        </p:txBody>
      </p:sp>
      <p:sp>
        <p:nvSpPr>
          <p:cNvPr id="6147" name="Rectangle 3"/>
          <p:cNvSpPr>
            <a:spLocks noGrp="1" noChangeArrowheads="1"/>
          </p:cNvSpPr>
          <p:nvPr>
            <p:ph type="body" idx="1"/>
          </p:nvPr>
        </p:nvSpPr>
        <p:spPr>
          <a:xfrm>
            <a:off x="419100" y="1516028"/>
            <a:ext cx="8435280" cy="5184576"/>
          </a:xfrm>
        </p:spPr>
        <p:txBody>
          <a:bodyPr>
            <a:normAutofit/>
          </a:bodyPr>
          <a:lstStyle/>
          <a:p>
            <a:pPr algn="just"/>
            <a:r>
              <a:rPr lang="hr-HR" i="1" dirty="0">
                <a:solidFill>
                  <a:srgbClr val="C00000"/>
                </a:solidFill>
                <a:latin typeface="Calibri" panose="020F0502020204030204" pitchFamily="34" charset="0"/>
                <a:cs typeface="Calibri" panose="020F0502020204030204" pitchFamily="34" charset="0"/>
              </a:rPr>
              <a:t>Što ako radnik efektivno odradi manje od 40 sati tjedno?</a:t>
            </a:r>
          </a:p>
          <a:p>
            <a:pPr lvl="1" algn="just"/>
            <a:r>
              <a:rPr lang="hr-HR" sz="2400" i="1" dirty="0">
                <a:solidFill>
                  <a:srgbClr val="C00000"/>
                </a:solidFill>
                <a:latin typeface="Calibri" panose="020F0502020204030204" pitchFamily="34" charset="0"/>
                <a:cs typeface="Calibri" panose="020F0502020204030204" pitchFamily="34" charset="0"/>
              </a:rPr>
              <a:t>način evidentiranja (je li riječ o opravdanim ili neopravdanim izostancima ili zastojima u radu za koje radnik nije odgovoran)</a:t>
            </a:r>
          </a:p>
          <a:p>
            <a:pPr lvl="1" algn="just"/>
            <a:r>
              <a:rPr lang="hr-HR" sz="2400" i="1" dirty="0">
                <a:solidFill>
                  <a:srgbClr val="C00000"/>
                </a:solidFill>
                <a:latin typeface="Calibri" panose="020F0502020204030204" pitchFamily="34" charset="0"/>
                <a:cs typeface="Calibri" panose="020F0502020204030204" pitchFamily="34" charset="0"/>
              </a:rPr>
              <a:t>način obračuna</a:t>
            </a:r>
            <a:endParaRPr lang="vi-VN" sz="2400" i="1" dirty="0">
              <a:solidFill>
                <a:srgbClr val="C00000"/>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226797621"/>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457200" y="533400"/>
            <a:ext cx="8229600" cy="838200"/>
          </a:xfrm>
        </p:spPr>
        <p:txBody>
          <a:bodyPr>
            <a:noAutofit/>
          </a:bodyPr>
          <a:lstStyle/>
          <a:p>
            <a:pPr algn="just" eaLnBrk="1" hangingPunct="1"/>
            <a:r>
              <a:rPr lang="hr-HR" sz="3200" b="1" dirty="0"/>
              <a:t>NEPUNO RADNO VRIJEME</a:t>
            </a:r>
            <a:endParaRPr lang="en-US" sz="3200" b="1" dirty="0"/>
          </a:p>
        </p:txBody>
      </p:sp>
      <p:sp>
        <p:nvSpPr>
          <p:cNvPr id="6147" name="Rectangle 3"/>
          <p:cNvSpPr>
            <a:spLocks noGrp="1" noChangeArrowheads="1"/>
          </p:cNvSpPr>
          <p:nvPr>
            <p:ph type="body" idx="1"/>
          </p:nvPr>
        </p:nvSpPr>
        <p:spPr>
          <a:xfrm>
            <a:off x="419100" y="1516028"/>
            <a:ext cx="8435280" cy="5184576"/>
          </a:xfrm>
        </p:spPr>
        <p:txBody>
          <a:bodyPr>
            <a:normAutofit/>
          </a:bodyPr>
          <a:lstStyle/>
          <a:p>
            <a:pPr algn="just"/>
            <a:r>
              <a:rPr lang="vi-VN" dirty="0">
                <a:solidFill>
                  <a:srgbClr val="002060"/>
                </a:solidFill>
                <a:latin typeface="Calibri" panose="020F0502020204030204" pitchFamily="34" charset="0"/>
                <a:cs typeface="Calibri" panose="020F0502020204030204" pitchFamily="34" charset="0"/>
              </a:rPr>
              <a:t>Svako radno vrijeme kraće od punog radnog vremena (sve kraće od</a:t>
            </a:r>
            <a:r>
              <a:rPr lang="hr-HR" dirty="0">
                <a:solidFill>
                  <a:srgbClr val="002060"/>
                </a:solidFill>
                <a:latin typeface="Calibri" panose="020F0502020204030204" pitchFamily="34" charset="0"/>
                <a:cs typeface="Calibri" panose="020F0502020204030204" pitchFamily="34" charset="0"/>
              </a:rPr>
              <a:t> </a:t>
            </a:r>
            <a:r>
              <a:rPr lang="vi-VN" dirty="0">
                <a:solidFill>
                  <a:srgbClr val="002060"/>
                </a:solidFill>
                <a:latin typeface="Calibri" panose="020F0502020204030204" pitchFamily="34" charset="0"/>
                <a:cs typeface="Calibri" panose="020F0502020204030204" pitchFamily="34" charset="0"/>
              </a:rPr>
              <a:t>40 sati tjedno).</a:t>
            </a:r>
          </a:p>
          <a:p>
            <a:pPr algn="just"/>
            <a:endParaRPr lang="vi-VN" dirty="0">
              <a:solidFill>
                <a:srgbClr val="002060"/>
              </a:solidFill>
              <a:latin typeface="Calibri" panose="020F0502020204030204" pitchFamily="34" charset="0"/>
              <a:cs typeface="Calibri" panose="020F0502020204030204" pitchFamily="34" charset="0"/>
            </a:endParaRPr>
          </a:p>
          <a:p>
            <a:pPr algn="just"/>
            <a:r>
              <a:rPr lang="vi-VN" dirty="0">
                <a:solidFill>
                  <a:srgbClr val="002060"/>
                </a:solidFill>
                <a:latin typeface="Calibri" panose="020F0502020204030204" pitchFamily="34" charset="0"/>
                <a:cs typeface="Calibri" panose="020F0502020204030204" pitchFamily="34" charset="0"/>
              </a:rPr>
              <a:t>Rad kod više poslodavaca </a:t>
            </a:r>
            <a:r>
              <a:rPr lang="hr-HR" dirty="0">
                <a:solidFill>
                  <a:srgbClr val="002060"/>
                </a:solidFill>
                <a:latin typeface="Calibri" panose="020F0502020204030204" pitchFamily="34" charset="0"/>
                <a:cs typeface="Calibri" panose="020F0502020204030204" pitchFamily="34" charset="0"/>
              </a:rPr>
              <a:t>(škola) </a:t>
            </a:r>
            <a:r>
              <a:rPr lang="vi-VN" dirty="0">
                <a:solidFill>
                  <a:srgbClr val="002060"/>
                </a:solidFill>
                <a:latin typeface="Calibri" panose="020F0502020204030204" pitchFamily="34" charset="0"/>
                <a:cs typeface="Calibri" panose="020F0502020204030204" pitchFamily="34" charset="0"/>
              </a:rPr>
              <a:t>= ukupno 40 sati (moguć dopunski rad).</a:t>
            </a:r>
          </a:p>
          <a:p>
            <a:pPr algn="just"/>
            <a:endParaRPr lang="vi-VN" dirty="0">
              <a:solidFill>
                <a:srgbClr val="002060"/>
              </a:solidFill>
              <a:latin typeface="Calibri" panose="020F0502020204030204" pitchFamily="34" charset="0"/>
              <a:cs typeface="Calibri" panose="020F0502020204030204" pitchFamily="34" charset="0"/>
            </a:endParaRPr>
          </a:p>
          <a:p>
            <a:pPr algn="just"/>
            <a:r>
              <a:rPr lang="vi-VN" dirty="0">
                <a:solidFill>
                  <a:srgbClr val="002060"/>
                </a:solidFill>
                <a:latin typeface="Calibri" panose="020F0502020204030204" pitchFamily="34" charset="0"/>
                <a:cs typeface="Calibri" panose="020F0502020204030204" pitchFamily="34" charset="0"/>
              </a:rPr>
              <a:t>DOPUNSKI RAD – rad u nepunom radnom vremenu do najviše 8 sati</a:t>
            </a:r>
            <a:r>
              <a:rPr lang="hr-HR" dirty="0">
                <a:solidFill>
                  <a:srgbClr val="002060"/>
                </a:solidFill>
                <a:latin typeface="Calibri" panose="020F0502020204030204" pitchFamily="34" charset="0"/>
                <a:cs typeface="Calibri" panose="020F0502020204030204" pitchFamily="34" charset="0"/>
              </a:rPr>
              <a:t> </a:t>
            </a:r>
            <a:r>
              <a:rPr lang="vi-VN" dirty="0">
                <a:solidFill>
                  <a:srgbClr val="002060"/>
                </a:solidFill>
                <a:latin typeface="Calibri" panose="020F0502020204030204" pitchFamily="34" charset="0"/>
                <a:cs typeface="Calibri" panose="020F0502020204030204" pitchFamily="34" charset="0"/>
              </a:rPr>
              <a:t>tjedno, odnosno 180 sati godišnje.</a:t>
            </a:r>
            <a:endParaRPr lang="hr-HR" dirty="0">
              <a:solidFill>
                <a:srgbClr val="002060"/>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226797621"/>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457200" y="533400"/>
            <a:ext cx="8229600" cy="838200"/>
          </a:xfrm>
        </p:spPr>
        <p:txBody>
          <a:bodyPr>
            <a:noAutofit/>
          </a:bodyPr>
          <a:lstStyle/>
          <a:p>
            <a:pPr algn="just" eaLnBrk="1" hangingPunct="1"/>
            <a:r>
              <a:rPr lang="hr-HR" sz="3200" b="1" dirty="0"/>
              <a:t>NEPUNO RADNO VRIJEME</a:t>
            </a:r>
            <a:endParaRPr lang="en-US" sz="3200" b="1" dirty="0"/>
          </a:p>
        </p:txBody>
      </p:sp>
      <p:sp>
        <p:nvSpPr>
          <p:cNvPr id="6147" name="Rectangle 3"/>
          <p:cNvSpPr>
            <a:spLocks noGrp="1" noChangeArrowheads="1"/>
          </p:cNvSpPr>
          <p:nvPr>
            <p:ph type="body" idx="1"/>
          </p:nvPr>
        </p:nvSpPr>
        <p:spPr>
          <a:xfrm>
            <a:off x="419100" y="1516028"/>
            <a:ext cx="8435280" cy="5184576"/>
          </a:xfrm>
        </p:spPr>
        <p:txBody>
          <a:bodyPr>
            <a:normAutofit/>
          </a:bodyPr>
          <a:lstStyle/>
          <a:p>
            <a:pPr algn="just"/>
            <a:r>
              <a:rPr lang="hr-HR" dirty="0"/>
              <a:t> </a:t>
            </a:r>
            <a:r>
              <a:rPr lang="hr-HR" dirty="0">
                <a:solidFill>
                  <a:srgbClr val="002060"/>
                </a:solidFill>
                <a:latin typeface="Calibri" panose="020F0502020204030204" pitchFamily="34" charset="0"/>
                <a:cs typeface="Calibri" panose="020F0502020204030204" pitchFamily="34" charset="0"/>
              </a:rPr>
              <a:t>PRELAZAK S PUNOG NA NEPUNO RADNO VRIJEME</a:t>
            </a:r>
          </a:p>
          <a:p>
            <a:pPr lvl="1" algn="just">
              <a:buFont typeface="Wingdings" panose="05000000000000000000" pitchFamily="2" charset="2"/>
              <a:buChar char="Ø"/>
            </a:pPr>
            <a:r>
              <a:rPr lang="hr-HR" sz="2400" dirty="0">
                <a:solidFill>
                  <a:srgbClr val="002060"/>
                </a:solidFill>
                <a:latin typeface="Calibri" panose="020F0502020204030204" pitchFamily="34" charset="0"/>
                <a:cs typeface="Calibri" panose="020F0502020204030204" pitchFamily="34" charset="0"/>
              </a:rPr>
              <a:t>prestanak potrebe za radnikom zbog organizacijskih (poslovnih) razloga – prijavljuje se nadležnom upravnom tijelu županije, odnosno GU</a:t>
            </a:r>
          </a:p>
          <a:p>
            <a:pPr lvl="1" algn="just">
              <a:buFont typeface="Wingdings" panose="05000000000000000000" pitchFamily="2" charset="2"/>
              <a:buChar char="Ø"/>
            </a:pPr>
            <a:r>
              <a:rPr lang="hr-HR" sz="2400" dirty="0">
                <a:solidFill>
                  <a:srgbClr val="002060"/>
                </a:solidFill>
                <a:latin typeface="Calibri" panose="020F0502020204030204" pitchFamily="34" charset="0"/>
                <a:cs typeface="Calibri" panose="020F0502020204030204" pitchFamily="34" charset="0"/>
              </a:rPr>
              <a:t>radnik mora pristati na promjenu ugovorenog radnog vremena – tzv. ponuda ugovora s izmijenjenim uvjetima rada</a:t>
            </a:r>
          </a:p>
          <a:p>
            <a:pPr marL="274320" lvl="1" indent="0" algn="just">
              <a:buNone/>
            </a:pPr>
            <a:endParaRPr lang="hr-HR" sz="2400" dirty="0">
              <a:solidFill>
                <a:srgbClr val="002060"/>
              </a:solidFill>
              <a:latin typeface="Calibri" panose="020F0502020204030204" pitchFamily="34" charset="0"/>
              <a:cs typeface="Calibri" panose="020F0502020204030204" pitchFamily="34" charset="0"/>
            </a:endParaRPr>
          </a:p>
          <a:p>
            <a:pPr marL="274320" lvl="1" indent="0" algn="just">
              <a:buNone/>
            </a:pPr>
            <a:r>
              <a:rPr lang="hr-HR" sz="2400" i="1" dirty="0">
                <a:solidFill>
                  <a:srgbClr val="002060"/>
                </a:solidFill>
                <a:latin typeface="Calibri" panose="020F0502020204030204" pitchFamily="34" charset="0"/>
                <a:cs typeface="Calibri" panose="020F0502020204030204" pitchFamily="34" charset="0"/>
              </a:rPr>
              <a:t>NAPOMENA: kod prelaska s nepunog na puno radno vrijeme potrebno je provesti javni natječaj osim ako se radi o radniku koju u školi ima zasnovan radni odnos na neodređeno vrijeme. </a:t>
            </a:r>
          </a:p>
        </p:txBody>
      </p:sp>
    </p:spTree>
    <p:extLst>
      <p:ext uri="{BB962C8B-B14F-4D97-AF65-F5344CB8AC3E}">
        <p14:creationId xmlns:p14="http://schemas.microsoft.com/office/powerpoint/2010/main" val="1226797621"/>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457200" y="533400"/>
            <a:ext cx="8229600" cy="876300"/>
          </a:xfrm>
        </p:spPr>
        <p:txBody>
          <a:bodyPr>
            <a:noAutofit/>
          </a:bodyPr>
          <a:lstStyle/>
          <a:p>
            <a:pPr algn="just" eaLnBrk="1" hangingPunct="1"/>
            <a:r>
              <a:rPr lang="hr-HR" sz="3200" b="1" dirty="0"/>
              <a:t>NEPUNO RADNO VRIJEME</a:t>
            </a:r>
            <a:endParaRPr lang="en-US" sz="3200" b="1" dirty="0"/>
          </a:p>
        </p:txBody>
      </p:sp>
      <p:sp>
        <p:nvSpPr>
          <p:cNvPr id="6147" name="Rectangle 3"/>
          <p:cNvSpPr>
            <a:spLocks noGrp="1" noChangeArrowheads="1"/>
          </p:cNvSpPr>
          <p:nvPr>
            <p:ph type="body" idx="1"/>
          </p:nvPr>
        </p:nvSpPr>
        <p:spPr>
          <a:xfrm>
            <a:off x="457200" y="1524000"/>
            <a:ext cx="8435280" cy="5001344"/>
          </a:xfrm>
        </p:spPr>
        <p:txBody>
          <a:bodyPr>
            <a:normAutofit/>
          </a:bodyPr>
          <a:lstStyle/>
          <a:p>
            <a:pPr algn="just"/>
            <a:r>
              <a:rPr lang="hr-HR" dirty="0">
                <a:solidFill>
                  <a:srgbClr val="002060"/>
                </a:solidFill>
                <a:latin typeface="Calibri" panose="020F0502020204030204" pitchFamily="34" charset="0"/>
                <a:cs typeface="Calibri" panose="020F0502020204030204" pitchFamily="34" charset="0"/>
              </a:rPr>
              <a:t>Zaposlenici u nepunom radnom vremenu ostvaruju ista prava kao i zaposlenici koji rade u punom radnom vremenu.</a:t>
            </a:r>
          </a:p>
          <a:p>
            <a:pPr marL="0" indent="0" algn="just">
              <a:buNone/>
            </a:pPr>
            <a:endParaRPr lang="hr-HR" dirty="0">
              <a:solidFill>
                <a:srgbClr val="002060"/>
              </a:solidFill>
              <a:latin typeface="Calibri" panose="020F0502020204030204" pitchFamily="34" charset="0"/>
              <a:cs typeface="Calibri" panose="020F0502020204030204" pitchFamily="34" charset="0"/>
            </a:endParaRPr>
          </a:p>
          <a:p>
            <a:pPr algn="just"/>
            <a:r>
              <a:rPr lang="hr-HR" dirty="0">
                <a:solidFill>
                  <a:srgbClr val="002060"/>
                </a:solidFill>
                <a:latin typeface="Calibri" panose="020F0502020204030204" pitchFamily="34" charset="0"/>
                <a:cs typeface="Calibri" panose="020F0502020204030204" pitchFamily="34" charset="0"/>
              </a:rPr>
              <a:t>Plaća i naknada plaće – u skladu s ugovorenim radnim vremenom.</a:t>
            </a:r>
          </a:p>
          <a:p>
            <a:pPr algn="just"/>
            <a:endParaRPr lang="hr-HR" dirty="0">
              <a:solidFill>
                <a:srgbClr val="002060"/>
              </a:solidFill>
              <a:latin typeface="Calibri" panose="020F0502020204030204" pitchFamily="34" charset="0"/>
              <a:cs typeface="Calibri" panose="020F0502020204030204" pitchFamily="34" charset="0"/>
            </a:endParaRPr>
          </a:p>
          <a:p>
            <a:pPr algn="just"/>
            <a:r>
              <a:rPr lang="hr-HR" dirty="0">
                <a:solidFill>
                  <a:srgbClr val="002060"/>
                </a:solidFill>
                <a:latin typeface="Calibri" panose="020F0502020204030204" pitchFamily="34" charset="0"/>
                <a:cs typeface="Calibri" panose="020F0502020204030204" pitchFamily="34" charset="0"/>
              </a:rPr>
              <a:t>Ostala materijalna prava (regres, božićnica) – u istom iznosu kao i radnici u punom radnom vremenu.   </a:t>
            </a:r>
          </a:p>
          <a:p>
            <a:pPr marL="0" indent="0" algn="just">
              <a:spcBef>
                <a:spcPts val="0"/>
              </a:spcBef>
              <a:buNone/>
            </a:pPr>
            <a:endParaRPr lang="hr-HR" dirty="0"/>
          </a:p>
        </p:txBody>
      </p:sp>
    </p:spTree>
    <p:extLst>
      <p:ext uri="{BB962C8B-B14F-4D97-AF65-F5344CB8AC3E}">
        <p14:creationId xmlns:p14="http://schemas.microsoft.com/office/powerpoint/2010/main" val="807139955"/>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Rif-model">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85000"/>
                <a:satMod val="180000"/>
              </a:schemeClr>
            </a:gs>
            <a:gs pos="40000">
              <a:schemeClr val="phClr">
                <a:tint val="95000"/>
                <a:shade val="85000"/>
                <a:satMod val="150000"/>
              </a:schemeClr>
            </a:gs>
            <a:gs pos="100000">
              <a:schemeClr val="phClr">
                <a:shade val="45000"/>
                <a:satMod val="200000"/>
              </a:schemeClr>
            </a:gs>
          </a:gsLst>
          <a:lin ang="5400000" scaled="0"/>
        </a:gradFill>
        <a:blipFill rotWithShape="1">
          <a:blip xmlns:r="http://schemas.openxmlformats.org/officeDocument/2006/relationships" r:embed="rId1">
            <a:duotone>
              <a:schemeClr val="phClr">
                <a:shade val="55000"/>
              </a:schemeClr>
              <a:schemeClr val="phClr">
                <a:tint val="97000"/>
                <a:satMod val="95000"/>
              </a:schemeClr>
            </a:duotone>
          </a:blip>
          <a:tile tx="0" ty="0" sx="70000" sy="70000" flip="none" algn="tl"/>
        </a:blipFill>
      </a:bgFillStyleLst>
    </a:fmtScheme>
  </a:themeElements>
  <a:objectDefaults/>
  <a:extraClrSchemeLst/>
</a:theme>
</file>

<file path=ppt/theme/theme2.xml><?xml version="1.0" encoding="utf-8"?>
<a:theme xmlns:a="http://schemas.openxmlformats.org/drawingml/2006/main" name="Tema sustava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3614</TotalTime>
  <Words>2237</Words>
  <Application>Microsoft Office PowerPoint</Application>
  <PresentationFormat>On-screen Show (4:3)</PresentationFormat>
  <Paragraphs>245</Paragraphs>
  <Slides>34</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34</vt:i4>
      </vt:variant>
    </vt:vector>
  </HeadingPairs>
  <TitlesOfParts>
    <vt:vector size="40" baseType="lpstr">
      <vt:lpstr>Arial</vt:lpstr>
      <vt:lpstr>Calibri</vt:lpstr>
      <vt:lpstr>Segoe UI</vt:lpstr>
      <vt:lpstr>Times New Roman</vt:lpstr>
      <vt:lpstr>Wingdings</vt:lpstr>
      <vt:lpstr>Rif-model</vt:lpstr>
      <vt:lpstr> Organizacija rada školskih ustanova i specifičnosti obračuna plaće za vrijeme posebnih okolnosti   </vt:lpstr>
      <vt:lpstr>ORGANIZACIJA RADA U SITUACIJI UZROKOVANOJ PANDEMIJOM BOLESTI COVIDA -19</vt:lpstr>
      <vt:lpstr>ORGANIZACIJA RADA U SITUACIJI UZROKOVANOJ PANDEMIJOM BOLESTI COVIDA -19</vt:lpstr>
      <vt:lpstr>PUNO RADNO VRIJEME</vt:lpstr>
      <vt:lpstr>PUNO RADNO VRIJEME</vt:lpstr>
      <vt:lpstr>PUNO RADNO VRIJEME</vt:lpstr>
      <vt:lpstr>NEPUNO RADNO VRIJEME</vt:lpstr>
      <vt:lpstr>NEPUNO RADNO VRIJEME</vt:lpstr>
      <vt:lpstr>NEPUNO RADNO VRIJEME</vt:lpstr>
      <vt:lpstr>SKRAČENO RADNO VRIJEME</vt:lpstr>
      <vt:lpstr> SKRAČIVANJE NASTAVNOG SATA</vt:lpstr>
      <vt:lpstr>NAČIN RASPOREDA RADNOG VREMENA</vt:lpstr>
      <vt:lpstr>NAČIN RASPOREDA RADNOG VREMENA</vt:lpstr>
      <vt:lpstr>NEJEDNAKI RASPORED RADNOG VREMENA</vt:lpstr>
      <vt:lpstr> NEJEDNAKI RASPORED RADNOG VREMENA</vt:lpstr>
      <vt:lpstr> PREKOVREMENI RAD</vt:lpstr>
      <vt:lpstr>PREKOVREMENI RAD</vt:lpstr>
      <vt:lpstr>SMJENSKI RAD</vt:lpstr>
      <vt:lpstr>SMJENSKI RAD</vt:lpstr>
      <vt:lpstr>RAD NA DALJINU (RAD OD KUĆE)</vt:lpstr>
      <vt:lpstr>RAD NA DALJINU (RAD OD KUĆE)</vt:lpstr>
      <vt:lpstr>RAD OD KUĆE ZA VRIJEME SAMOIZOLACIJE</vt:lpstr>
      <vt:lpstr>PREKOVREMENI RAD PRILIKOM RADA OD KUĆE</vt:lpstr>
      <vt:lpstr>ORGANIZACIJA RADA DJELATNIKA S KRONIČNIM BOLESTIMA</vt:lpstr>
      <vt:lpstr>KORIŠTENJE GODIŠNJEG ODMORA, PLAĆENOG I NEPLAĆENOG DOPUSTA</vt:lpstr>
      <vt:lpstr>KORIŠTENJE GODIŠNJEG ODMORA, PLAĆENOG I NEPLAĆENOG DOPUSTA</vt:lpstr>
      <vt:lpstr>EVIDENTIRANJE RADNOG VREMENA</vt:lpstr>
      <vt:lpstr>EVIDENTIRANJE RADNOG VREMENA</vt:lpstr>
      <vt:lpstr>EVIDENTIRANJE RADNOG VREMENA</vt:lpstr>
      <vt:lpstr>EVIDENTIRANJE RADNOG VREMENA</vt:lpstr>
      <vt:lpstr>EVIDENTIRANJE RADNOG VREMENA</vt:lpstr>
      <vt:lpstr>EVIDENTIRANJE RADNOG VREMENA</vt:lpstr>
      <vt:lpstr>EVIDENTIRANJE RADNOG VREMENA</vt:lpstr>
      <vt:lpstr>HVALA NA PAŽNJI!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PowerPointova prezentacija</dc:title>
  <dc:creator>user</dc:creator>
  <cp:lastModifiedBy>Darko</cp:lastModifiedBy>
  <cp:revision>253</cp:revision>
  <dcterms:created xsi:type="dcterms:W3CDTF">2017-01-18T08:38:35Z</dcterms:created>
  <dcterms:modified xsi:type="dcterms:W3CDTF">2020-10-12T10:34:31Z</dcterms:modified>
</cp:coreProperties>
</file>