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 ContentType="application/vnd.ms-exce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968" r:id="rId3"/>
    <p:sldId id="345" r:id="rId4"/>
    <p:sldId id="739" r:id="rId5"/>
    <p:sldId id="657" r:id="rId6"/>
    <p:sldId id="678" r:id="rId7"/>
    <p:sldId id="1086" r:id="rId8"/>
    <p:sldId id="1028" r:id="rId9"/>
    <p:sldId id="513" r:id="rId10"/>
    <p:sldId id="980" r:id="rId11"/>
    <p:sldId id="981" r:id="rId12"/>
    <p:sldId id="703" r:id="rId13"/>
    <p:sldId id="704" r:id="rId14"/>
    <p:sldId id="702" r:id="rId15"/>
    <p:sldId id="697" r:id="rId16"/>
    <p:sldId id="1087" r:id="rId17"/>
    <p:sldId id="1029" r:id="rId18"/>
    <p:sldId id="493" r:id="rId19"/>
    <p:sldId id="705" r:id="rId20"/>
    <p:sldId id="706" r:id="rId21"/>
    <p:sldId id="1019" r:id="rId22"/>
    <p:sldId id="1088" r:id="rId23"/>
    <p:sldId id="1030" r:id="rId24"/>
    <p:sldId id="1031" r:id="rId25"/>
    <p:sldId id="969" r:id="rId26"/>
    <p:sldId id="1026" r:id="rId27"/>
    <p:sldId id="812" r:id="rId28"/>
    <p:sldId id="754" r:id="rId29"/>
    <p:sldId id="1089" r:id="rId30"/>
    <p:sldId id="740" r:id="rId31"/>
    <p:sldId id="813" r:id="rId32"/>
    <p:sldId id="814" r:id="rId33"/>
    <p:sldId id="1042" r:id="rId34"/>
    <p:sldId id="1041" r:id="rId35"/>
    <p:sldId id="1040" r:id="rId36"/>
    <p:sldId id="1039" r:id="rId37"/>
    <p:sldId id="1038" r:id="rId38"/>
    <p:sldId id="1090" r:id="rId39"/>
    <p:sldId id="815" r:id="rId40"/>
    <p:sldId id="816" r:id="rId41"/>
    <p:sldId id="817" r:id="rId42"/>
    <p:sldId id="755" r:id="rId43"/>
    <p:sldId id="1082" r:id="rId44"/>
    <p:sldId id="1091" r:id="rId45"/>
    <p:sldId id="818" r:id="rId46"/>
    <p:sldId id="1075" r:id="rId47"/>
    <p:sldId id="1076" r:id="rId48"/>
    <p:sldId id="1077" r:id="rId49"/>
    <p:sldId id="1079" r:id="rId50"/>
    <p:sldId id="1081" r:id="rId51"/>
    <p:sldId id="1080" r:id="rId52"/>
    <p:sldId id="1092" r:id="rId53"/>
    <p:sldId id="819" r:id="rId54"/>
    <p:sldId id="821" r:id="rId55"/>
    <p:sldId id="743" r:id="rId56"/>
    <p:sldId id="744" r:id="rId57"/>
    <p:sldId id="745" r:id="rId58"/>
    <p:sldId id="758" r:id="rId59"/>
    <p:sldId id="415" r:id="rId60"/>
    <p:sldId id="416" r:id="rId61"/>
    <p:sldId id="417" r:id="rId62"/>
    <p:sldId id="418" r:id="rId63"/>
    <p:sldId id="419" r:id="rId64"/>
    <p:sldId id="420" r:id="rId65"/>
    <p:sldId id="421" r:id="rId66"/>
    <p:sldId id="422" r:id="rId67"/>
    <p:sldId id="423" r:id="rId68"/>
    <p:sldId id="424" r:id="rId69"/>
    <p:sldId id="425" r:id="rId70"/>
    <p:sldId id="426" r:id="rId71"/>
    <p:sldId id="427" r:id="rId72"/>
    <p:sldId id="428" r:id="rId73"/>
    <p:sldId id="429" r:id="rId74"/>
    <p:sldId id="430" r:id="rId75"/>
    <p:sldId id="431" r:id="rId76"/>
    <p:sldId id="410" r:id="rId77"/>
    <p:sldId id="411" r:id="rId78"/>
    <p:sldId id="412" r:id="rId79"/>
    <p:sldId id="413" r:id="rId80"/>
    <p:sldId id="414" r:id="rId81"/>
    <p:sldId id="432" r:id="rId82"/>
    <p:sldId id="434" r:id="rId83"/>
    <p:sldId id="435" r:id="rId84"/>
    <p:sldId id="436" r:id="rId85"/>
    <p:sldId id="437" r:id="rId86"/>
    <p:sldId id="438" r:id="rId87"/>
    <p:sldId id="439" r:id="rId88"/>
    <p:sldId id="440" r:id="rId89"/>
    <p:sldId id="441" r:id="rId90"/>
    <p:sldId id="442" r:id="rId91"/>
    <p:sldId id="443" r:id="rId92"/>
    <p:sldId id="1098" r:id="rId93"/>
    <p:sldId id="792" r:id="rId94"/>
    <p:sldId id="793" r:id="rId95"/>
    <p:sldId id="795" r:id="rId96"/>
    <p:sldId id="796" r:id="rId97"/>
    <p:sldId id="797" r:id="rId98"/>
    <p:sldId id="798" r:id="rId99"/>
    <p:sldId id="800" r:id="rId100"/>
    <p:sldId id="1145" r:id="rId101"/>
    <p:sldId id="1147" r:id="rId102"/>
    <p:sldId id="1146" r:id="rId103"/>
    <p:sldId id="1096" r:id="rId104"/>
    <p:sldId id="1099" r:id="rId105"/>
    <p:sldId id="1100" r:id="rId106"/>
    <p:sldId id="1101" r:id="rId107"/>
    <p:sldId id="1102" r:id="rId108"/>
    <p:sldId id="1103" r:id="rId109"/>
    <p:sldId id="1104" r:id="rId110"/>
    <p:sldId id="1105" r:id="rId111"/>
    <p:sldId id="1106" r:id="rId112"/>
    <p:sldId id="1107" r:id="rId113"/>
    <p:sldId id="1108" r:id="rId114"/>
    <p:sldId id="1109" r:id="rId115"/>
    <p:sldId id="1110" r:id="rId116"/>
    <p:sldId id="1111" r:id="rId117"/>
    <p:sldId id="1112" r:id="rId118"/>
    <p:sldId id="1113" r:id="rId119"/>
    <p:sldId id="1114" r:id="rId120"/>
    <p:sldId id="1115" r:id="rId121"/>
    <p:sldId id="1116" r:id="rId122"/>
    <p:sldId id="1117" r:id="rId123"/>
    <p:sldId id="1118" r:id="rId124"/>
    <p:sldId id="1119" r:id="rId125"/>
    <p:sldId id="1120" r:id="rId126"/>
    <p:sldId id="1122" r:id="rId127"/>
    <p:sldId id="1123" r:id="rId128"/>
    <p:sldId id="1124" r:id="rId129"/>
    <p:sldId id="1125" r:id="rId130"/>
    <p:sldId id="1126" r:id="rId131"/>
    <p:sldId id="1127" r:id="rId132"/>
    <p:sldId id="1149" r:id="rId133"/>
    <p:sldId id="1128" r:id="rId134"/>
    <p:sldId id="1129" r:id="rId135"/>
    <p:sldId id="1130" r:id="rId136"/>
    <p:sldId id="1131" r:id="rId137"/>
    <p:sldId id="1132" r:id="rId138"/>
    <p:sldId id="1133" r:id="rId139"/>
    <p:sldId id="1134" r:id="rId140"/>
    <p:sldId id="1135" r:id="rId141"/>
    <p:sldId id="1142" r:id="rId142"/>
    <p:sldId id="1136" r:id="rId143"/>
    <p:sldId id="1137" r:id="rId144"/>
    <p:sldId id="1138" r:id="rId145"/>
    <p:sldId id="1139" r:id="rId146"/>
    <p:sldId id="1140" r:id="rId147"/>
    <p:sldId id="1143" r:id="rId148"/>
    <p:sldId id="1148" r:id="rId149"/>
    <p:sldId id="495" r:id="rId150"/>
    <p:sldId id="496" r:id="rId151"/>
    <p:sldId id="497" r:id="rId152"/>
    <p:sldId id="498" r:id="rId153"/>
    <p:sldId id="499" r:id="rId154"/>
    <p:sldId id="500" r:id="rId155"/>
    <p:sldId id="1150" r:id="rId156"/>
    <p:sldId id="522" r:id="rId157"/>
    <p:sldId id="529" r:id="rId158"/>
    <p:sldId id="523" r:id="rId159"/>
    <p:sldId id="528" r:id="rId160"/>
    <p:sldId id="1151" r:id="rId161"/>
    <p:sldId id="524" r:id="rId162"/>
    <p:sldId id="534" r:id="rId163"/>
    <p:sldId id="525" r:id="rId164"/>
    <p:sldId id="526" r:id="rId165"/>
    <p:sldId id="527" r:id="rId166"/>
    <p:sldId id="1152" r:id="rId167"/>
    <p:sldId id="519" r:id="rId168"/>
    <p:sldId id="530" r:id="rId169"/>
    <p:sldId id="520" r:id="rId170"/>
    <p:sldId id="521" r:id="rId171"/>
    <p:sldId id="1153" r:id="rId172"/>
    <p:sldId id="506" r:id="rId173"/>
    <p:sldId id="533" r:id="rId174"/>
    <p:sldId id="508" r:id="rId175"/>
    <p:sldId id="509" r:id="rId176"/>
    <p:sldId id="510" r:id="rId177"/>
    <p:sldId id="1141" r:id="rId17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327B7-12B3-42A0-8C3C-B49CB7192E74}"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hr-HR"/>
        </a:p>
      </dgm:t>
    </dgm:pt>
    <dgm:pt modelId="{97188D75-D7E0-47EC-A111-394AD66D0BC3}">
      <dgm:prSet phldrT="[Tekst]" custT="1"/>
      <dgm:spPr/>
      <dgm:t>
        <a:bodyPr/>
        <a:lstStyle/>
        <a:p>
          <a:r>
            <a:rPr lang="hr-HR" sz="1400" dirty="0"/>
            <a:t>DOHODAK</a:t>
          </a:r>
        </a:p>
      </dgm:t>
    </dgm:pt>
    <dgm:pt modelId="{4C7EA7A1-4CF6-49C9-A17E-6069AA50C156}" type="parTrans" cxnId="{EE229ADE-8CF3-4B3A-82DA-A5EB04916E9A}">
      <dgm:prSet/>
      <dgm:spPr/>
      <dgm:t>
        <a:bodyPr/>
        <a:lstStyle/>
        <a:p>
          <a:endParaRPr lang="hr-HR"/>
        </a:p>
      </dgm:t>
    </dgm:pt>
    <dgm:pt modelId="{59B6C57A-6DEB-480A-9DD5-B5E17456C490}" type="sibTrans" cxnId="{EE229ADE-8CF3-4B3A-82DA-A5EB04916E9A}">
      <dgm:prSet/>
      <dgm:spPr/>
      <dgm:t>
        <a:bodyPr/>
        <a:lstStyle/>
        <a:p>
          <a:endParaRPr lang="hr-HR"/>
        </a:p>
      </dgm:t>
    </dgm:pt>
    <dgm:pt modelId="{15A66B7B-680F-412F-8A80-F55B5B538769}">
      <dgm:prSet phldrT="[Tekst]" custT="1"/>
      <dgm:spPr/>
      <dgm:t>
        <a:bodyPr/>
        <a:lstStyle/>
        <a:p>
          <a:pPr algn="ctr"/>
          <a:endParaRPr lang="hr-HR" sz="1050" dirty="0"/>
        </a:p>
        <a:p>
          <a:pPr algn="ctr"/>
          <a:r>
            <a:rPr lang="hr-HR" sz="1200" b="1" dirty="0">
              <a:latin typeface="Arial" panose="020B0604020202020204" pitchFamily="34" charset="0"/>
              <a:cs typeface="Arial" panose="020B0604020202020204" pitchFamily="34" charset="0"/>
            </a:rPr>
            <a:t>GODIŠNJI</a:t>
          </a:r>
        </a:p>
        <a:p>
          <a:pPr algn="l"/>
          <a:r>
            <a:rPr lang="hr-HR" sz="1200" dirty="0">
              <a:latin typeface="Arial" panose="020B0604020202020204" pitchFamily="34" charset="0"/>
              <a:cs typeface="Arial" panose="020B0604020202020204" pitchFamily="34" charset="0"/>
            </a:rPr>
            <a:t>- Obračunava se godišnje na temelju </a:t>
          </a:r>
          <a:r>
            <a:rPr lang="vi-VN" sz="1200" dirty="0">
              <a:latin typeface="Arial" panose="020B0604020202020204" pitchFamily="34" charset="0"/>
              <a:cs typeface="Arial" panose="020B0604020202020204" pitchFamily="34" charset="0"/>
            </a:rPr>
            <a:t>podnesene godišnje porezne prijave (Obrasca DOH) ili u posebnom postupku utvrđivanja godišnjeg poreza na dohodak</a:t>
          </a:r>
          <a:endParaRPr lang="hr-HR" sz="1200" dirty="0">
            <a:latin typeface="Arial" panose="020B0604020202020204" pitchFamily="34" charset="0"/>
            <a:cs typeface="Arial" panose="020B0604020202020204" pitchFamily="34" charset="0"/>
          </a:endParaRPr>
        </a:p>
        <a:p>
          <a:pPr algn="l"/>
          <a:r>
            <a:rPr lang="hr-HR" sz="1200" dirty="0">
              <a:latin typeface="Arial" panose="020B0604020202020204" pitchFamily="34" charset="0"/>
              <a:cs typeface="Arial" panose="020B0604020202020204" pitchFamily="34" charset="0"/>
            </a:rPr>
            <a:t>- Po osnovi godišnjeg dohotka porezni obveznici ostvaruju pravo na osobni odbitak</a:t>
          </a:r>
          <a:r>
            <a:rPr lang="vi-VN" sz="1200" dirty="0">
              <a:latin typeface="Arial" panose="020B0604020202020204" pitchFamily="34" charset="0"/>
              <a:cs typeface="Arial" panose="020B0604020202020204" pitchFamily="34" charset="0"/>
            </a:rPr>
            <a:t> </a:t>
          </a:r>
          <a:r>
            <a:rPr lang="hr-HR" sz="1200" dirty="0">
              <a:latin typeface="Arial" panose="020B0604020202020204" pitchFamily="34" charset="0"/>
              <a:cs typeface="Arial" panose="020B0604020202020204" pitchFamily="34" charset="0"/>
            </a:rPr>
            <a:t>		</a:t>
          </a:r>
        </a:p>
      </dgm:t>
    </dgm:pt>
    <dgm:pt modelId="{BB1E838B-1C08-4121-8B35-30943B2A898D}" type="parTrans" cxnId="{DEF64330-C398-4E4B-8954-EFA3F2CF4830}">
      <dgm:prSet/>
      <dgm:spPr/>
      <dgm:t>
        <a:bodyPr/>
        <a:lstStyle/>
        <a:p>
          <a:endParaRPr lang="hr-HR"/>
        </a:p>
      </dgm:t>
    </dgm:pt>
    <dgm:pt modelId="{5A074A1C-DA85-449A-8C3A-6AD3BF82254E}" type="sibTrans" cxnId="{DEF64330-C398-4E4B-8954-EFA3F2CF4830}">
      <dgm:prSet/>
      <dgm:spPr/>
      <dgm:t>
        <a:bodyPr/>
        <a:lstStyle/>
        <a:p>
          <a:endParaRPr lang="hr-HR"/>
        </a:p>
      </dgm:t>
    </dgm:pt>
    <dgm:pt modelId="{BD7DF984-8A11-4F4E-AE79-438C62DCE21C}">
      <dgm:prSet phldrT="[Tekst]" custT="1"/>
      <dgm:spPr/>
      <dgm:t>
        <a:bodyPr/>
        <a:lstStyle/>
        <a:p>
          <a:r>
            <a:rPr lang="hr-HR" sz="1000" dirty="0">
              <a:latin typeface="Arial" panose="020B0604020202020204" pitchFamily="34" charset="0"/>
              <a:cs typeface="Arial" panose="020B0604020202020204" pitchFamily="34" charset="0"/>
            </a:rPr>
            <a:t>Dohodak od samostalne djelatnosti</a:t>
          </a:r>
        </a:p>
      </dgm:t>
    </dgm:pt>
    <dgm:pt modelId="{D0E0E2EE-0764-437C-A1A8-572599B2A70F}" type="parTrans" cxnId="{0FDD57BF-90A6-4C08-8162-1559ED713DD8}">
      <dgm:prSet/>
      <dgm:spPr/>
      <dgm:t>
        <a:bodyPr/>
        <a:lstStyle/>
        <a:p>
          <a:endParaRPr lang="hr-HR"/>
        </a:p>
      </dgm:t>
    </dgm:pt>
    <dgm:pt modelId="{E02EE39E-854F-4561-8C58-4949C9493102}" type="sibTrans" cxnId="{0FDD57BF-90A6-4C08-8162-1559ED713DD8}">
      <dgm:prSet/>
      <dgm:spPr/>
      <dgm:t>
        <a:bodyPr/>
        <a:lstStyle/>
        <a:p>
          <a:endParaRPr lang="hr-HR"/>
        </a:p>
      </dgm:t>
    </dgm:pt>
    <dgm:pt modelId="{E347B24B-B4C8-4251-B337-8C615A0EAA6D}">
      <dgm:prSet phldrT="[Tekst]" custT="1"/>
      <dgm:spPr/>
      <dgm:t>
        <a:bodyPr/>
        <a:lstStyle/>
        <a:p>
          <a:r>
            <a:rPr lang="hr-HR" sz="1000" dirty="0">
              <a:latin typeface="Arial" panose="020B0604020202020204" pitchFamily="34" charset="0"/>
              <a:cs typeface="Arial" panose="020B0604020202020204" pitchFamily="34" charset="0"/>
            </a:rPr>
            <a:t>Drugi dohodak koji se ne smatra konačnim</a:t>
          </a:r>
        </a:p>
      </dgm:t>
    </dgm:pt>
    <dgm:pt modelId="{647EB2EB-F88A-4926-A32A-CBCB362180F8}" type="parTrans" cxnId="{A583CA33-9227-4FDD-A202-2F4B29214E35}">
      <dgm:prSet/>
      <dgm:spPr/>
      <dgm:t>
        <a:bodyPr/>
        <a:lstStyle/>
        <a:p>
          <a:endParaRPr lang="hr-HR"/>
        </a:p>
      </dgm:t>
    </dgm:pt>
    <dgm:pt modelId="{42B721D2-6424-4F0C-8EAC-6473A0FCA479}" type="sibTrans" cxnId="{A583CA33-9227-4FDD-A202-2F4B29214E35}">
      <dgm:prSet/>
      <dgm:spPr/>
      <dgm:t>
        <a:bodyPr/>
        <a:lstStyle/>
        <a:p>
          <a:endParaRPr lang="hr-HR"/>
        </a:p>
      </dgm:t>
    </dgm:pt>
    <dgm:pt modelId="{650D4C34-4EC7-4330-886D-35E4DEF730EE}">
      <dgm:prSet phldrT="[Tekst]" custT="1"/>
      <dgm:spPr>
        <a:solidFill>
          <a:srgbClr val="92D050">
            <a:alpha val="89804"/>
          </a:srgbClr>
        </a:solidFill>
      </dgm:spPr>
      <dgm:t>
        <a:bodyPr/>
        <a:lstStyle/>
        <a:p>
          <a:r>
            <a:rPr lang="hr-HR" sz="1050" b="1" dirty="0">
              <a:latin typeface="Arial" panose="020B0604020202020204" pitchFamily="34" charset="0"/>
              <a:cs typeface="Arial" panose="020B0604020202020204" pitchFamily="34" charset="0"/>
            </a:rPr>
            <a:t>KONAČAN</a:t>
          </a:r>
        </a:p>
        <a:p>
          <a:r>
            <a:rPr lang="hr-HR" sz="1050" dirty="0">
              <a:latin typeface="Arial" panose="020B0604020202020204" pitchFamily="34" charset="0"/>
              <a:cs typeface="Arial" panose="020B0604020202020204" pitchFamily="34" charset="0"/>
            </a:rPr>
            <a:t>- </a:t>
          </a:r>
          <a:r>
            <a:rPr lang="vi-VN" sz="1050" dirty="0">
              <a:latin typeface="Arial" panose="020B0604020202020204" pitchFamily="34" charset="0"/>
              <a:cs typeface="Arial" panose="020B0604020202020204" pitchFamily="34" charset="0"/>
            </a:rPr>
            <a:t>Ne može podnijeti </a:t>
          </a:r>
          <a:r>
            <a:rPr lang="hr-HR" sz="1050" dirty="0">
              <a:latin typeface="Arial" panose="020B0604020202020204" pitchFamily="34" charset="0"/>
              <a:cs typeface="Arial" panose="020B0604020202020204" pitchFamily="34" charset="0"/>
            </a:rPr>
            <a:t>godišnja </a:t>
          </a:r>
          <a:r>
            <a:rPr lang="vi-VN" sz="1050" dirty="0">
              <a:latin typeface="Arial" panose="020B0604020202020204" pitchFamily="34" charset="0"/>
              <a:cs typeface="Arial" panose="020B0604020202020204" pitchFamily="34" charset="0"/>
            </a:rPr>
            <a:t>porezna prijava niti se </a:t>
          </a:r>
          <a:r>
            <a:rPr lang="hr-HR" sz="1050" dirty="0">
              <a:latin typeface="Arial" panose="020B0604020202020204" pitchFamily="34" charset="0"/>
              <a:cs typeface="Arial" panose="020B0604020202020204" pitchFamily="34" charset="0"/>
            </a:rPr>
            <a:t>po osnovi tako ostvarenog dohotka </a:t>
          </a:r>
          <a:r>
            <a:rPr lang="vi-VN" sz="1050" dirty="0">
              <a:latin typeface="Arial" panose="020B0604020202020204" pitchFamily="34" charset="0"/>
              <a:cs typeface="Arial" panose="020B0604020202020204" pitchFamily="34" charset="0"/>
            </a:rPr>
            <a:t>može provesti poseban postupak utvrđivana godišnjeg dohotka</a:t>
          </a:r>
          <a:endParaRPr lang="hr-HR" sz="1050" dirty="0">
            <a:latin typeface="Arial" panose="020B0604020202020204" pitchFamily="34" charset="0"/>
            <a:cs typeface="Arial" panose="020B0604020202020204" pitchFamily="34" charset="0"/>
          </a:endParaRPr>
        </a:p>
        <a:p>
          <a:r>
            <a:rPr lang="hr-HR" sz="1050" dirty="0">
              <a:latin typeface="Arial" panose="020B0604020202020204" pitchFamily="34" charset="0"/>
              <a:cs typeface="Arial" panose="020B0604020202020204" pitchFamily="34" charset="0"/>
            </a:rPr>
            <a:t>- Po osnovi konačnog dohotka porezni obveznici ne mogu ostvariti pravo na osobni odbitak</a:t>
          </a:r>
        </a:p>
      </dgm:t>
    </dgm:pt>
    <dgm:pt modelId="{730CFE23-64A2-4685-AAB5-A228EDD0861B}" type="parTrans" cxnId="{F08DC0ED-053D-4B73-BDB5-5B25CE8FE55A}">
      <dgm:prSet/>
      <dgm:spPr/>
      <dgm:t>
        <a:bodyPr/>
        <a:lstStyle/>
        <a:p>
          <a:endParaRPr lang="hr-HR"/>
        </a:p>
      </dgm:t>
    </dgm:pt>
    <dgm:pt modelId="{D99A3433-CD9C-4EE6-A85C-F2DFD99CD218}" type="sibTrans" cxnId="{F08DC0ED-053D-4B73-BDB5-5B25CE8FE55A}">
      <dgm:prSet/>
      <dgm:spPr/>
      <dgm:t>
        <a:bodyPr/>
        <a:lstStyle/>
        <a:p>
          <a:endParaRPr lang="hr-HR"/>
        </a:p>
      </dgm:t>
    </dgm:pt>
    <dgm:pt modelId="{48379D05-DF6D-4370-AE69-1A4DDB4FE2F3}">
      <dgm:prSet phldrT="[Tekst]" custT="1"/>
      <dgm:spPr>
        <a:solidFill>
          <a:srgbClr val="92D050">
            <a:alpha val="90000"/>
          </a:srgbClr>
        </a:solidFill>
      </dgm:spPr>
      <dgm:t>
        <a:bodyPr/>
        <a:lstStyle/>
        <a:p>
          <a:r>
            <a:rPr lang="hr-HR" sz="1000" dirty="0"/>
            <a:t>Dohodak koji se utvrđuje u  paušalnoj svoti</a:t>
          </a:r>
        </a:p>
      </dgm:t>
    </dgm:pt>
    <dgm:pt modelId="{C1870CE9-C5C6-4956-B95B-E7675A3467C1}" type="parTrans" cxnId="{CBA9A9D6-21A4-4C29-B4C6-BB22095487A7}">
      <dgm:prSet/>
      <dgm:spPr/>
      <dgm:t>
        <a:bodyPr/>
        <a:lstStyle/>
        <a:p>
          <a:endParaRPr lang="hr-HR"/>
        </a:p>
      </dgm:t>
    </dgm:pt>
    <dgm:pt modelId="{FB67A065-E098-4FA3-8CE0-2E7A3CE838B0}" type="sibTrans" cxnId="{CBA9A9D6-21A4-4C29-B4C6-BB22095487A7}">
      <dgm:prSet/>
      <dgm:spPr/>
      <dgm:t>
        <a:bodyPr/>
        <a:lstStyle/>
        <a:p>
          <a:endParaRPr lang="hr-HR"/>
        </a:p>
      </dgm:t>
    </dgm:pt>
    <dgm:pt modelId="{B8CB71D5-EEEF-4FCE-B015-FF60F3AE5084}">
      <dgm:prSet custT="1"/>
      <dgm:spPr/>
      <dgm:t>
        <a:bodyPr/>
        <a:lstStyle/>
        <a:p>
          <a:r>
            <a:rPr lang="hr-HR" sz="1000" dirty="0">
              <a:latin typeface="Arial" panose="020B0604020202020204" pitchFamily="34" charset="0"/>
              <a:cs typeface="Arial" panose="020B0604020202020204" pitchFamily="34" charset="0"/>
            </a:rPr>
            <a:t>Dohodak od nesamostalnog rada</a:t>
          </a:r>
        </a:p>
      </dgm:t>
    </dgm:pt>
    <dgm:pt modelId="{D8F47EA4-ECD1-468D-AE01-56ABC8DCAF52}" type="parTrans" cxnId="{3C9E3E83-57C1-4FE7-9D95-A1846C6957D0}">
      <dgm:prSet/>
      <dgm:spPr/>
      <dgm:t>
        <a:bodyPr/>
        <a:lstStyle/>
        <a:p>
          <a:endParaRPr lang="hr-HR"/>
        </a:p>
      </dgm:t>
    </dgm:pt>
    <dgm:pt modelId="{8C366E2C-27B9-458F-A5A8-122EB2833329}" type="sibTrans" cxnId="{3C9E3E83-57C1-4FE7-9D95-A1846C6957D0}">
      <dgm:prSet/>
      <dgm:spPr/>
      <dgm:t>
        <a:bodyPr/>
        <a:lstStyle/>
        <a:p>
          <a:endParaRPr lang="hr-HR"/>
        </a:p>
      </dgm:t>
    </dgm:pt>
    <dgm:pt modelId="{24D6DFB5-3767-4DEC-9E84-05E9B1D97084}">
      <dgm:prSet custT="1"/>
      <dgm:spPr>
        <a:solidFill>
          <a:srgbClr val="92D050">
            <a:alpha val="90000"/>
          </a:srgbClr>
        </a:solidFill>
      </dgm:spPr>
      <dgm:t>
        <a:bodyPr/>
        <a:lstStyle/>
        <a:p>
          <a:r>
            <a:rPr lang="hr-HR" sz="1000" dirty="0"/>
            <a:t>Dohodak od kapitala</a:t>
          </a:r>
        </a:p>
      </dgm:t>
    </dgm:pt>
    <dgm:pt modelId="{98E27194-C932-48B8-B596-53C5542DE5EC}" type="parTrans" cxnId="{E464EAC9-8F9D-44F7-9AB0-EE0F029046DE}">
      <dgm:prSet/>
      <dgm:spPr/>
      <dgm:t>
        <a:bodyPr/>
        <a:lstStyle/>
        <a:p>
          <a:endParaRPr lang="hr-HR"/>
        </a:p>
      </dgm:t>
    </dgm:pt>
    <dgm:pt modelId="{B1579494-BC70-42AC-8507-EAF955687D9C}" type="sibTrans" cxnId="{E464EAC9-8F9D-44F7-9AB0-EE0F029046DE}">
      <dgm:prSet/>
      <dgm:spPr/>
      <dgm:t>
        <a:bodyPr/>
        <a:lstStyle/>
        <a:p>
          <a:endParaRPr lang="hr-HR"/>
        </a:p>
      </dgm:t>
    </dgm:pt>
    <dgm:pt modelId="{7D715704-7198-4CAF-9270-DD55DD3D6B8E}">
      <dgm:prSet custT="1"/>
      <dgm:spPr>
        <a:solidFill>
          <a:srgbClr val="92D050">
            <a:alpha val="90000"/>
          </a:srgbClr>
        </a:solidFill>
      </dgm:spPr>
      <dgm:t>
        <a:bodyPr/>
        <a:lstStyle/>
        <a:p>
          <a:r>
            <a:rPr lang="hr-HR" sz="1000" dirty="0"/>
            <a:t>Drugi dohodak koji se smatra konačnim</a:t>
          </a:r>
        </a:p>
      </dgm:t>
    </dgm:pt>
    <dgm:pt modelId="{F12F38BE-F990-47AE-93A5-5DB825F71421}" type="parTrans" cxnId="{C1AE263A-07D5-43DE-A152-F58F8C19E8AA}">
      <dgm:prSet/>
      <dgm:spPr/>
      <dgm:t>
        <a:bodyPr/>
        <a:lstStyle/>
        <a:p>
          <a:endParaRPr lang="hr-HR"/>
        </a:p>
      </dgm:t>
    </dgm:pt>
    <dgm:pt modelId="{61E88D47-E90A-41DD-8059-FE500D6B13FE}" type="sibTrans" cxnId="{C1AE263A-07D5-43DE-A152-F58F8C19E8AA}">
      <dgm:prSet/>
      <dgm:spPr/>
      <dgm:t>
        <a:bodyPr/>
        <a:lstStyle/>
        <a:p>
          <a:endParaRPr lang="hr-HR"/>
        </a:p>
      </dgm:t>
    </dgm:pt>
    <dgm:pt modelId="{787F6BD4-E148-445A-8B6D-7E743EC9764D}">
      <dgm:prSet custT="1"/>
      <dgm:spPr>
        <a:solidFill>
          <a:srgbClr val="92D050">
            <a:alpha val="90000"/>
          </a:srgbClr>
        </a:solidFill>
      </dgm:spPr>
      <dgm:t>
        <a:bodyPr/>
        <a:lstStyle/>
        <a:p>
          <a:r>
            <a:rPr lang="hr-HR" sz="1000" dirty="0"/>
            <a:t>Dohodak od imovine i imovinskih prava</a:t>
          </a:r>
        </a:p>
      </dgm:t>
    </dgm:pt>
    <dgm:pt modelId="{D25ABCA5-0618-48BB-AD78-AC1A9C9E3E94}" type="parTrans" cxnId="{FDF653F4-A982-4A72-8583-BC4D8F92DF0F}">
      <dgm:prSet/>
      <dgm:spPr/>
      <dgm:t>
        <a:bodyPr/>
        <a:lstStyle/>
        <a:p>
          <a:endParaRPr lang="hr-HR"/>
        </a:p>
      </dgm:t>
    </dgm:pt>
    <dgm:pt modelId="{E583A348-F9F8-4E61-AFB7-F804C26FC60B}" type="sibTrans" cxnId="{FDF653F4-A982-4A72-8583-BC4D8F92DF0F}">
      <dgm:prSet/>
      <dgm:spPr/>
      <dgm:t>
        <a:bodyPr/>
        <a:lstStyle/>
        <a:p>
          <a:endParaRPr lang="hr-HR"/>
        </a:p>
      </dgm:t>
    </dgm:pt>
    <dgm:pt modelId="{270AE269-6545-4D9B-ACF2-47047C33D877}" type="pres">
      <dgm:prSet presAssocID="{CF6327B7-12B3-42A0-8C3C-B49CB7192E74}" presName="hierChild1" presStyleCnt="0">
        <dgm:presLayoutVars>
          <dgm:chPref val="1"/>
          <dgm:dir/>
          <dgm:animOne val="branch"/>
          <dgm:animLvl val="lvl"/>
          <dgm:resizeHandles/>
        </dgm:presLayoutVars>
      </dgm:prSet>
      <dgm:spPr/>
    </dgm:pt>
    <dgm:pt modelId="{C8DF5E26-C41F-4A0B-A9CF-6BA10B9767DE}" type="pres">
      <dgm:prSet presAssocID="{97188D75-D7E0-47EC-A111-394AD66D0BC3}" presName="hierRoot1" presStyleCnt="0"/>
      <dgm:spPr/>
    </dgm:pt>
    <dgm:pt modelId="{F184BD4B-BEE3-4302-904E-01F939964C2A}" type="pres">
      <dgm:prSet presAssocID="{97188D75-D7E0-47EC-A111-394AD66D0BC3}" presName="composite" presStyleCnt="0"/>
      <dgm:spPr/>
    </dgm:pt>
    <dgm:pt modelId="{24C3521D-1A77-4BB1-99EC-B8932182ABAE}" type="pres">
      <dgm:prSet presAssocID="{97188D75-D7E0-47EC-A111-394AD66D0BC3}" presName="background" presStyleLbl="node0" presStyleIdx="0" presStyleCnt="1"/>
      <dgm:spPr/>
    </dgm:pt>
    <dgm:pt modelId="{0D96C7A1-3DAA-4828-8899-5FD0470E429C}" type="pres">
      <dgm:prSet presAssocID="{97188D75-D7E0-47EC-A111-394AD66D0BC3}" presName="text" presStyleLbl="fgAcc0" presStyleIdx="0" presStyleCnt="1" custScaleX="345026" custScaleY="166113" custLinFactNeighborY="-2414">
        <dgm:presLayoutVars>
          <dgm:chPref val="3"/>
        </dgm:presLayoutVars>
      </dgm:prSet>
      <dgm:spPr/>
    </dgm:pt>
    <dgm:pt modelId="{3BD33DB5-68CD-4C4B-965D-CFF67BCC4E79}" type="pres">
      <dgm:prSet presAssocID="{97188D75-D7E0-47EC-A111-394AD66D0BC3}" presName="hierChild2" presStyleCnt="0"/>
      <dgm:spPr/>
    </dgm:pt>
    <dgm:pt modelId="{2C112324-495E-40C6-A900-61F63B6F9E92}" type="pres">
      <dgm:prSet presAssocID="{BB1E838B-1C08-4121-8B35-30943B2A898D}" presName="Name10" presStyleLbl="parChTrans1D2" presStyleIdx="0" presStyleCnt="2"/>
      <dgm:spPr/>
    </dgm:pt>
    <dgm:pt modelId="{EA351A1E-27BA-4345-88E5-F9448A46AF84}" type="pres">
      <dgm:prSet presAssocID="{15A66B7B-680F-412F-8A80-F55B5B538769}" presName="hierRoot2" presStyleCnt="0"/>
      <dgm:spPr/>
    </dgm:pt>
    <dgm:pt modelId="{CD11B0EB-32F7-4868-BB0D-CAE484C3B94A}" type="pres">
      <dgm:prSet presAssocID="{15A66B7B-680F-412F-8A80-F55B5B538769}" presName="composite2" presStyleCnt="0"/>
      <dgm:spPr/>
    </dgm:pt>
    <dgm:pt modelId="{E7E5B7A7-DC27-4E86-B9FE-CFE5DDE2AD93}" type="pres">
      <dgm:prSet presAssocID="{15A66B7B-680F-412F-8A80-F55B5B538769}" presName="background2" presStyleLbl="node2" presStyleIdx="0" presStyleCnt="2"/>
      <dgm:spPr/>
    </dgm:pt>
    <dgm:pt modelId="{15EB8D91-82D4-4982-9F16-E6FEF3109E33}" type="pres">
      <dgm:prSet presAssocID="{15A66B7B-680F-412F-8A80-F55B5B538769}" presName="text2" presStyleLbl="fgAcc2" presStyleIdx="0" presStyleCnt="2" custScaleX="571556" custScaleY="280000" custLinFactNeighborX="10414" custLinFactNeighborY="3515">
        <dgm:presLayoutVars>
          <dgm:chPref val="3"/>
        </dgm:presLayoutVars>
      </dgm:prSet>
      <dgm:spPr/>
    </dgm:pt>
    <dgm:pt modelId="{D7B95F23-AC82-48C9-978D-17CA5D139231}" type="pres">
      <dgm:prSet presAssocID="{15A66B7B-680F-412F-8A80-F55B5B538769}" presName="hierChild3" presStyleCnt="0"/>
      <dgm:spPr/>
    </dgm:pt>
    <dgm:pt modelId="{115D5F1E-0339-4536-8EF9-287B7B8DBC60}" type="pres">
      <dgm:prSet presAssocID="{D8F47EA4-ECD1-468D-AE01-56ABC8DCAF52}" presName="Name17" presStyleLbl="parChTrans1D3" presStyleIdx="0" presStyleCnt="7"/>
      <dgm:spPr/>
    </dgm:pt>
    <dgm:pt modelId="{B372A6D2-8B1C-4FAF-805F-E9C029268E99}" type="pres">
      <dgm:prSet presAssocID="{B8CB71D5-EEEF-4FCE-B015-FF60F3AE5084}" presName="hierRoot3" presStyleCnt="0"/>
      <dgm:spPr/>
    </dgm:pt>
    <dgm:pt modelId="{B90EE0DE-1F13-4311-A5B2-10D8FFC37CCC}" type="pres">
      <dgm:prSet presAssocID="{B8CB71D5-EEEF-4FCE-B015-FF60F3AE5084}" presName="composite3" presStyleCnt="0"/>
      <dgm:spPr/>
    </dgm:pt>
    <dgm:pt modelId="{30E54254-0EB3-4366-91F3-7A6463DF4BE6}" type="pres">
      <dgm:prSet presAssocID="{B8CB71D5-EEEF-4FCE-B015-FF60F3AE5084}" presName="background3" presStyleLbl="node3" presStyleIdx="0" presStyleCnt="7"/>
      <dgm:spPr/>
    </dgm:pt>
    <dgm:pt modelId="{7D33D9AD-3B7C-4071-92A4-9B5E11F6E230}" type="pres">
      <dgm:prSet presAssocID="{B8CB71D5-EEEF-4FCE-B015-FF60F3AE5084}" presName="text3" presStyleLbl="fgAcc3" presStyleIdx="0" presStyleCnt="7" custScaleX="220153" custScaleY="219406">
        <dgm:presLayoutVars>
          <dgm:chPref val="3"/>
        </dgm:presLayoutVars>
      </dgm:prSet>
      <dgm:spPr/>
    </dgm:pt>
    <dgm:pt modelId="{A90A049D-CF39-4C9A-A9CB-0C0DD94EC9FF}" type="pres">
      <dgm:prSet presAssocID="{B8CB71D5-EEEF-4FCE-B015-FF60F3AE5084}" presName="hierChild4" presStyleCnt="0"/>
      <dgm:spPr/>
    </dgm:pt>
    <dgm:pt modelId="{7B23A243-AFDE-4E78-BED1-4A6099ED2E41}" type="pres">
      <dgm:prSet presAssocID="{D0E0E2EE-0764-437C-A1A8-572599B2A70F}" presName="Name17" presStyleLbl="parChTrans1D3" presStyleIdx="1" presStyleCnt="7"/>
      <dgm:spPr/>
    </dgm:pt>
    <dgm:pt modelId="{6CF047E5-A004-4787-8EAA-1963455CCCE8}" type="pres">
      <dgm:prSet presAssocID="{BD7DF984-8A11-4F4E-AE79-438C62DCE21C}" presName="hierRoot3" presStyleCnt="0"/>
      <dgm:spPr/>
    </dgm:pt>
    <dgm:pt modelId="{3AB07729-EB50-4EB3-8790-9659D515EBE2}" type="pres">
      <dgm:prSet presAssocID="{BD7DF984-8A11-4F4E-AE79-438C62DCE21C}" presName="composite3" presStyleCnt="0"/>
      <dgm:spPr/>
    </dgm:pt>
    <dgm:pt modelId="{688186A3-D329-4E86-B221-D55EC1C1646F}" type="pres">
      <dgm:prSet presAssocID="{BD7DF984-8A11-4F4E-AE79-438C62DCE21C}" presName="background3" presStyleLbl="node3" presStyleIdx="1" presStyleCnt="7"/>
      <dgm:spPr/>
    </dgm:pt>
    <dgm:pt modelId="{40B06D5F-2387-46E7-9E4D-74FF9A459216}" type="pres">
      <dgm:prSet presAssocID="{BD7DF984-8A11-4F4E-AE79-438C62DCE21C}" presName="text3" presStyleLbl="fgAcc3" presStyleIdx="1" presStyleCnt="7" custScaleX="136180" custScaleY="217778">
        <dgm:presLayoutVars>
          <dgm:chPref val="3"/>
        </dgm:presLayoutVars>
      </dgm:prSet>
      <dgm:spPr/>
    </dgm:pt>
    <dgm:pt modelId="{5E7EE0A9-E8BF-415B-A133-981212758ADB}" type="pres">
      <dgm:prSet presAssocID="{BD7DF984-8A11-4F4E-AE79-438C62DCE21C}" presName="hierChild4" presStyleCnt="0"/>
      <dgm:spPr/>
    </dgm:pt>
    <dgm:pt modelId="{D07577C2-B696-4B1C-82BE-9D848CDA69B0}" type="pres">
      <dgm:prSet presAssocID="{647EB2EB-F88A-4926-A32A-CBCB362180F8}" presName="Name17" presStyleLbl="parChTrans1D3" presStyleIdx="2" presStyleCnt="7"/>
      <dgm:spPr/>
    </dgm:pt>
    <dgm:pt modelId="{6CC2C20D-A5D2-474C-B722-92E4C9A35504}" type="pres">
      <dgm:prSet presAssocID="{E347B24B-B4C8-4251-B337-8C615A0EAA6D}" presName="hierRoot3" presStyleCnt="0"/>
      <dgm:spPr/>
    </dgm:pt>
    <dgm:pt modelId="{7CA7806B-43A3-4312-A52E-829C064F3020}" type="pres">
      <dgm:prSet presAssocID="{E347B24B-B4C8-4251-B337-8C615A0EAA6D}" presName="composite3" presStyleCnt="0"/>
      <dgm:spPr/>
    </dgm:pt>
    <dgm:pt modelId="{6F71EF72-1C07-4FB4-B9FF-0CA8C473CFC1}" type="pres">
      <dgm:prSet presAssocID="{E347B24B-B4C8-4251-B337-8C615A0EAA6D}" presName="background3" presStyleLbl="node3" presStyleIdx="2" presStyleCnt="7"/>
      <dgm:spPr/>
    </dgm:pt>
    <dgm:pt modelId="{FD167505-E4D6-4731-B117-7B016C722EDB}" type="pres">
      <dgm:prSet presAssocID="{E347B24B-B4C8-4251-B337-8C615A0EAA6D}" presName="text3" presStyleLbl="fgAcc3" presStyleIdx="2" presStyleCnt="7" custScaleX="143331" custScaleY="217159" custLinFactNeighborX="4397" custLinFactNeighborY="-9552">
        <dgm:presLayoutVars>
          <dgm:chPref val="3"/>
        </dgm:presLayoutVars>
      </dgm:prSet>
      <dgm:spPr/>
    </dgm:pt>
    <dgm:pt modelId="{D23F367F-352C-4A7B-8326-2EBB8C5F6C33}" type="pres">
      <dgm:prSet presAssocID="{E347B24B-B4C8-4251-B337-8C615A0EAA6D}" presName="hierChild4" presStyleCnt="0"/>
      <dgm:spPr/>
    </dgm:pt>
    <dgm:pt modelId="{1DA36EE3-483C-4431-8602-C5F882C9282A}" type="pres">
      <dgm:prSet presAssocID="{730CFE23-64A2-4685-AAB5-A228EDD0861B}" presName="Name10" presStyleLbl="parChTrans1D2" presStyleIdx="1" presStyleCnt="2"/>
      <dgm:spPr/>
    </dgm:pt>
    <dgm:pt modelId="{36792B98-F614-4001-A0BF-70A6D7298EB5}" type="pres">
      <dgm:prSet presAssocID="{650D4C34-4EC7-4330-886D-35E4DEF730EE}" presName="hierRoot2" presStyleCnt="0"/>
      <dgm:spPr/>
    </dgm:pt>
    <dgm:pt modelId="{09201038-3A0E-4D10-B5BC-42F1B4F1CEAF}" type="pres">
      <dgm:prSet presAssocID="{650D4C34-4EC7-4330-886D-35E4DEF730EE}" presName="composite2" presStyleCnt="0"/>
      <dgm:spPr/>
    </dgm:pt>
    <dgm:pt modelId="{CD2D1775-F57C-4B20-8D8F-7796D9B60AF4}" type="pres">
      <dgm:prSet presAssocID="{650D4C34-4EC7-4330-886D-35E4DEF730EE}" presName="background2" presStyleLbl="node2" presStyleIdx="1" presStyleCnt="2"/>
      <dgm:spPr/>
    </dgm:pt>
    <dgm:pt modelId="{B00D7F04-DF02-4789-B79C-C0001061AD3B}" type="pres">
      <dgm:prSet presAssocID="{650D4C34-4EC7-4330-886D-35E4DEF730EE}" presName="text2" presStyleLbl="fgAcc2" presStyleIdx="1" presStyleCnt="2" custScaleX="589589" custScaleY="280531" custLinFactNeighborX="23705" custLinFactNeighborY="3515">
        <dgm:presLayoutVars>
          <dgm:chPref val="3"/>
        </dgm:presLayoutVars>
      </dgm:prSet>
      <dgm:spPr/>
    </dgm:pt>
    <dgm:pt modelId="{DA581DD4-4E74-4CBF-BEC5-5ED6A4FA031A}" type="pres">
      <dgm:prSet presAssocID="{650D4C34-4EC7-4330-886D-35E4DEF730EE}" presName="hierChild3" presStyleCnt="0"/>
      <dgm:spPr/>
    </dgm:pt>
    <dgm:pt modelId="{25B48576-32AC-4018-8080-DED13FA2AA4E}" type="pres">
      <dgm:prSet presAssocID="{D25ABCA5-0618-48BB-AD78-AC1A9C9E3E94}" presName="Name17" presStyleLbl="parChTrans1D3" presStyleIdx="3" presStyleCnt="7"/>
      <dgm:spPr/>
    </dgm:pt>
    <dgm:pt modelId="{EEE48FF9-61C5-42AE-915D-4A80ADFE9E82}" type="pres">
      <dgm:prSet presAssocID="{787F6BD4-E148-445A-8B6D-7E743EC9764D}" presName="hierRoot3" presStyleCnt="0"/>
      <dgm:spPr/>
    </dgm:pt>
    <dgm:pt modelId="{38318213-BC53-43F9-9F56-DF9BC03CB0D4}" type="pres">
      <dgm:prSet presAssocID="{787F6BD4-E148-445A-8B6D-7E743EC9764D}" presName="composite3" presStyleCnt="0"/>
      <dgm:spPr/>
    </dgm:pt>
    <dgm:pt modelId="{A2916D54-4B6E-4CCF-B505-ABB0DE576303}" type="pres">
      <dgm:prSet presAssocID="{787F6BD4-E148-445A-8B6D-7E743EC9764D}" presName="background3" presStyleLbl="node3" presStyleIdx="3" presStyleCnt="7"/>
      <dgm:spPr/>
    </dgm:pt>
    <dgm:pt modelId="{16F832D2-648B-4C85-9272-DD9DBA2DD9C7}" type="pres">
      <dgm:prSet presAssocID="{787F6BD4-E148-445A-8B6D-7E743EC9764D}" presName="text3" presStyleLbl="fgAcc3" presStyleIdx="3" presStyleCnt="7" custScaleX="119432" custScaleY="245992">
        <dgm:presLayoutVars>
          <dgm:chPref val="3"/>
        </dgm:presLayoutVars>
      </dgm:prSet>
      <dgm:spPr/>
    </dgm:pt>
    <dgm:pt modelId="{7F4E513B-36EB-4CA9-819E-E1677F671D5A}" type="pres">
      <dgm:prSet presAssocID="{787F6BD4-E148-445A-8B6D-7E743EC9764D}" presName="hierChild4" presStyleCnt="0"/>
      <dgm:spPr/>
    </dgm:pt>
    <dgm:pt modelId="{0D67B142-0833-4EDB-BE95-CFDC60C97FC0}" type="pres">
      <dgm:prSet presAssocID="{98E27194-C932-48B8-B596-53C5542DE5EC}" presName="Name17" presStyleLbl="parChTrans1D3" presStyleIdx="4" presStyleCnt="7"/>
      <dgm:spPr/>
    </dgm:pt>
    <dgm:pt modelId="{AC8AC6BD-CD35-4F31-97AA-C3513A23C736}" type="pres">
      <dgm:prSet presAssocID="{24D6DFB5-3767-4DEC-9E84-05E9B1D97084}" presName="hierRoot3" presStyleCnt="0"/>
      <dgm:spPr/>
    </dgm:pt>
    <dgm:pt modelId="{9FC1B3A4-E675-4E0D-9847-CE6B342532E5}" type="pres">
      <dgm:prSet presAssocID="{24D6DFB5-3767-4DEC-9E84-05E9B1D97084}" presName="composite3" presStyleCnt="0"/>
      <dgm:spPr/>
    </dgm:pt>
    <dgm:pt modelId="{979560F6-E678-423D-A941-1EE5F64374D7}" type="pres">
      <dgm:prSet presAssocID="{24D6DFB5-3767-4DEC-9E84-05E9B1D97084}" presName="background3" presStyleLbl="node3" presStyleIdx="4" presStyleCnt="7"/>
      <dgm:spPr/>
    </dgm:pt>
    <dgm:pt modelId="{DCCBCC6A-A619-4488-AAE7-94A2BD8E70EA}" type="pres">
      <dgm:prSet presAssocID="{24D6DFB5-3767-4DEC-9E84-05E9B1D97084}" presName="text3" presStyleLbl="fgAcc3" presStyleIdx="4" presStyleCnt="7" custScaleX="124368" custScaleY="245058" custLinFactNeighborX="3594" custLinFactNeighborY="-1415">
        <dgm:presLayoutVars>
          <dgm:chPref val="3"/>
        </dgm:presLayoutVars>
      </dgm:prSet>
      <dgm:spPr/>
    </dgm:pt>
    <dgm:pt modelId="{89A1EB27-0B7B-4EB8-8BE2-B7BCF9F17035}" type="pres">
      <dgm:prSet presAssocID="{24D6DFB5-3767-4DEC-9E84-05E9B1D97084}" presName="hierChild4" presStyleCnt="0"/>
      <dgm:spPr/>
    </dgm:pt>
    <dgm:pt modelId="{6972ADD5-B522-4096-871C-E03E066EBF03}" type="pres">
      <dgm:prSet presAssocID="{F12F38BE-F990-47AE-93A5-5DB825F71421}" presName="Name17" presStyleLbl="parChTrans1D3" presStyleIdx="5" presStyleCnt="7"/>
      <dgm:spPr/>
    </dgm:pt>
    <dgm:pt modelId="{0902D95E-2D76-4556-A6EB-9E35E3DBFED0}" type="pres">
      <dgm:prSet presAssocID="{7D715704-7198-4CAF-9270-DD55DD3D6B8E}" presName="hierRoot3" presStyleCnt="0"/>
      <dgm:spPr/>
    </dgm:pt>
    <dgm:pt modelId="{83ABB655-2ACF-4D11-A7A3-43EC9BA94992}" type="pres">
      <dgm:prSet presAssocID="{7D715704-7198-4CAF-9270-DD55DD3D6B8E}" presName="composite3" presStyleCnt="0"/>
      <dgm:spPr/>
    </dgm:pt>
    <dgm:pt modelId="{F16A5990-BFDD-4128-BFE2-50980ECFCB9C}" type="pres">
      <dgm:prSet presAssocID="{7D715704-7198-4CAF-9270-DD55DD3D6B8E}" presName="background3" presStyleLbl="node3" presStyleIdx="5" presStyleCnt="7"/>
      <dgm:spPr/>
    </dgm:pt>
    <dgm:pt modelId="{0DC0C6DC-7630-4C6D-B8C9-CCC435677BBA}" type="pres">
      <dgm:prSet presAssocID="{7D715704-7198-4CAF-9270-DD55DD3D6B8E}" presName="text3" presStyleLbl="fgAcc3" presStyleIdx="5" presStyleCnt="7" custScaleY="226304" custLinFactNeighborY="-1824">
        <dgm:presLayoutVars>
          <dgm:chPref val="3"/>
        </dgm:presLayoutVars>
      </dgm:prSet>
      <dgm:spPr/>
    </dgm:pt>
    <dgm:pt modelId="{CF9F6F5B-4BAF-4E05-AF99-9C57D95C853F}" type="pres">
      <dgm:prSet presAssocID="{7D715704-7198-4CAF-9270-DD55DD3D6B8E}" presName="hierChild4" presStyleCnt="0"/>
      <dgm:spPr/>
    </dgm:pt>
    <dgm:pt modelId="{E5761CD6-C820-4684-A2BB-3943875EA016}" type="pres">
      <dgm:prSet presAssocID="{C1870CE9-C5C6-4956-B95B-E7675A3467C1}" presName="Name17" presStyleLbl="parChTrans1D3" presStyleIdx="6" presStyleCnt="7"/>
      <dgm:spPr/>
    </dgm:pt>
    <dgm:pt modelId="{94985FD3-1DA5-4763-911A-F2A07B394909}" type="pres">
      <dgm:prSet presAssocID="{48379D05-DF6D-4370-AE69-1A4DDB4FE2F3}" presName="hierRoot3" presStyleCnt="0"/>
      <dgm:spPr/>
    </dgm:pt>
    <dgm:pt modelId="{833742C0-6F58-47B1-9F9E-46C5BF4B6BC8}" type="pres">
      <dgm:prSet presAssocID="{48379D05-DF6D-4370-AE69-1A4DDB4FE2F3}" presName="composite3" presStyleCnt="0"/>
      <dgm:spPr/>
    </dgm:pt>
    <dgm:pt modelId="{5299B2A9-CCE1-4F2D-89E3-4309D1A1DF23}" type="pres">
      <dgm:prSet presAssocID="{48379D05-DF6D-4370-AE69-1A4DDB4FE2F3}" presName="background3" presStyleLbl="node3" presStyleIdx="6" presStyleCnt="7"/>
      <dgm:spPr/>
    </dgm:pt>
    <dgm:pt modelId="{E2395C58-B6ED-4D64-83A3-62E29C520781}" type="pres">
      <dgm:prSet presAssocID="{48379D05-DF6D-4370-AE69-1A4DDB4FE2F3}" presName="text3" presStyleLbl="fgAcc3" presStyleIdx="6" presStyleCnt="7" custScaleX="139039" custScaleY="210691" custLinFactNeighborX="925" custLinFactNeighborY="17866">
        <dgm:presLayoutVars>
          <dgm:chPref val="3"/>
        </dgm:presLayoutVars>
      </dgm:prSet>
      <dgm:spPr/>
    </dgm:pt>
    <dgm:pt modelId="{121FD6B1-553C-4701-AD03-6F6AE519BEF0}" type="pres">
      <dgm:prSet presAssocID="{48379D05-DF6D-4370-AE69-1A4DDB4FE2F3}" presName="hierChild4" presStyleCnt="0"/>
      <dgm:spPr/>
    </dgm:pt>
  </dgm:ptLst>
  <dgm:cxnLst>
    <dgm:cxn modelId="{C5784E0C-1684-4BD8-8F2A-A8245495D89C}" type="presOf" srcId="{24D6DFB5-3767-4DEC-9E84-05E9B1D97084}" destId="{DCCBCC6A-A619-4488-AAE7-94A2BD8E70EA}" srcOrd="0" destOrd="0" presId="urn:microsoft.com/office/officeart/2005/8/layout/hierarchy1"/>
    <dgm:cxn modelId="{F423E11C-C654-49FE-A1EE-34A50ECBEE60}" type="presOf" srcId="{C1870CE9-C5C6-4956-B95B-E7675A3467C1}" destId="{E5761CD6-C820-4684-A2BB-3943875EA016}" srcOrd="0" destOrd="0" presId="urn:microsoft.com/office/officeart/2005/8/layout/hierarchy1"/>
    <dgm:cxn modelId="{473E3527-6C86-4E1D-9618-D2ECBB74E12A}" type="presOf" srcId="{647EB2EB-F88A-4926-A32A-CBCB362180F8}" destId="{D07577C2-B696-4B1C-82BE-9D848CDA69B0}" srcOrd="0" destOrd="0" presId="urn:microsoft.com/office/officeart/2005/8/layout/hierarchy1"/>
    <dgm:cxn modelId="{316C882A-50A0-45A2-8EC1-EFC33722186D}" type="presOf" srcId="{B8CB71D5-EEEF-4FCE-B015-FF60F3AE5084}" destId="{7D33D9AD-3B7C-4071-92A4-9B5E11F6E230}" srcOrd="0" destOrd="0" presId="urn:microsoft.com/office/officeart/2005/8/layout/hierarchy1"/>
    <dgm:cxn modelId="{4278752E-069A-499C-9E0E-3AD833567367}" type="presOf" srcId="{650D4C34-4EC7-4330-886D-35E4DEF730EE}" destId="{B00D7F04-DF02-4789-B79C-C0001061AD3B}" srcOrd="0" destOrd="0" presId="urn:microsoft.com/office/officeart/2005/8/layout/hierarchy1"/>
    <dgm:cxn modelId="{DEF64330-C398-4E4B-8954-EFA3F2CF4830}" srcId="{97188D75-D7E0-47EC-A111-394AD66D0BC3}" destId="{15A66B7B-680F-412F-8A80-F55B5B538769}" srcOrd="0" destOrd="0" parTransId="{BB1E838B-1C08-4121-8B35-30943B2A898D}" sibTransId="{5A074A1C-DA85-449A-8C3A-6AD3BF82254E}"/>
    <dgm:cxn modelId="{A583CA33-9227-4FDD-A202-2F4B29214E35}" srcId="{15A66B7B-680F-412F-8A80-F55B5B538769}" destId="{E347B24B-B4C8-4251-B337-8C615A0EAA6D}" srcOrd="2" destOrd="0" parTransId="{647EB2EB-F88A-4926-A32A-CBCB362180F8}" sibTransId="{42B721D2-6424-4F0C-8EAC-6473A0FCA479}"/>
    <dgm:cxn modelId="{B4D34B37-588E-42D5-B7B1-6F034D184446}" type="presOf" srcId="{730CFE23-64A2-4685-AAB5-A228EDD0861B}" destId="{1DA36EE3-483C-4431-8602-C5F882C9282A}" srcOrd="0" destOrd="0" presId="urn:microsoft.com/office/officeart/2005/8/layout/hierarchy1"/>
    <dgm:cxn modelId="{C1AE263A-07D5-43DE-A152-F58F8C19E8AA}" srcId="{650D4C34-4EC7-4330-886D-35E4DEF730EE}" destId="{7D715704-7198-4CAF-9270-DD55DD3D6B8E}" srcOrd="2" destOrd="0" parTransId="{F12F38BE-F990-47AE-93A5-5DB825F71421}" sibTransId="{61E88D47-E90A-41DD-8059-FE500D6B13FE}"/>
    <dgm:cxn modelId="{2771FF41-5768-4F0D-950D-D0D014686C89}" type="presOf" srcId="{E347B24B-B4C8-4251-B337-8C615A0EAA6D}" destId="{FD167505-E4D6-4731-B117-7B016C722EDB}" srcOrd="0" destOrd="0" presId="urn:microsoft.com/office/officeart/2005/8/layout/hierarchy1"/>
    <dgm:cxn modelId="{EA310664-C948-4DD8-A274-2F0A20A9F0F3}" type="presOf" srcId="{97188D75-D7E0-47EC-A111-394AD66D0BC3}" destId="{0D96C7A1-3DAA-4828-8899-5FD0470E429C}" srcOrd="0" destOrd="0" presId="urn:microsoft.com/office/officeart/2005/8/layout/hierarchy1"/>
    <dgm:cxn modelId="{1A440744-05BA-4CFE-BD9F-6FF0981E0B51}" type="presOf" srcId="{CF6327B7-12B3-42A0-8C3C-B49CB7192E74}" destId="{270AE269-6545-4D9B-ACF2-47047C33D877}" srcOrd="0" destOrd="0" presId="urn:microsoft.com/office/officeart/2005/8/layout/hierarchy1"/>
    <dgm:cxn modelId="{B520E044-4A44-4483-BD99-07D46AB48921}" type="presOf" srcId="{F12F38BE-F990-47AE-93A5-5DB825F71421}" destId="{6972ADD5-B522-4096-871C-E03E066EBF03}" srcOrd="0" destOrd="0" presId="urn:microsoft.com/office/officeart/2005/8/layout/hierarchy1"/>
    <dgm:cxn modelId="{3F213246-2F7E-4E09-8D94-79033D0D3A4B}" type="presOf" srcId="{BD7DF984-8A11-4F4E-AE79-438C62DCE21C}" destId="{40B06D5F-2387-46E7-9E4D-74FF9A459216}" srcOrd="0" destOrd="0" presId="urn:microsoft.com/office/officeart/2005/8/layout/hierarchy1"/>
    <dgm:cxn modelId="{51E4AF6A-1088-40EC-AC86-317933D79F05}" type="presOf" srcId="{D0E0E2EE-0764-437C-A1A8-572599B2A70F}" destId="{7B23A243-AFDE-4E78-BED1-4A6099ED2E41}" srcOrd="0" destOrd="0" presId="urn:microsoft.com/office/officeart/2005/8/layout/hierarchy1"/>
    <dgm:cxn modelId="{319AAF81-EE96-4DA1-A6F7-769510ED5018}" type="presOf" srcId="{48379D05-DF6D-4370-AE69-1A4DDB4FE2F3}" destId="{E2395C58-B6ED-4D64-83A3-62E29C520781}" srcOrd="0" destOrd="0" presId="urn:microsoft.com/office/officeart/2005/8/layout/hierarchy1"/>
    <dgm:cxn modelId="{3C9E3E83-57C1-4FE7-9D95-A1846C6957D0}" srcId="{15A66B7B-680F-412F-8A80-F55B5B538769}" destId="{B8CB71D5-EEEF-4FCE-B015-FF60F3AE5084}" srcOrd="0" destOrd="0" parTransId="{D8F47EA4-ECD1-468D-AE01-56ABC8DCAF52}" sibTransId="{8C366E2C-27B9-458F-A5A8-122EB2833329}"/>
    <dgm:cxn modelId="{5D72B887-68EF-4920-B005-4240F59509F2}" type="presOf" srcId="{BB1E838B-1C08-4121-8B35-30943B2A898D}" destId="{2C112324-495E-40C6-A900-61F63B6F9E92}" srcOrd="0" destOrd="0" presId="urn:microsoft.com/office/officeart/2005/8/layout/hierarchy1"/>
    <dgm:cxn modelId="{F8A2F28A-F2F0-4CEF-9D49-72DE5E1A9DF4}" type="presOf" srcId="{15A66B7B-680F-412F-8A80-F55B5B538769}" destId="{15EB8D91-82D4-4982-9F16-E6FEF3109E33}" srcOrd="0" destOrd="0" presId="urn:microsoft.com/office/officeart/2005/8/layout/hierarchy1"/>
    <dgm:cxn modelId="{DAADA9B9-2C62-468D-AB16-5C149B7EEA6B}" type="presOf" srcId="{D8F47EA4-ECD1-468D-AE01-56ABC8DCAF52}" destId="{115D5F1E-0339-4536-8EF9-287B7B8DBC60}" srcOrd="0" destOrd="0" presId="urn:microsoft.com/office/officeart/2005/8/layout/hierarchy1"/>
    <dgm:cxn modelId="{0FDD57BF-90A6-4C08-8162-1559ED713DD8}" srcId="{15A66B7B-680F-412F-8A80-F55B5B538769}" destId="{BD7DF984-8A11-4F4E-AE79-438C62DCE21C}" srcOrd="1" destOrd="0" parTransId="{D0E0E2EE-0764-437C-A1A8-572599B2A70F}" sibTransId="{E02EE39E-854F-4561-8C58-4949C9493102}"/>
    <dgm:cxn modelId="{E464EAC9-8F9D-44F7-9AB0-EE0F029046DE}" srcId="{650D4C34-4EC7-4330-886D-35E4DEF730EE}" destId="{24D6DFB5-3767-4DEC-9E84-05E9B1D97084}" srcOrd="1" destOrd="0" parTransId="{98E27194-C932-48B8-B596-53C5542DE5EC}" sibTransId="{B1579494-BC70-42AC-8507-EAF955687D9C}"/>
    <dgm:cxn modelId="{44F28ECC-F53C-4177-BFAB-32954C711410}" type="presOf" srcId="{787F6BD4-E148-445A-8B6D-7E743EC9764D}" destId="{16F832D2-648B-4C85-9272-DD9DBA2DD9C7}" srcOrd="0" destOrd="0" presId="urn:microsoft.com/office/officeart/2005/8/layout/hierarchy1"/>
    <dgm:cxn modelId="{07B024CD-81EA-4E6E-B883-FC8EEA347DA0}" type="presOf" srcId="{98E27194-C932-48B8-B596-53C5542DE5EC}" destId="{0D67B142-0833-4EDB-BE95-CFDC60C97FC0}" srcOrd="0" destOrd="0" presId="urn:microsoft.com/office/officeart/2005/8/layout/hierarchy1"/>
    <dgm:cxn modelId="{8B4898D0-8426-4296-BFA2-5E79774E8A86}" type="presOf" srcId="{7D715704-7198-4CAF-9270-DD55DD3D6B8E}" destId="{0DC0C6DC-7630-4C6D-B8C9-CCC435677BBA}" srcOrd="0" destOrd="0" presId="urn:microsoft.com/office/officeart/2005/8/layout/hierarchy1"/>
    <dgm:cxn modelId="{CBA9A9D6-21A4-4C29-B4C6-BB22095487A7}" srcId="{650D4C34-4EC7-4330-886D-35E4DEF730EE}" destId="{48379D05-DF6D-4370-AE69-1A4DDB4FE2F3}" srcOrd="3" destOrd="0" parTransId="{C1870CE9-C5C6-4956-B95B-E7675A3467C1}" sibTransId="{FB67A065-E098-4FA3-8CE0-2E7A3CE838B0}"/>
    <dgm:cxn modelId="{EE229ADE-8CF3-4B3A-82DA-A5EB04916E9A}" srcId="{CF6327B7-12B3-42A0-8C3C-B49CB7192E74}" destId="{97188D75-D7E0-47EC-A111-394AD66D0BC3}" srcOrd="0" destOrd="0" parTransId="{4C7EA7A1-4CF6-49C9-A17E-6069AA50C156}" sibTransId="{59B6C57A-6DEB-480A-9DD5-B5E17456C490}"/>
    <dgm:cxn modelId="{213D31E0-8191-416E-B1B7-E90D807FE393}" type="presOf" srcId="{D25ABCA5-0618-48BB-AD78-AC1A9C9E3E94}" destId="{25B48576-32AC-4018-8080-DED13FA2AA4E}" srcOrd="0" destOrd="0" presId="urn:microsoft.com/office/officeart/2005/8/layout/hierarchy1"/>
    <dgm:cxn modelId="{F08DC0ED-053D-4B73-BDB5-5B25CE8FE55A}" srcId="{97188D75-D7E0-47EC-A111-394AD66D0BC3}" destId="{650D4C34-4EC7-4330-886D-35E4DEF730EE}" srcOrd="1" destOrd="0" parTransId="{730CFE23-64A2-4685-AAB5-A228EDD0861B}" sibTransId="{D99A3433-CD9C-4EE6-A85C-F2DFD99CD218}"/>
    <dgm:cxn modelId="{FDF653F4-A982-4A72-8583-BC4D8F92DF0F}" srcId="{650D4C34-4EC7-4330-886D-35E4DEF730EE}" destId="{787F6BD4-E148-445A-8B6D-7E743EC9764D}" srcOrd="0" destOrd="0" parTransId="{D25ABCA5-0618-48BB-AD78-AC1A9C9E3E94}" sibTransId="{E583A348-F9F8-4E61-AFB7-F804C26FC60B}"/>
    <dgm:cxn modelId="{7A30995D-83EA-4839-AF42-74618B0B2D73}" type="presParOf" srcId="{270AE269-6545-4D9B-ACF2-47047C33D877}" destId="{C8DF5E26-C41F-4A0B-A9CF-6BA10B9767DE}" srcOrd="0" destOrd="0" presId="urn:microsoft.com/office/officeart/2005/8/layout/hierarchy1"/>
    <dgm:cxn modelId="{CD69B865-1656-4CE7-88B0-2B4EA5295BA3}" type="presParOf" srcId="{C8DF5E26-C41F-4A0B-A9CF-6BA10B9767DE}" destId="{F184BD4B-BEE3-4302-904E-01F939964C2A}" srcOrd="0" destOrd="0" presId="urn:microsoft.com/office/officeart/2005/8/layout/hierarchy1"/>
    <dgm:cxn modelId="{2DA23F45-BE03-4316-8C91-8F423CD4B7B2}" type="presParOf" srcId="{F184BD4B-BEE3-4302-904E-01F939964C2A}" destId="{24C3521D-1A77-4BB1-99EC-B8932182ABAE}" srcOrd="0" destOrd="0" presId="urn:microsoft.com/office/officeart/2005/8/layout/hierarchy1"/>
    <dgm:cxn modelId="{D70D6EA4-EF72-4F92-A2A1-4336212A9EF5}" type="presParOf" srcId="{F184BD4B-BEE3-4302-904E-01F939964C2A}" destId="{0D96C7A1-3DAA-4828-8899-5FD0470E429C}" srcOrd="1" destOrd="0" presId="urn:microsoft.com/office/officeart/2005/8/layout/hierarchy1"/>
    <dgm:cxn modelId="{A4BEC7B9-526C-4A36-9233-F3F799945657}" type="presParOf" srcId="{C8DF5E26-C41F-4A0B-A9CF-6BA10B9767DE}" destId="{3BD33DB5-68CD-4C4B-965D-CFF67BCC4E79}" srcOrd="1" destOrd="0" presId="urn:microsoft.com/office/officeart/2005/8/layout/hierarchy1"/>
    <dgm:cxn modelId="{0295AFF0-D5AB-4374-B6FD-651A89AD5442}" type="presParOf" srcId="{3BD33DB5-68CD-4C4B-965D-CFF67BCC4E79}" destId="{2C112324-495E-40C6-A900-61F63B6F9E92}" srcOrd="0" destOrd="0" presId="urn:microsoft.com/office/officeart/2005/8/layout/hierarchy1"/>
    <dgm:cxn modelId="{8F1775EC-B098-486D-8FAE-396DA8606286}" type="presParOf" srcId="{3BD33DB5-68CD-4C4B-965D-CFF67BCC4E79}" destId="{EA351A1E-27BA-4345-88E5-F9448A46AF84}" srcOrd="1" destOrd="0" presId="urn:microsoft.com/office/officeart/2005/8/layout/hierarchy1"/>
    <dgm:cxn modelId="{44383ED4-1397-458C-AEEB-01ED5990A163}" type="presParOf" srcId="{EA351A1E-27BA-4345-88E5-F9448A46AF84}" destId="{CD11B0EB-32F7-4868-BB0D-CAE484C3B94A}" srcOrd="0" destOrd="0" presId="urn:microsoft.com/office/officeart/2005/8/layout/hierarchy1"/>
    <dgm:cxn modelId="{FD5D933D-8533-4609-82D1-F31B72D816E8}" type="presParOf" srcId="{CD11B0EB-32F7-4868-BB0D-CAE484C3B94A}" destId="{E7E5B7A7-DC27-4E86-B9FE-CFE5DDE2AD93}" srcOrd="0" destOrd="0" presId="urn:microsoft.com/office/officeart/2005/8/layout/hierarchy1"/>
    <dgm:cxn modelId="{7FD4A482-43A7-4D24-AEBF-1CC4DC6085A6}" type="presParOf" srcId="{CD11B0EB-32F7-4868-BB0D-CAE484C3B94A}" destId="{15EB8D91-82D4-4982-9F16-E6FEF3109E33}" srcOrd="1" destOrd="0" presId="urn:microsoft.com/office/officeart/2005/8/layout/hierarchy1"/>
    <dgm:cxn modelId="{F1CEDE2E-202D-491B-8432-2E92DEB2FC04}" type="presParOf" srcId="{EA351A1E-27BA-4345-88E5-F9448A46AF84}" destId="{D7B95F23-AC82-48C9-978D-17CA5D139231}" srcOrd="1" destOrd="0" presId="urn:microsoft.com/office/officeart/2005/8/layout/hierarchy1"/>
    <dgm:cxn modelId="{64230A60-BFD3-45DD-B636-3EFAB679353F}" type="presParOf" srcId="{D7B95F23-AC82-48C9-978D-17CA5D139231}" destId="{115D5F1E-0339-4536-8EF9-287B7B8DBC60}" srcOrd="0" destOrd="0" presId="urn:microsoft.com/office/officeart/2005/8/layout/hierarchy1"/>
    <dgm:cxn modelId="{9482D93C-4839-4E6E-8CC8-BBF08EA7FB02}" type="presParOf" srcId="{D7B95F23-AC82-48C9-978D-17CA5D139231}" destId="{B372A6D2-8B1C-4FAF-805F-E9C029268E99}" srcOrd="1" destOrd="0" presId="urn:microsoft.com/office/officeart/2005/8/layout/hierarchy1"/>
    <dgm:cxn modelId="{5EF41941-2E2D-4581-9B31-C5CD5F239323}" type="presParOf" srcId="{B372A6D2-8B1C-4FAF-805F-E9C029268E99}" destId="{B90EE0DE-1F13-4311-A5B2-10D8FFC37CCC}" srcOrd="0" destOrd="0" presId="urn:microsoft.com/office/officeart/2005/8/layout/hierarchy1"/>
    <dgm:cxn modelId="{40A2C204-33D5-4456-8E03-29BE5EF5FE9E}" type="presParOf" srcId="{B90EE0DE-1F13-4311-A5B2-10D8FFC37CCC}" destId="{30E54254-0EB3-4366-91F3-7A6463DF4BE6}" srcOrd="0" destOrd="0" presId="urn:microsoft.com/office/officeart/2005/8/layout/hierarchy1"/>
    <dgm:cxn modelId="{4505B4BF-3B5F-4600-98A7-C01B4A8CD277}" type="presParOf" srcId="{B90EE0DE-1F13-4311-A5B2-10D8FFC37CCC}" destId="{7D33D9AD-3B7C-4071-92A4-9B5E11F6E230}" srcOrd="1" destOrd="0" presId="urn:microsoft.com/office/officeart/2005/8/layout/hierarchy1"/>
    <dgm:cxn modelId="{E9682626-5640-455E-9B41-62435270A484}" type="presParOf" srcId="{B372A6D2-8B1C-4FAF-805F-E9C029268E99}" destId="{A90A049D-CF39-4C9A-A9CB-0C0DD94EC9FF}" srcOrd="1" destOrd="0" presId="urn:microsoft.com/office/officeart/2005/8/layout/hierarchy1"/>
    <dgm:cxn modelId="{3D635C46-2C52-4FF3-8B95-89CA9AF8558D}" type="presParOf" srcId="{D7B95F23-AC82-48C9-978D-17CA5D139231}" destId="{7B23A243-AFDE-4E78-BED1-4A6099ED2E41}" srcOrd="2" destOrd="0" presId="urn:microsoft.com/office/officeart/2005/8/layout/hierarchy1"/>
    <dgm:cxn modelId="{600B7370-32C4-4A2D-89A5-915FB2FFF7A1}" type="presParOf" srcId="{D7B95F23-AC82-48C9-978D-17CA5D139231}" destId="{6CF047E5-A004-4787-8EAA-1963455CCCE8}" srcOrd="3" destOrd="0" presId="urn:microsoft.com/office/officeart/2005/8/layout/hierarchy1"/>
    <dgm:cxn modelId="{7F08133F-BC35-4C5B-BBAC-047DCCB279D5}" type="presParOf" srcId="{6CF047E5-A004-4787-8EAA-1963455CCCE8}" destId="{3AB07729-EB50-4EB3-8790-9659D515EBE2}" srcOrd="0" destOrd="0" presId="urn:microsoft.com/office/officeart/2005/8/layout/hierarchy1"/>
    <dgm:cxn modelId="{1399861B-3166-44CF-9205-59EAC12006AE}" type="presParOf" srcId="{3AB07729-EB50-4EB3-8790-9659D515EBE2}" destId="{688186A3-D329-4E86-B221-D55EC1C1646F}" srcOrd="0" destOrd="0" presId="urn:microsoft.com/office/officeart/2005/8/layout/hierarchy1"/>
    <dgm:cxn modelId="{58002FD8-DDEA-4DE9-930D-72CA64710B06}" type="presParOf" srcId="{3AB07729-EB50-4EB3-8790-9659D515EBE2}" destId="{40B06D5F-2387-46E7-9E4D-74FF9A459216}" srcOrd="1" destOrd="0" presId="urn:microsoft.com/office/officeart/2005/8/layout/hierarchy1"/>
    <dgm:cxn modelId="{3CDF6995-89BB-4C9D-83CC-034C7FB41705}" type="presParOf" srcId="{6CF047E5-A004-4787-8EAA-1963455CCCE8}" destId="{5E7EE0A9-E8BF-415B-A133-981212758ADB}" srcOrd="1" destOrd="0" presId="urn:microsoft.com/office/officeart/2005/8/layout/hierarchy1"/>
    <dgm:cxn modelId="{20FCDF7B-F977-46C3-93E5-BF553DD5DF5C}" type="presParOf" srcId="{D7B95F23-AC82-48C9-978D-17CA5D139231}" destId="{D07577C2-B696-4B1C-82BE-9D848CDA69B0}" srcOrd="4" destOrd="0" presId="urn:microsoft.com/office/officeart/2005/8/layout/hierarchy1"/>
    <dgm:cxn modelId="{E83C4BBB-FAB8-4E36-A913-37423CE5B463}" type="presParOf" srcId="{D7B95F23-AC82-48C9-978D-17CA5D139231}" destId="{6CC2C20D-A5D2-474C-B722-92E4C9A35504}" srcOrd="5" destOrd="0" presId="urn:microsoft.com/office/officeart/2005/8/layout/hierarchy1"/>
    <dgm:cxn modelId="{99A445F9-EC31-4C3E-B08B-544B8A2A82ED}" type="presParOf" srcId="{6CC2C20D-A5D2-474C-B722-92E4C9A35504}" destId="{7CA7806B-43A3-4312-A52E-829C064F3020}" srcOrd="0" destOrd="0" presId="urn:microsoft.com/office/officeart/2005/8/layout/hierarchy1"/>
    <dgm:cxn modelId="{3CAD51EB-35C2-44A9-8825-94F2BB4A08BD}" type="presParOf" srcId="{7CA7806B-43A3-4312-A52E-829C064F3020}" destId="{6F71EF72-1C07-4FB4-B9FF-0CA8C473CFC1}" srcOrd="0" destOrd="0" presId="urn:microsoft.com/office/officeart/2005/8/layout/hierarchy1"/>
    <dgm:cxn modelId="{6B3E085F-AB8F-4B8D-B941-347E5A51884C}" type="presParOf" srcId="{7CA7806B-43A3-4312-A52E-829C064F3020}" destId="{FD167505-E4D6-4731-B117-7B016C722EDB}" srcOrd="1" destOrd="0" presId="urn:microsoft.com/office/officeart/2005/8/layout/hierarchy1"/>
    <dgm:cxn modelId="{96C7293D-364B-4E17-AD71-DA518515C8F1}" type="presParOf" srcId="{6CC2C20D-A5D2-474C-B722-92E4C9A35504}" destId="{D23F367F-352C-4A7B-8326-2EBB8C5F6C33}" srcOrd="1" destOrd="0" presId="urn:microsoft.com/office/officeart/2005/8/layout/hierarchy1"/>
    <dgm:cxn modelId="{5FDDAD68-F66D-4B68-A3FA-ECA4B34CAB76}" type="presParOf" srcId="{3BD33DB5-68CD-4C4B-965D-CFF67BCC4E79}" destId="{1DA36EE3-483C-4431-8602-C5F882C9282A}" srcOrd="2" destOrd="0" presId="urn:microsoft.com/office/officeart/2005/8/layout/hierarchy1"/>
    <dgm:cxn modelId="{1E9E41ED-AD84-43A5-A886-9AB55E1A37E8}" type="presParOf" srcId="{3BD33DB5-68CD-4C4B-965D-CFF67BCC4E79}" destId="{36792B98-F614-4001-A0BF-70A6D7298EB5}" srcOrd="3" destOrd="0" presId="urn:microsoft.com/office/officeart/2005/8/layout/hierarchy1"/>
    <dgm:cxn modelId="{BE31126D-3396-44D1-ADD7-1AD0AD8C8412}" type="presParOf" srcId="{36792B98-F614-4001-A0BF-70A6D7298EB5}" destId="{09201038-3A0E-4D10-B5BC-42F1B4F1CEAF}" srcOrd="0" destOrd="0" presId="urn:microsoft.com/office/officeart/2005/8/layout/hierarchy1"/>
    <dgm:cxn modelId="{C325DE59-DF5F-44F3-97B0-B089F5880338}" type="presParOf" srcId="{09201038-3A0E-4D10-B5BC-42F1B4F1CEAF}" destId="{CD2D1775-F57C-4B20-8D8F-7796D9B60AF4}" srcOrd="0" destOrd="0" presId="urn:microsoft.com/office/officeart/2005/8/layout/hierarchy1"/>
    <dgm:cxn modelId="{5E4B1D0E-F37B-44D0-B577-E5018037DE90}" type="presParOf" srcId="{09201038-3A0E-4D10-B5BC-42F1B4F1CEAF}" destId="{B00D7F04-DF02-4789-B79C-C0001061AD3B}" srcOrd="1" destOrd="0" presId="urn:microsoft.com/office/officeart/2005/8/layout/hierarchy1"/>
    <dgm:cxn modelId="{AA9834C3-E38C-4807-A6F4-B373ED16CB76}" type="presParOf" srcId="{36792B98-F614-4001-A0BF-70A6D7298EB5}" destId="{DA581DD4-4E74-4CBF-BEC5-5ED6A4FA031A}" srcOrd="1" destOrd="0" presId="urn:microsoft.com/office/officeart/2005/8/layout/hierarchy1"/>
    <dgm:cxn modelId="{1626EB3C-C555-4D15-821F-64B06B0555B6}" type="presParOf" srcId="{DA581DD4-4E74-4CBF-BEC5-5ED6A4FA031A}" destId="{25B48576-32AC-4018-8080-DED13FA2AA4E}" srcOrd="0" destOrd="0" presId="urn:microsoft.com/office/officeart/2005/8/layout/hierarchy1"/>
    <dgm:cxn modelId="{F3F0833F-31EC-4E63-ACD1-5DB5D7BCE2B1}" type="presParOf" srcId="{DA581DD4-4E74-4CBF-BEC5-5ED6A4FA031A}" destId="{EEE48FF9-61C5-42AE-915D-4A80ADFE9E82}" srcOrd="1" destOrd="0" presId="urn:microsoft.com/office/officeart/2005/8/layout/hierarchy1"/>
    <dgm:cxn modelId="{9F2C951E-7801-4CF9-B1AF-0B88979678DD}" type="presParOf" srcId="{EEE48FF9-61C5-42AE-915D-4A80ADFE9E82}" destId="{38318213-BC53-43F9-9F56-DF9BC03CB0D4}" srcOrd="0" destOrd="0" presId="urn:microsoft.com/office/officeart/2005/8/layout/hierarchy1"/>
    <dgm:cxn modelId="{C4D1FCDD-172B-42DF-8884-594EAF3273F0}" type="presParOf" srcId="{38318213-BC53-43F9-9F56-DF9BC03CB0D4}" destId="{A2916D54-4B6E-4CCF-B505-ABB0DE576303}" srcOrd="0" destOrd="0" presId="urn:microsoft.com/office/officeart/2005/8/layout/hierarchy1"/>
    <dgm:cxn modelId="{B09E2419-FD5F-4408-AE3A-2F21A7384005}" type="presParOf" srcId="{38318213-BC53-43F9-9F56-DF9BC03CB0D4}" destId="{16F832D2-648B-4C85-9272-DD9DBA2DD9C7}" srcOrd="1" destOrd="0" presId="urn:microsoft.com/office/officeart/2005/8/layout/hierarchy1"/>
    <dgm:cxn modelId="{586CEC4F-0D24-4187-B69A-49E380D5D75E}" type="presParOf" srcId="{EEE48FF9-61C5-42AE-915D-4A80ADFE9E82}" destId="{7F4E513B-36EB-4CA9-819E-E1677F671D5A}" srcOrd="1" destOrd="0" presId="urn:microsoft.com/office/officeart/2005/8/layout/hierarchy1"/>
    <dgm:cxn modelId="{D29E56A9-95E7-40BA-983A-741CD5156900}" type="presParOf" srcId="{DA581DD4-4E74-4CBF-BEC5-5ED6A4FA031A}" destId="{0D67B142-0833-4EDB-BE95-CFDC60C97FC0}" srcOrd="2" destOrd="0" presId="urn:microsoft.com/office/officeart/2005/8/layout/hierarchy1"/>
    <dgm:cxn modelId="{AB61F3DD-12E3-4E21-B8F0-980304385080}" type="presParOf" srcId="{DA581DD4-4E74-4CBF-BEC5-5ED6A4FA031A}" destId="{AC8AC6BD-CD35-4F31-97AA-C3513A23C736}" srcOrd="3" destOrd="0" presId="urn:microsoft.com/office/officeart/2005/8/layout/hierarchy1"/>
    <dgm:cxn modelId="{9C87C62C-BE84-4C80-8BA9-66CACAC8487D}" type="presParOf" srcId="{AC8AC6BD-CD35-4F31-97AA-C3513A23C736}" destId="{9FC1B3A4-E675-4E0D-9847-CE6B342532E5}" srcOrd="0" destOrd="0" presId="urn:microsoft.com/office/officeart/2005/8/layout/hierarchy1"/>
    <dgm:cxn modelId="{6A8D85C1-B7E0-4543-AE0E-D9B3E323B2E0}" type="presParOf" srcId="{9FC1B3A4-E675-4E0D-9847-CE6B342532E5}" destId="{979560F6-E678-423D-A941-1EE5F64374D7}" srcOrd="0" destOrd="0" presId="urn:microsoft.com/office/officeart/2005/8/layout/hierarchy1"/>
    <dgm:cxn modelId="{25F8C47D-69F4-44D6-BEDF-DB26AD2243D5}" type="presParOf" srcId="{9FC1B3A4-E675-4E0D-9847-CE6B342532E5}" destId="{DCCBCC6A-A619-4488-AAE7-94A2BD8E70EA}" srcOrd="1" destOrd="0" presId="urn:microsoft.com/office/officeart/2005/8/layout/hierarchy1"/>
    <dgm:cxn modelId="{914105B3-9BA4-4A99-A0F0-E1597A316AD8}" type="presParOf" srcId="{AC8AC6BD-CD35-4F31-97AA-C3513A23C736}" destId="{89A1EB27-0B7B-4EB8-8BE2-B7BCF9F17035}" srcOrd="1" destOrd="0" presId="urn:microsoft.com/office/officeart/2005/8/layout/hierarchy1"/>
    <dgm:cxn modelId="{B8A3CCDC-6CE1-41DD-B297-5023AF91411D}" type="presParOf" srcId="{DA581DD4-4E74-4CBF-BEC5-5ED6A4FA031A}" destId="{6972ADD5-B522-4096-871C-E03E066EBF03}" srcOrd="4" destOrd="0" presId="urn:microsoft.com/office/officeart/2005/8/layout/hierarchy1"/>
    <dgm:cxn modelId="{46379E51-8EE2-4597-8014-CB4C53960131}" type="presParOf" srcId="{DA581DD4-4E74-4CBF-BEC5-5ED6A4FA031A}" destId="{0902D95E-2D76-4556-A6EB-9E35E3DBFED0}" srcOrd="5" destOrd="0" presId="urn:microsoft.com/office/officeart/2005/8/layout/hierarchy1"/>
    <dgm:cxn modelId="{132F852E-CD1A-4DF5-BFFD-78F92D0200DA}" type="presParOf" srcId="{0902D95E-2D76-4556-A6EB-9E35E3DBFED0}" destId="{83ABB655-2ACF-4D11-A7A3-43EC9BA94992}" srcOrd="0" destOrd="0" presId="urn:microsoft.com/office/officeart/2005/8/layout/hierarchy1"/>
    <dgm:cxn modelId="{929B982B-4098-424E-A67C-5F39B119543D}" type="presParOf" srcId="{83ABB655-2ACF-4D11-A7A3-43EC9BA94992}" destId="{F16A5990-BFDD-4128-BFE2-50980ECFCB9C}" srcOrd="0" destOrd="0" presId="urn:microsoft.com/office/officeart/2005/8/layout/hierarchy1"/>
    <dgm:cxn modelId="{47406001-6789-4111-91A2-EDC12626C239}" type="presParOf" srcId="{83ABB655-2ACF-4D11-A7A3-43EC9BA94992}" destId="{0DC0C6DC-7630-4C6D-B8C9-CCC435677BBA}" srcOrd="1" destOrd="0" presId="urn:microsoft.com/office/officeart/2005/8/layout/hierarchy1"/>
    <dgm:cxn modelId="{43B104A6-D98C-4D79-A584-6AC009BE78FB}" type="presParOf" srcId="{0902D95E-2D76-4556-A6EB-9E35E3DBFED0}" destId="{CF9F6F5B-4BAF-4E05-AF99-9C57D95C853F}" srcOrd="1" destOrd="0" presId="urn:microsoft.com/office/officeart/2005/8/layout/hierarchy1"/>
    <dgm:cxn modelId="{0BB8E818-232B-4C2D-8FA8-8C69F4883CDD}" type="presParOf" srcId="{DA581DD4-4E74-4CBF-BEC5-5ED6A4FA031A}" destId="{E5761CD6-C820-4684-A2BB-3943875EA016}" srcOrd="6" destOrd="0" presId="urn:microsoft.com/office/officeart/2005/8/layout/hierarchy1"/>
    <dgm:cxn modelId="{DCB84515-E447-4F50-A3F2-64E7FE0E789B}" type="presParOf" srcId="{DA581DD4-4E74-4CBF-BEC5-5ED6A4FA031A}" destId="{94985FD3-1DA5-4763-911A-F2A07B394909}" srcOrd="7" destOrd="0" presId="urn:microsoft.com/office/officeart/2005/8/layout/hierarchy1"/>
    <dgm:cxn modelId="{8A4E8F71-157D-428A-9693-2B510B58098B}" type="presParOf" srcId="{94985FD3-1DA5-4763-911A-F2A07B394909}" destId="{833742C0-6F58-47B1-9F9E-46C5BF4B6BC8}" srcOrd="0" destOrd="0" presId="urn:microsoft.com/office/officeart/2005/8/layout/hierarchy1"/>
    <dgm:cxn modelId="{D4749E6F-7C91-4DB2-A3A5-B81AC5C1DD6F}" type="presParOf" srcId="{833742C0-6F58-47B1-9F9E-46C5BF4B6BC8}" destId="{5299B2A9-CCE1-4F2D-89E3-4309D1A1DF23}" srcOrd="0" destOrd="0" presId="urn:microsoft.com/office/officeart/2005/8/layout/hierarchy1"/>
    <dgm:cxn modelId="{B24A8AD4-5417-4438-A7C4-060BAF5AF195}" type="presParOf" srcId="{833742C0-6F58-47B1-9F9E-46C5BF4B6BC8}" destId="{E2395C58-B6ED-4D64-83A3-62E29C520781}" srcOrd="1" destOrd="0" presId="urn:microsoft.com/office/officeart/2005/8/layout/hierarchy1"/>
    <dgm:cxn modelId="{5C4D56D5-2AE9-4154-8B1C-B8107DCB22C9}" type="presParOf" srcId="{94985FD3-1DA5-4763-911A-F2A07B394909}" destId="{121FD6B1-553C-4701-AD03-6F6AE519BEF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F7A7D1-936F-4E43-B463-3CBB646D966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hr-HR"/>
        </a:p>
      </dgm:t>
    </dgm:pt>
    <dgm:pt modelId="{776ACE1D-D07D-4BD9-9D5A-49A3458316A7}">
      <dgm:prSet phldrT="[Tekst]" custT="1"/>
      <dgm:spPr/>
      <dgm:t>
        <a:bodyPr/>
        <a:lstStyle/>
        <a:p>
          <a:r>
            <a:rPr lang="hr-HR" sz="4800" dirty="0"/>
            <a:t>INO-IZJAVA</a:t>
          </a:r>
        </a:p>
        <a:p>
          <a:r>
            <a:rPr lang="hr-HR" sz="2400" dirty="0"/>
            <a:t>(U ROKU 8 DANA)</a:t>
          </a:r>
          <a:endParaRPr lang="hr-HR" sz="4800" dirty="0"/>
        </a:p>
      </dgm:t>
    </dgm:pt>
    <dgm:pt modelId="{1E38E3F7-1B20-480A-8314-2C549453BB3E}" type="parTrans" cxnId="{C2CB5F7A-E545-4BC6-9865-E087B2123CC6}">
      <dgm:prSet/>
      <dgm:spPr/>
      <dgm:t>
        <a:bodyPr/>
        <a:lstStyle/>
        <a:p>
          <a:endParaRPr lang="hr-HR"/>
        </a:p>
      </dgm:t>
    </dgm:pt>
    <dgm:pt modelId="{A7D946BB-75A0-4F7A-8651-FAEF36E5E570}" type="sibTrans" cxnId="{C2CB5F7A-E545-4BC6-9865-E087B2123CC6}">
      <dgm:prSet/>
      <dgm:spPr/>
      <dgm:t>
        <a:bodyPr/>
        <a:lstStyle/>
        <a:p>
          <a:endParaRPr lang="hr-HR"/>
        </a:p>
      </dgm:t>
    </dgm:pt>
    <dgm:pt modelId="{B3813605-DAA1-4200-857C-3FE81954A6CC}">
      <dgm:prSet phldrT="[Tekst]" custT="1"/>
      <dgm:spPr/>
      <dgm:t>
        <a:bodyPr/>
        <a:lstStyle/>
        <a:p>
          <a:r>
            <a:rPr lang="hr-HR" sz="2400" dirty="0"/>
            <a:t>OPĆI PODACI </a:t>
          </a:r>
        </a:p>
        <a:p>
          <a:r>
            <a:rPr lang="hr-HR" sz="2400" dirty="0"/>
            <a:t>(O POSLODAVCU I POREZNOM OBVEZNIKU)</a:t>
          </a:r>
        </a:p>
      </dgm:t>
    </dgm:pt>
    <dgm:pt modelId="{8CFC47BA-9063-41E5-B10E-5165D7185F71}" type="parTrans" cxnId="{DB649D11-3202-42D1-A235-092B1B98A78E}">
      <dgm:prSet custT="1"/>
      <dgm:spPr/>
      <dgm:t>
        <a:bodyPr/>
        <a:lstStyle/>
        <a:p>
          <a:endParaRPr lang="hr-HR" sz="2400"/>
        </a:p>
      </dgm:t>
    </dgm:pt>
    <dgm:pt modelId="{8DC2788C-0760-4C16-9521-669C0D73DB6D}" type="sibTrans" cxnId="{DB649D11-3202-42D1-A235-092B1B98A78E}">
      <dgm:prSet/>
      <dgm:spPr/>
      <dgm:t>
        <a:bodyPr/>
        <a:lstStyle/>
        <a:p>
          <a:endParaRPr lang="hr-HR"/>
        </a:p>
      </dgm:t>
    </dgm:pt>
    <dgm:pt modelId="{09E8C98D-102F-481B-8B12-05048BB95914}">
      <dgm:prSet phldrT="[Tekst]" custT="1"/>
      <dgm:spPr/>
      <dgm:t>
        <a:bodyPr/>
        <a:lstStyle/>
        <a:p>
          <a:r>
            <a:rPr lang="hr-HR" sz="2400" dirty="0"/>
            <a:t>DRŽAVA(U KOJOJ ILI IZ KOJE SE PRIMITAK OSTVARUJE</a:t>
          </a:r>
        </a:p>
      </dgm:t>
    </dgm:pt>
    <dgm:pt modelId="{C580E7FA-C680-4076-9DBA-6C6056082AB4}" type="parTrans" cxnId="{6ECCBC2A-F7C4-495C-94BC-41E9E0EE96FE}">
      <dgm:prSet custT="1"/>
      <dgm:spPr/>
      <dgm:t>
        <a:bodyPr/>
        <a:lstStyle/>
        <a:p>
          <a:endParaRPr lang="hr-HR" sz="2400"/>
        </a:p>
      </dgm:t>
    </dgm:pt>
    <dgm:pt modelId="{98464670-200A-4428-AE50-0556611A9451}" type="sibTrans" cxnId="{6ECCBC2A-F7C4-495C-94BC-41E9E0EE96FE}">
      <dgm:prSet/>
      <dgm:spPr/>
      <dgm:t>
        <a:bodyPr/>
        <a:lstStyle/>
        <a:p>
          <a:endParaRPr lang="hr-HR"/>
        </a:p>
      </dgm:t>
    </dgm:pt>
    <dgm:pt modelId="{D4A50F94-99D5-4881-ADB0-28118F88919F}">
      <dgm:prSet phldrT="[Tekst]" custT="1"/>
      <dgm:spPr/>
      <dgm:t>
        <a:bodyPr/>
        <a:lstStyle/>
        <a:p>
          <a:r>
            <a:rPr lang="hr-HR" sz="2400" dirty="0"/>
            <a:t>VRSTA</a:t>
          </a:r>
        </a:p>
        <a:p>
          <a:r>
            <a:rPr lang="hr-HR" sz="2400" dirty="0"/>
            <a:t>PRIMITKA</a:t>
          </a:r>
        </a:p>
      </dgm:t>
    </dgm:pt>
    <dgm:pt modelId="{1CBD80AD-711A-4475-918C-420BA123AE71}" type="parTrans" cxnId="{07BE2515-4F8A-4746-B603-FC7B8DBE2427}">
      <dgm:prSet custT="1"/>
      <dgm:spPr/>
      <dgm:t>
        <a:bodyPr/>
        <a:lstStyle/>
        <a:p>
          <a:endParaRPr lang="hr-HR" sz="2400"/>
        </a:p>
      </dgm:t>
    </dgm:pt>
    <dgm:pt modelId="{0B59D2FA-F5D4-4967-BA9B-5EE4E06EF5B3}" type="sibTrans" cxnId="{07BE2515-4F8A-4746-B603-FC7B8DBE2427}">
      <dgm:prSet/>
      <dgm:spPr/>
      <dgm:t>
        <a:bodyPr/>
        <a:lstStyle/>
        <a:p>
          <a:endParaRPr lang="hr-HR"/>
        </a:p>
      </dgm:t>
    </dgm:pt>
    <dgm:pt modelId="{E5D33C5C-7AB4-4853-BF37-3327E76BE9F2}">
      <dgm:prSet phldrT="[Tekst]" custT="1"/>
      <dgm:spPr/>
      <dgm:t>
        <a:bodyPr/>
        <a:lstStyle/>
        <a:p>
          <a:r>
            <a:rPr lang="hr-HR" sz="2400" dirty="0"/>
            <a:t>RAZDOBLJE IZASLANJA</a:t>
          </a:r>
        </a:p>
      </dgm:t>
    </dgm:pt>
    <dgm:pt modelId="{D819C432-1FF5-4761-AD83-6B1E3C00697F}" type="parTrans" cxnId="{CE1743B4-0B16-419A-9D6E-6779489547C0}">
      <dgm:prSet custT="1"/>
      <dgm:spPr/>
      <dgm:t>
        <a:bodyPr/>
        <a:lstStyle/>
        <a:p>
          <a:endParaRPr lang="hr-HR" sz="2400"/>
        </a:p>
      </dgm:t>
    </dgm:pt>
    <dgm:pt modelId="{55530AF0-425C-4808-9159-628C62C90394}" type="sibTrans" cxnId="{CE1743B4-0B16-419A-9D6E-6779489547C0}">
      <dgm:prSet/>
      <dgm:spPr/>
      <dgm:t>
        <a:bodyPr/>
        <a:lstStyle/>
        <a:p>
          <a:endParaRPr lang="hr-HR"/>
        </a:p>
      </dgm:t>
    </dgm:pt>
    <dgm:pt modelId="{757F8BAB-1041-41FC-8822-C45F1909B31E}">
      <dgm:prSet custT="1"/>
      <dgm:spPr/>
      <dgm:t>
        <a:bodyPr/>
        <a:lstStyle/>
        <a:p>
          <a:r>
            <a:rPr lang="hr-HR" sz="2400" dirty="0"/>
            <a:t>BANKOVNI RAČUN</a:t>
          </a:r>
        </a:p>
      </dgm:t>
    </dgm:pt>
    <dgm:pt modelId="{1A4115A5-BED8-4F10-B087-3906D0D5E6D2}" type="parTrans" cxnId="{C0FD1C51-C9B5-4458-8E8A-B292B03FA401}">
      <dgm:prSet custT="1"/>
      <dgm:spPr/>
      <dgm:t>
        <a:bodyPr/>
        <a:lstStyle/>
        <a:p>
          <a:endParaRPr lang="hr-HR" sz="2400"/>
        </a:p>
      </dgm:t>
    </dgm:pt>
    <dgm:pt modelId="{5237EE93-0AC7-4161-83E4-49971EFFCE06}" type="sibTrans" cxnId="{C0FD1C51-C9B5-4458-8E8A-B292B03FA401}">
      <dgm:prSet/>
      <dgm:spPr/>
      <dgm:t>
        <a:bodyPr/>
        <a:lstStyle/>
        <a:p>
          <a:endParaRPr lang="hr-HR"/>
        </a:p>
      </dgm:t>
    </dgm:pt>
    <dgm:pt modelId="{E39A7C98-CE4B-4E03-B128-FFE632B414B9}" type="pres">
      <dgm:prSet presAssocID="{BFF7A7D1-936F-4E43-B463-3CBB646D9660}" presName="cycle" presStyleCnt="0">
        <dgm:presLayoutVars>
          <dgm:chMax val="1"/>
          <dgm:dir/>
          <dgm:animLvl val="ctr"/>
          <dgm:resizeHandles val="exact"/>
        </dgm:presLayoutVars>
      </dgm:prSet>
      <dgm:spPr/>
    </dgm:pt>
    <dgm:pt modelId="{212EA86C-1E29-48F1-BAE9-E3CDECA71039}" type="pres">
      <dgm:prSet presAssocID="{776ACE1D-D07D-4BD9-9D5A-49A3458316A7}" presName="centerShape" presStyleLbl="node0" presStyleIdx="0" presStyleCnt="1" custScaleX="190579" custScaleY="163556" custLinFactNeighborX="56" custLinFactNeighborY="16699"/>
      <dgm:spPr/>
    </dgm:pt>
    <dgm:pt modelId="{6B5EF305-FE1E-495B-84FB-76E31CD3A63B}" type="pres">
      <dgm:prSet presAssocID="{8CFC47BA-9063-41E5-B10E-5165D7185F71}" presName="Name9" presStyleLbl="parChTrans1D2" presStyleIdx="0" presStyleCnt="5"/>
      <dgm:spPr/>
    </dgm:pt>
    <dgm:pt modelId="{495B63B7-23CA-40C8-B5C1-A11D5D1B9AE1}" type="pres">
      <dgm:prSet presAssocID="{8CFC47BA-9063-41E5-B10E-5165D7185F71}" presName="connTx" presStyleLbl="parChTrans1D2" presStyleIdx="0" presStyleCnt="5"/>
      <dgm:spPr/>
    </dgm:pt>
    <dgm:pt modelId="{3569115B-9423-44D1-8DC2-320F7633365D}" type="pres">
      <dgm:prSet presAssocID="{B3813605-DAA1-4200-857C-3FE81954A6CC}" presName="node" presStyleLbl="node1" presStyleIdx="0" presStyleCnt="5" custScaleX="198565" custScaleY="122008" custRadScaleRad="101090" custRadScaleInc="16644">
        <dgm:presLayoutVars>
          <dgm:bulletEnabled val="1"/>
        </dgm:presLayoutVars>
      </dgm:prSet>
      <dgm:spPr/>
    </dgm:pt>
    <dgm:pt modelId="{4061D34B-C514-4682-9C80-FD5208134036}" type="pres">
      <dgm:prSet presAssocID="{C580E7FA-C680-4076-9DBA-6C6056082AB4}" presName="Name9" presStyleLbl="parChTrans1D2" presStyleIdx="1" presStyleCnt="5"/>
      <dgm:spPr/>
    </dgm:pt>
    <dgm:pt modelId="{73A24CAD-2E28-4622-A3A6-DDBD8E459138}" type="pres">
      <dgm:prSet presAssocID="{C580E7FA-C680-4076-9DBA-6C6056082AB4}" presName="connTx" presStyleLbl="parChTrans1D2" presStyleIdx="1" presStyleCnt="5"/>
      <dgm:spPr/>
    </dgm:pt>
    <dgm:pt modelId="{61EC1E1F-95AC-4E03-BE7D-4BC165D95B65}" type="pres">
      <dgm:prSet presAssocID="{09E8C98D-102F-481B-8B12-05048BB95914}" presName="node" presStyleLbl="node1" presStyleIdx="1" presStyleCnt="5" custScaleX="147754" custScaleY="138115" custRadScaleRad="166720" custRadScaleInc="-8430">
        <dgm:presLayoutVars>
          <dgm:bulletEnabled val="1"/>
        </dgm:presLayoutVars>
      </dgm:prSet>
      <dgm:spPr/>
    </dgm:pt>
    <dgm:pt modelId="{5ED41A4C-F4E4-4B27-9109-5A27626AF250}" type="pres">
      <dgm:prSet presAssocID="{1CBD80AD-711A-4475-918C-420BA123AE71}" presName="Name9" presStyleLbl="parChTrans1D2" presStyleIdx="2" presStyleCnt="5"/>
      <dgm:spPr/>
    </dgm:pt>
    <dgm:pt modelId="{D1D8DA9E-7A05-44E3-BD32-CE88976B7671}" type="pres">
      <dgm:prSet presAssocID="{1CBD80AD-711A-4475-918C-420BA123AE71}" presName="connTx" presStyleLbl="parChTrans1D2" presStyleIdx="2" presStyleCnt="5"/>
      <dgm:spPr/>
    </dgm:pt>
    <dgm:pt modelId="{8048395F-E9E7-4C7F-AF94-25541BB161FF}" type="pres">
      <dgm:prSet presAssocID="{D4A50F94-99D5-4881-ADB0-28118F88919F}" presName="node" presStyleLbl="node1" presStyleIdx="2" presStyleCnt="5" custScaleX="135924" custScaleY="119058" custRadScaleRad="163431" custRadScaleInc="-73783">
        <dgm:presLayoutVars>
          <dgm:bulletEnabled val="1"/>
        </dgm:presLayoutVars>
      </dgm:prSet>
      <dgm:spPr/>
    </dgm:pt>
    <dgm:pt modelId="{069275D2-565A-474D-95A3-EE15A113BDB5}" type="pres">
      <dgm:prSet presAssocID="{1A4115A5-BED8-4F10-B087-3906D0D5E6D2}" presName="Name9" presStyleLbl="parChTrans1D2" presStyleIdx="3" presStyleCnt="5"/>
      <dgm:spPr/>
    </dgm:pt>
    <dgm:pt modelId="{195B4B30-324E-42B5-9C8C-D6DEC4554C91}" type="pres">
      <dgm:prSet presAssocID="{1A4115A5-BED8-4F10-B087-3906D0D5E6D2}" presName="connTx" presStyleLbl="parChTrans1D2" presStyleIdx="3" presStyleCnt="5"/>
      <dgm:spPr/>
    </dgm:pt>
    <dgm:pt modelId="{19B4F27D-EF5C-4A0C-84A3-5F8C0A84A06C}" type="pres">
      <dgm:prSet presAssocID="{757F8BAB-1041-41FC-8822-C45F1909B31E}" presName="node" presStyleLbl="node1" presStyleIdx="3" presStyleCnt="5" custScaleX="140101" custScaleY="84209" custRadScaleRad="166017" custRadScaleInc="61379">
        <dgm:presLayoutVars>
          <dgm:bulletEnabled val="1"/>
        </dgm:presLayoutVars>
      </dgm:prSet>
      <dgm:spPr/>
    </dgm:pt>
    <dgm:pt modelId="{E108EE67-D14F-41E8-93E4-1342F0341BC1}" type="pres">
      <dgm:prSet presAssocID="{D819C432-1FF5-4761-AD83-6B1E3C00697F}" presName="Name9" presStyleLbl="parChTrans1D2" presStyleIdx="4" presStyleCnt="5"/>
      <dgm:spPr/>
    </dgm:pt>
    <dgm:pt modelId="{ECB85068-CEDC-45B7-ABC1-2E94B3C604FA}" type="pres">
      <dgm:prSet presAssocID="{D819C432-1FF5-4761-AD83-6B1E3C00697F}" presName="connTx" presStyleLbl="parChTrans1D2" presStyleIdx="4" presStyleCnt="5"/>
      <dgm:spPr/>
    </dgm:pt>
    <dgm:pt modelId="{86D3737A-221A-45B7-9486-D90A984F9E81}" type="pres">
      <dgm:prSet presAssocID="{E5D33C5C-7AB4-4853-BF37-3327E76BE9F2}" presName="node" presStyleLbl="node1" presStyleIdx="4" presStyleCnt="5" custScaleX="163375" custScaleY="128695" custRadScaleRad="159497" custRadScaleInc="19179">
        <dgm:presLayoutVars>
          <dgm:bulletEnabled val="1"/>
        </dgm:presLayoutVars>
      </dgm:prSet>
      <dgm:spPr/>
    </dgm:pt>
  </dgm:ptLst>
  <dgm:cxnLst>
    <dgm:cxn modelId="{F8352007-06C0-4491-B9D5-3EB98DC24B50}" type="presOf" srcId="{E5D33C5C-7AB4-4853-BF37-3327E76BE9F2}" destId="{86D3737A-221A-45B7-9486-D90A984F9E81}" srcOrd="0" destOrd="0" presId="urn:microsoft.com/office/officeart/2005/8/layout/radial1"/>
    <dgm:cxn modelId="{DB649D11-3202-42D1-A235-092B1B98A78E}" srcId="{776ACE1D-D07D-4BD9-9D5A-49A3458316A7}" destId="{B3813605-DAA1-4200-857C-3FE81954A6CC}" srcOrd="0" destOrd="0" parTransId="{8CFC47BA-9063-41E5-B10E-5165D7185F71}" sibTransId="{8DC2788C-0760-4C16-9521-669C0D73DB6D}"/>
    <dgm:cxn modelId="{07BE2515-4F8A-4746-B603-FC7B8DBE2427}" srcId="{776ACE1D-D07D-4BD9-9D5A-49A3458316A7}" destId="{D4A50F94-99D5-4881-ADB0-28118F88919F}" srcOrd="2" destOrd="0" parTransId="{1CBD80AD-711A-4475-918C-420BA123AE71}" sibTransId="{0B59D2FA-F5D4-4967-BA9B-5EE4E06EF5B3}"/>
    <dgm:cxn modelId="{BEF04D18-D9A0-462C-BFD8-9D8AFBE2BC18}" type="presOf" srcId="{D4A50F94-99D5-4881-ADB0-28118F88919F}" destId="{8048395F-E9E7-4C7F-AF94-25541BB161FF}" srcOrd="0" destOrd="0" presId="urn:microsoft.com/office/officeart/2005/8/layout/radial1"/>
    <dgm:cxn modelId="{67520727-E9FE-4685-A0A5-2984FC2509BF}" type="presOf" srcId="{8CFC47BA-9063-41E5-B10E-5165D7185F71}" destId="{495B63B7-23CA-40C8-B5C1-A11D5D1B9AE1}" srcOrd="1" destOrd="0" presId="urn:microsoft.com/office/officeart/2005/8/layout/radial1"/>
    <dgm:cxn modelId="{6ECCBC2A-F7C4-495C-94BC-41E9E0EE96FE}" srcId="{776ACE1D-D07D-4BD9-9D5A-49A3458316A7}" destId="{09E8C98D-102F-481B-8B12-05048BB95914}" srcOrd="1" destOrd="0" parTransId="{C580E7FA-C680-4076-9DBA-6C6056082AB4}" sibTransId="{98464670-200A-4428-AE50-0556611A9451}"/>
    <dgm:cxn modelId="{CA1A5F2D-66DF-42D6-BDB4-B545166B7B8D}" type="presOf" srcId="{C580E7FA-C680-4076-9DBA-6C6056082AB4}" destId="{4061D34B-C514-4682-9C80-FD5208134036}" srcOrd="0" destOrd="0" presId="urn:microsoft.com/office/officeart/2005/8/layout/radial1"/>
    <dgm:cxn modelId="{ADFC193F-EED3-4BB1-ADD5-417F413EBD8E}" type="presOf" srcId="{1A4115A5-BED8-4F10-B087-3906D0D5E6D2}" destId="{195B4B30-324E-42B5-9C8C-D6DEC4554C91}" srcOrd="1" destOrd="0" presId="urn:microsoft.com/office/officeart/2005/8/layout/radial1"/>
    <dgm:cxn modelId="{9E5FF442-FA1D-4A43-8BA7-E86E47583B22}" type="presOf" srcId="{D819C432-1FF5-4761-AD83-6B1E3C00697F}" destId="{E108EE67-D14F-41E8-93E4-1342F0341BC1}" srcOrd="0" destOrd="0" presId="urn:microsoft.com/office/officeart/2005/8/layout/radial1"/>
    <dgm:cxn modelId="{C0FD1C51-C9B5-4458-8E8A-B292B03FA401}" srcId="{776ACE1D-D07D-4BD9-9D5A-49A3458316A7}" destId="{757F8BAB-1041-41FC-8822-C45F1909B31E}" srcOrd="3" destOrd="0" parTransId="{1A4115A5-BED8-4F10-B087-3906D0D5E6D2}" sibTransId="{5237EE93-0AC7-4161-83E4-49971EFFCE06}"/>
    <dgm:cxn modelId="{45FAC372-2453-42B7-81A2-330A13BCAC21}" type="presOf" srcId="{8CFC47BA-9063-41E5-B10E-5165D7185F71}" destId="{6B5EF305-FE1E-495B-84FB-76E31CD3A63B}" srcOrd="0" destOrd="0" presId="urn:microsoft.com/office/officeart/2005/8/layout/radial1"/>
    <dgm:cxn modelId="{CE7B1F53-1A1F-4DA7-B299-5A8550528294}" type="presOf" srcId="{776ACE1D-D07D-4BD9-9D5A-49A3458316A7}" destId="{212EA86C-1E29-48F1-BAE9-E3CDECA71039}" srcOrd="0" destOrd="0" presId="urn:microsoft.com/office/officeart/2005/8/layout/radial1"/>
    <dgm:cxn modelId="{2608E174-9C87-4CC8-923C-9F3B4D402A86}" type="presOf" srcId="{757F8BAB-1041-41FC-8822-C45F1909B31E}" destId="{19B4F27D-EF5C-4A0C-84A3-5F8C0A84A06C}" srcOrd="0" destOrd="0" presId="urn:microsoft.com/office/officeart/2005/8/layout/radial1"/>
    <dgm:cxn modelId="{C6400E77-C9A1-4F64-AE7F-C0D645625767}" type="presOf" srcId="{1CBD80AD-711A-4475-918C-420BA123AE71}" destId="{D1D8DA9E-7A05-44E3-BD32-CE88976B7671}" srcOrd="1" destOrd="0" presId="urn:microsoft.com/office/officeart/2005/8/layout/radial1"/>
    <dgm:cxn modelId="{C2CB5F7A-E545-4BC6-9865-E087B2123CC6}" srcId="{BFF7A7D1-936F-4E43-B463-3CBB646D9660}" destId="{776ACE1D-D07D-4BD9-9D5A-49A3458316A7}" srcOrd="0" destOrd="0" parTransId="{1E38E3F7-1B20-480A-8314-2C549453BB3E}" sibTransId="{A7D946BB-75A0-4F7A-8651-FAEF36E5E570}"/>
    <dgm:cxn modelId="{4415A18C-1DCD-4E71-80F0-9DB1573DA767}" type="presOf" srcId="{BFF7A7D1-936F-4E43-B463-3CBB646D9660}" destId="{E39A7C98-CE4B-4E03-B128-FFE632B414B9}" srcOrd="0" destOrd="0" presId="urn:microsoft.com/office/officeart/2005/8/layout/radial1"/>
    <dgm:cxn modelId="{F0AB0F90-697C-472A-A5A3-E80D4B47A741}" type="presOf" srcId="{D819C432-1FF5-4761-AD83-6B1E3C00697F}" destId="{ECB85068-CEDC-45B7-ABC1-2E94B3C604FA}" srcOrd="1" destOrd="0" presId="urn:microsoft.com/office/officeart/2005/8/layout/radial1"/>
    <dgm:cxn modelId="{CE1743B4-0B16-419A-9D6E-6779489547C0}" srcId="{776ACE1D-D07D-4BD9-9D5A-49A3458316A7}" destId="{E5D33C5C-7AB4-4853-BF37-3327E76BE9F2}" srcOrd="4" destOrd="0" parTransId="{D819C432-1FF5-4761-AD83-6B1E3C00697F}" sibTransId="{55530AF0-425C-4808-9159-628C62C90394}"/>
    <dgm:cxn modelId="{7C6749C8-1275-4CB4-9A62-29987F35FE02}" type="presOf" srcId="{B3813605-DAA1-4200-857C-3FE81954A6CC}" destId="{3569115B-9423-44D1-8DC2-320F7633365D}" srcOrd="0" destOrd="0" presId="urn:microsoft.com/office/officeart/2005/8/layout/radial1"/>
    <dgm:cxn modelId="{1FB0E1CD-88C2-4525-A52B-6A891F97454B}" type="presOf" srcId="{C580E7FA-C680-4076-9DBA-6C6056082AB4}" destId="{73A24CAD-2E28-4622-A3A6-DDBD8E459138}" srcOrd="1" destOrd="0" presId="urn:microsoft.com/office/officeart/2005/8/layout/radial1"/>
    <dgm:cxn modelId="{A20141D7-9B7B-4B64-A82E-ED250C332357}" type="presOf" srcId="{1CBD80AD-711A-4475-918C-420BA123AE71}" destId="{5ED41A4C-F4E4-4B27-9109-5A27626AF250}" srcOrd="0" destOrd="0" presId="urn:microsoft.com/office/officeart/2005/8/layout/radial1"/>
    <dgm:cxn modelId="{03D956DC-8BB0-4D0D-A2EC-D924FB0B268F}" type="presOf" srcId="{1A4115A5-BED8-4F10-B087-3906D0D5E6D2}" destId="{069275D2-565A-474D-95A3-EE15A113BDB5}" srcOrd="0" destOrd="0" presId="urn:microsoft.com/office/officeart/2005/8/layout/radial1"/>
    <dgm:cxn modelId="{D0DC66FE-C8E1-437D-B857-7CE35E45E838}" type="presOf" srcId="{09E8C98D-102F-481B-8B12-05048BB95914}" destId="{61EC1E1F-95AC-4E03-BE7D-4BC165D95B65}" srcOrd="0" destOrd="0" presId="urn:microsoft.com/office/officeart/2005/8/layout/radial1"/>
    <dgm:cxn modelId="{EFD56170-932D-4E07-8162-E1C208102FFA}" type="presParOf" srcId="{E39A7C98-CE4B-4E03-B128-FFE632B414B9}" destId="{212EA86C-1E29-48F1-BAE9-E3CDECA71039}" srcOrd="0" destOrd="0" presId="urn:microsoft.com/office/officeart/2005/8/layout/radial1"/>
    <dgm:cxn modelId="{789B3A36-9903-4255-9E4C-5BFAF1E573E6}" type="presParOf" srcId="{E39A7C98-CE4B-4E03-B128-FFE632B414B9}" destId="{6B5EF305-FE1E-495B-84FB-76E31CD3A63B}" srcOrd="1" destOrd="0" presId="urn:microsoft.com/office/officeart/2005/8/layout/radial1"/>
    <dgm:cxn modelId="{BD4B4722-E96F-46AF-B276-2BA7ED9DC10E}" type="presParOf" srcId="{6B5EF305-FE1E-495B-84FB-76E31CD3A63B}" destId="{495B63B7-23CA-40C8-B5C1-A11D5D1B9AE1}" srcOrd="0" destOrd="0" presId="urn:microsoft.com/office/officeart/2005/8/layout/radial1"/>
    <dgm:cxn modelId="{A8B19FED-F753-4A4E-9E91-8D335882E0DB}" type="presParOf" srcId="{E39A7C98-CE4B-4E03-B128-FFE632B414B9}" destId="{3569115B-9423-44D1-8DC2-320F7633365D}" srcOrd="2" destOrd="0" presId="urn:microsoft.com/office/officeart/2005/8/layout/radial1"/>
    <dgm:cxn modelId="{089F3A57-B51F-41CA-90BB-2887BCB61F00}" type="presParOf" srcId="{E39A7C98-CE4B-4E03-B128-FFE632B414B9}" destId="{4061D34B-C514-4682-9C80-FD5208134036}" srcOrd="3" destOrd="0" presId="urn:microsoft.com/office/officeart/2005/8/layout/radial1"/>
    <dgm:cxn modelId="{8166A8A7-290E-409D-8AFA-182F9D055B8B}" type="presParOf" srcId="{4061D34B-C514-4682-9C80-FD5208134036}" destId="{73A24CAD-2E28-4622-A3A6-DDBD8E459138}" srcOrd="0" destOrd="0" presId="urn:microsoft.com/office/officeart/2005/8/layout/radial1"/>
    <dgm:cxn modelId="{20D35306-60CA-43D7-8131-8516919A9871}" type="presParOf" srcId="{E39A7C98-CE4B-4E03-B128-FFE632B414B9}" destId="{61EC1E1F-95AC-4E03-BE7D-4BC165D95B65}" srcOrd="4" destOrd="0" presId="urn:microsoft.com/office/officeart/2005/8/layout/radial1"/>
    <dgm:cxn modelId="{7AAF8942-7F48-4BCE-8B64-26BD09FC8529}" type="presParOf" srcId="{E39A7C98-CE4B-4E03-B128-FFE632B414B9}" destId="{5ED41A4C-F4E4-4B27-9109-5A27626AF250}" srcOrd="5" destOrd="0" presId="urn:microsoft.com/office/officeart/2005/8/layout/radial1"/>
    <dgm:cxn modelId="{34ABD5A5-C707-4339-A461-C2D9EDE20745}" type="presParOf" srcId="{5ED41A4C-F4E4-4B27-9109-5A27626AF250}" destId="{D1D8DA9E-7A05-44E3-BD32-CE88976B7671}" srcOrd="0" destOrd="0" presId="urn:microsoft.com/office/officeart/2005/8/layout/radial1"/>
    <dgm:cxn modelId="{EC25B8B8-D488-4666-9535-45FFFF2A774F}" type="presParOf" srcId="{E39A7C98-CE4B-4E03-B128-FFE632B414B9}" destId="{8048395F-E9E7-4C7F-AF94-25541BB161FF}" srcOrd="6" destOrd="0" presId="urn:microsoft.com/office/officeart/2005/8/layout/radial1"/>
    <dgm:cxn modelId="{A4D8BCE4-B724-40E2-8D72-E302FFEEEFC8}" type="presParOf" srcId="{E39A7C98-CE4B-4E03-B128-FFE632B414B9}" destId="{069275D2-565A-474D-95A3-EE15A113BDB5}" srcOrd="7" destOrd="0" presId="urn:microsoft.com/office/officeart/2005/8/layout/radial1"/>
    <dgm:cxn modelId="{38F0FDF1-D0B8-43AE-8B24-F4A82E097CB5}" type="presParOf" srcId="{069275D2-565A-474D-95A3-EE15A113BDB5}" destId="{195B4B30-324E-42B5-9C8C-D6DEC4554C91}" srcOrd="0" destOrd="0" presId="urn:microsoft.com/office/officeart/2005/8/layout/radial1"/>
    <dgm:cxn modelId="{A66FF4FA-9EB5-4024-917D-B35A60657819}" type="presParOf" srcId="{E39A7C98-CE4B-4E03-B128-FFE632B414B9}" destId="{19B4F27D-EF5C-4A0C-84A3-5F8C0A84A06C}" srcOrd="8" destOrd="0" presId="urn:microsoft.com/office/officeart/2005/8/layout/radial1"/>
    <dgm:cxn modelId="{B8BAC018-0546-4F69-9B53-469088331740}" type="presParOf" srcId="{E39A7C98-CE4B-4E03-B128-FFE632B414B9}" destId="{E108EE67-D14F-41E8-93E4-1342F0341BC1}" srcOrd="9" destOrd="0" presId="urn:microsoft.com/office/officeart/2005/8/layout/radial1"/>
    <dgm:cxn modelId="{71ABDEDF-EC6E-428B-A3BC-DECF5FD27ACE}" type="presParOf" srcId="{E108EE67-D14F-41E8-93E4-1342F0341BC1}" destId="{ECB85068-CEDC-45B7-ABC1-2E94B3C604FA}" srcOrd="0" destOrd="0" presId="urn:microsoft.com/office/officeart/2005/8/layout/radial1"/>
    <dgm:cxn modelId="{ACAB7F85-4579-4E2D-BC11-93A869DAAE61}" type="presParOf" srcId="{E39A7C98-CE4B-4E03-B128-FFE632B414B9}" destId="{86D3737A-221A-45B7-9486-D90A984F9E81}"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47F911-BEC9-4B7B-8AFF-F74A675EEC5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hr-HR"/>
        </a:p>
      </dgm:t>
    </dgm:pt>
    <dgm:pt modelId="{720B769A-B552-4C3A-867C-A9650778FC17}">
      <dgm:prSet phldrT="[Tekst]" custT="1"/>
      <dgm:spPr>
        <a:solidFill>
          <a:schemeClr val="tx2">
            <a:lumMod val="20000"/>
            <a:lumOff val="80000"/>
          </a:schemeClr>
        </a:solidFill>
      </dgm:spPr>
      <dgm:t>
        <a:bodyPr/>
        <a:lstStyle/>
        <a:p>
          <a:endParaRPr lang="hr-HR" sz="2000" b="0" dirty="0">
            <a:solidFill>
              <a:schemeClr val="tx1"/>
            </a:solidFill>
          </a:endParaRPr>
        </a:p>
      </dgm:t>
    </dgm:pt>
    <dgm:pt modelId="{0C39C947-D338-42D1-AB30-356444E7672A}" type="parTrans" cxnId="{7E882797-F53E-46A5-BC79-F95134A5CDDA}">
      <dgm:prSet/>
      <dgm:spPr/>
      <dgm:t>
        <a:bodyPr/>
        <a:lstStyle/>
        <a:p>
          <a:endParaRPr lang="hr-HR"/>
        </a:p>
      </dgm:t>
    </dgm:pt>
    <dgm:pt modelId="{C17786D7-58B5-455D-930B-77543A9107AD}" type="sibTrans" cxnId="{7E882797-F53E-46A5-BC79-F95134A5CDDA}">
      <dgm:prSet/>
      <dgm:spPr/>
      <dgm:t>
        <a:bodyPr/>
        <a:lstStyle/>
        <a:p>
          <a:endParaRPr lang="hr-HR"/>
        </a:p>
      </dgm:t>
    </dgm:pt>
    <dgm:pt modelId="{24085359-0F02-4633-A365-B14D5BB10369}">
      <dgm:prSet phldrT="[Tekst]" custT="1"/>
      <dgm:spPr/>
      <dgm:t>
        <a:bodyPr/>
        <a:lstStyle/>
        <a:p>
          <a:pPr algn="just"/>
          <a:r>
            <a:rPr lang="vi-VN" sz="2400" b="0" dirty="0">
              <a:solidFill>
                <a:schemeClr val="tx1"/>
              </a:solidFill>
              <a:latin typeface="+mn-lt"/>
            </a:rPr>
            <a:t>na zahtjev Porezne uprave </a:t>
          </a:r>
          <a:r>
            <a:rPr lang="hr-HR" sz="2400" b="0" dirty="0">
              <a:solidFill>
                <a:schemeClr val="tx1"/>
              </a:solidFill>
              <a:latin typeface="+mn-lt"/>
            </a:rPr>
            <a:t>porezni obveznik </a:t>
          </a:r>
          <a:r>
            <a:rPr lang="vi-VN" sz="2400" b="0" dirty="0">
              <a:solidFill>
                <a:schemeClr val="tx1"/>
              </a:solidFill>
              <a:latin typeface="+mn-lt"/>
            </a:rPr>
            <a:t>obvezan je dostaviti isprave kojima se dokazuje pravo na porezno oslobođenje </a:t>
          </a:r>
          <a:endParaRPr lang="hr-HR" sz="2400" b="0" dirty="0">
            <a:solidFill>
              <a:schemeClr val="tx1"/>
            </a:solidFill>
            <a:latin typeface="+mn-lt"/>
          </a:endParaRPr>
        </a:p>
      </dgm:t>
    </dgm:pt>
    <dgm:pt modelId="{B100C7B0-6AB4-4402-B2DA-A00CEFEAB7AE}" type="parTrans" cxnId="{A1F346A4-C59B-4023-9DE0-CB1F55AB2D4E}">
      <dgm:prSet/>
      <dgm:spPr/>
      <dgm:t>
        <a:bodyPr/>
        <a:lstStyle/>
        <a:p>
          <a:endParaRPr lang="hr-HR"/>
        </a:p>
      </dgm:t>
    </dgm:pt>
    <dgm:pt modelId="{45F4CC97-10AC-4499-B421-F4E1454DC5C8}" type="sibTrans" cxnId="{A1F346A4-C59B-4023-9DE0-CB1F55AB2D4E}">
      <dgm:prSet/>
      <dgm:spPr/>
      <dgm:t>
        <a:bodyPr/>
        <a:lstStyle/>
        <a:p>
          <a:endParaRPr lang="hr-HR"/>
        </a:p>
      </dgm:t>
    </dgm:pt>
    <dgm:pt modelId="{380792FA-3F3D-4A0C-8F6D-0E48A108075A}">
      <dgm:prSet phldrT="[Tekst]" custT="1"/>
      <dgm:spPr>
        <a:solidFill>
          <a:schemeClr val="tx2">
            <a:lumMod val="20000"/>
            <a:lumOff val="80000"/>
          </a:schemeClr>
        </a:solidFill>
      </dgm:spPr>
      <dgm:t>
        <a:bodyPr/>
        <a:lstStyle/>
        <a:p>
          <a:endParaRPr lang="hr-HR" sz="2400" b="0" dirty="0">
            <a:solidFill>
              <a:schemeClr val="tx1"/>
            </a:solidFill>
          </a:endParaRPr>
        </a:p>
      </dgm:t>
    </dgm:pt>
    <dgm:pt modelId="{E570BFBD-D0C7-490E-88A1-7E39CB9281C0}" type="parTrans" cxnId="{2C67821C-BAF8-4A34-A7A3-110179C95DC2}">
      <dgm:prSet/>
      <dgm:spPr/>
      <dgm:t>
        <a:bodyPr/>
        <a:lstStyle/>
        <a:p>
          <a:endParaRPr lang="hr-HR"/>
        </a:p>
      </dgm:t>
    </dgm:pt>
    <dgm:pt modelId="{556AB960-8D24-4585-AD85-F09B909FD746}" type="sibTrans" cxnId="{2C67821C-BAF8-4A34-A7A3-110179C95DC2}">
      <dgm:prSet/>
      <dgm:spPr/>
      <dgm:t>
        <a:bodyPr/>
        <a:lstStyle/>
        <a:p>
          <a:endParaRPr lang="hr-HR"/>
        </a:p>
      </dgm:t>
    </dgm:pt>
    <dgm:pt modelId="{2D3A15AC-491B-45C1-A9F5-612B3F75E32B}">
      <dgm:prSet phldrT="[Tekst]" custT="1"/>
      <dgm:spPr/>
      <dgm:t>
        <a:bodyPr/>
        <a:lstStyle/>
        <a:p>
          <a:pPr algn="just"/>
          <a:r>
            <a:rPr lang="hr-HR" sz="2400" b="0" dirty="0">
              <a:solidFill>
                <a:schemeClr val="tx1"/>
              </a:solidFill>
            </a:rPr>
            <a:t>“INO-IZJAVA” </a:t>
          </a:r>
          <a:r>
            <a:rPr lang="vi-VN" sz="2400" b="0" dirty="0">
              <a:solidFill>
                <a:schemeClr val="tx1"/>
              </a:solidFill>
            </a:rPr>
            <a:t>ne podnosi se za dohodak za koji se podnosi Obrazac JOPPD.</a:t>
          </a:r>
          <a:endParaRPr lang="hr-HR" sz="2400" b="0" dirty="0">
            <a:solidFill>
              <a:schemeClr val="tx1"/>
            </a:solidFill>
          </a:endParaRPr>
        </a:p>
      </dgm:t>
    </dgm:pt>
    <dgm:pt modelId="{8D425B14-5B65-42E4-8DB3-63922B45951D}" type="parTrans" cxnId="{01013DAF-48FD-498A-A0BD-51660D8CF029}">
      <dgm:prSet/>
      <dgm:spPr/>
      <dgm:t>
        <a:bodyPr/>
        <a:lstStyle/>
        <a:p>
          <a:endParaRPr lang="hr-HR"/>
        </a:p>
      </dgm:t>
    </dgm:pt>
    <dgm:pt modelId="{6C8F21CB-E9E5-4CF9-93A1-B23E7976013C}" type="sibTrans" cxnId="{01013DAF-48FD-498A-A0BD-51660D8CF029}">
      <dgm:prSet/>
      <dgm:spPr/>
      <dgm:t>
        <a:bodyPr/>
        <a:lstStyle/>
        <a:p>
          <a:endParaRPr lang="hr-HR"/>
        </a:p>
      </dgm:t>
    </dgm:pt>
    <dgm:pt modelId="{68E3EAC7-801C-4EBC-BDD4-50B59ABD4735}">
      <dgm:prSet phldrT="[Tekst]" phldr="1" custT="1"/>
      <dgm:spPr>
        <a:solidFill>
          <a:schemeClr val="tx2">
            <a:lumMod val="20000"/>
            <a:lumOff val="80000"/>
          </a:schemeClr>
        </a:solidFill>
      </dgm:spPr>
      <dgm:t>
        <a:bodyPr/>
        <a:lstStyle/>
        <a:p>
          <a:endParaRPr lang="hr-HR" sz="2400" b="0" dirty="0">
            <a:solidFill>
              <a:schemeClr val="tx1"/>
            </a:solidFill>
          </a:endParaRPr>
        </a:p>
      </dgm:t>
    </dgm:pt>
    <dgm:pt modelId="{BAB3EE95-5CDB-4651-B954-0B4B58412C5D}" type="parTrans" cxnId="{EBA5F062-D4ED-4A6C-908A-8D45E3C95ED4}">
      <dgm:prSet/>
      <dgm:spPr/>
      <dgm:t>
        <a:bodyPr/>
        <a:lstStyle/>
        <a:p>
          <a:endParaRPr lang="hr-HR"/>
        </a:p>
      </dgm:t>
    </dgm:pt>
    <dgm:pt modelId="{8F07CEC8-3A46-4F3D-8DBE-9DF53F9C5449}" type="sibTrans" cxnId="{EBA5F062-D4ED-4A6C-908A-8D45E3C95ED4}">
      <dgm:prSet/>
      <dgm:spPr/>
      <dgm:t>
        <a:bodyPr/>
        <a:lstStyle/>
        <a:p>
          <a:endParaRPr lang="hr-HR"/>
        </a:p>
      </dgm:t>
    </dgm:pt>
    <dgm:pt modelId="{B5A2BBB2-338C-468C-814C-29D6E4FE6C6B}">
      <dgm:prSet phldrT="[Tekst]" custT="1"/>
      <dgm:spPr/>
      <dgm:t>
        <a:bodyPr/>
        <a:lstStyle/>
        <a:p>
          <a:pPr algn="just"/>
          <a:r>
            <a:rPr lang="hr-HR" sz="2400" b="0" dirty="0">
              <a:solidFill>
                <a:schemeClr val="tx1"/>
              </a:solidFill>
            </a:rPr>
            <a:t> “INO-IZJAVA” može se </a:t>
          </a:r>
          <a:r>
            <a:rPr lang="vi-VN" sz="2400" b="0" dirty="0">
              <a:solidFill>
                <a:schemeClr val="tx1"/>
              </a:solidFill>
            </a:rPr>
            <a:t>podnijeti u elektroničkom obliku u skladu posebnim propisima.​</a:t>
          </a:r>
          <a:endParaRPr lang="hr-HR" sz="2400" b="0" dirty="0">
            <a:solidFill>
              <a:schemeClr val="tx1"/>
            </a:solidFill>
          </a:endParaRPr>
        </a:p>
      </dgm:t>
    </dgm:pt>
    <dgm:pt modelId="{8BDF380F-2F9A-461F-A55D-E18CB6247709}" type="parTrans" cxnId="{9873D810-39BE-4318-874D-9FB4CBA2D5BC}">
      <dgm:prSet/>
      <dgm:spPr/>
      <dgm:t>
        <a:bodyPr/>
        <a:lstStyle/>
        <a:p>
          <a:endParaRPr lang="hr-HR"/>
        </a:p>
      </dgm:t>
    </dgm:pt>
    <dgm:pt modelId="{6B56FDBE-875D-4C14-BA38-171B5195A498}" type="sibTrans" cxnId="{9873D810-39BE-4318-874D-9FB4CBA2D5BC}">
      <dgm:prSet/>
      <dgm:spPr/>
      <dgm:t>
        <a:bodyPr/>
        <a:lstStyle/>
        <a:p>
          <a:endParaRPr lang="hr-HR"/>
        </a:p>
      </dgm:t>
    </dgm:pt>
    <dgm:pt modelId="{6AFA91D0-EB4E-4829-80AD-F10F8D113A21}" type="pres">
      <dgm:prSet presAssocID="{5247F911-BEC9-4B7B-8AFF-F74A675EEC52}" presName="linearFlow" presStyleCnt="0">
        <dgm:presLayoutVars>
          <dgm:dir/>
          <dgm:animLvl val="lvl"/>
          <dgm:resizeHandles val="exact"/>
        </dgm:presLayoutVars>
      </dgm:prSet>
      <dgm:spPr/>
    </dgm:pt>
    <dgm:pt modelId="{FEF46E34-A794-4829-8D30-A03632CFF294}" type="pres">
      <dgm:prSet presAssocID="{720B769A-B552-4C3A-867C-A9650778FC17}" presName="composite" presStyleCnt="0"/>
      <dgm:spPr/>
    </dgm:pt>
    <dgm:pt modelId="{200F57A8-52F9-4298-AC01-850C69C3FC81}" type="pres">
      <dgm:prSet presAssocID="{720B769A-B552-4C3A-867C-A9650778FC17}" presName="parentText" presStyleLbl="alignNode1" presStyleIdx="0" presStyleCnt="3">
        <dgm:presLayoutVars>
          <dgm:chMax val="1"/>
          <dgm:bulletEnabled val="1"/>
        </dgm:presLayoutVars>
      </dgm:prSet>
      <dgm:spPr/>
    </dgm:pt>
    <dgm:pt modelId="{550D6561-805F-45E5-BB0F-D6DE37230759}" type="pres">
      <dgm:prSet presAssocID="{720B769A-B552-4C3A-867C-A9650778FC17}" presName="descendantText" presStyleLbl="alignAcc1" presStyleIdx="0" presStyleCnt="3">
        <dgm:presLayoutVars>
          <dgm:bulletEnabled val="1"/>
        </dgm:presLayoutVars>
      </dgm:prSet>
      <dgm:spPr/>
    </dgm:pt>
    <dgm:pt modelId="{3DA720BE-3443-4AD4-88C9-5CFE6EA65CCE}" type="pres">
      <dgm:prSet presAssocID="{C17786D7-58B5-455D-930B-77543A9107AD}" presName="sp" presStyleCnt="0"/>
      <dgm:spPr/>
    </dgm:pt>
    <dgm:pt modelId="{EE5F1586-523D-4B65-B83A-C57DE9C5AF30}" type="pres">
      <dgm:prSet presAssocID="{380792FA-3F3D-4A0C-8F6D-0E48A108075A}" presName="composite" presStyleCnt="0"/>
      <dgm:spPr/>
    </dgm:pt>
    <dgm:pt modelId="{8D069044-5402-468B-8432-F1A10BE3005B}" type="pres">
      <dgm:prSet presAssocID="{380792FA-3F3D-4A0C-8F6D-0E48A108075A}" presName="parentText" presStyleLbl="alignNode1" presStyleIdx="1" presStyleCnt="3">
        <dgm:presLayoutVars>
          <dgm:chMax val="1"/>
          <dgm:bulletEnabled val="1"/>
        </dgm:presLayoutVars>
      </dgm:prSet>
      <dgm:spPr/>
    </dgm:pt>
    <dgm:pt modelId="{BE00303F-6521-4FE0-BC93-F753670A08C4}" type="pres">
      <dgm:prSet presAssocID="{380792FA-3F3D-4A0C-8F6D-0E48A108075A}" presName="descendantText" presStyleLbl="alignAcc1" presStyleIdx="1" presStyleCnt="3">
        <dgm:presLayoutVars>
          <dgm:bulletEnabled val="1"/>
        </dgm:presLayoutVars>
      </dgm:prSet>
      <dgm:spPr/>
    </dgm:pt>
    <dgm:pt modelId="{56802D93-04B6-49FA-8416-6A586C82B5E7}" type="pres">
      <dgm:prSet presAssocID="{556AB960-8D24-4585-AD85-F09B909FD746}" presName="sp" presStyleCnt="0"/>
      <dgm:spPr/>
    </dgm:pt>
    <dgm:pt modelId="{A302908A-3DDE-4E02-B4CC-F30FEABE0071}" type="pres">
      <dgm:prSet presAssocID="{68E3EAC7-801C-4EBC-BDD4-50B59ABD4735}" presName="composite" presStyleCnt="0"/>
      <dgm:spPr/>
    </dgm:pt>
    <dgm:pt modelId="{7EE7F390-F7EA-4DDF-A8F1-FB93A2114E41}" type="pres">
      <dgm:prSet presAssocID="{68E3EAC7-801C-4EBC-BDD4-50B59ABD4735}" presName="parentText" presStyleLbl="alignNode1" presStyleIdx="2" presStyleCnt="3">
        <dgm:presLayoutVars>
          <dgm:chMax val="1"/>
          <dgm:bulletEnabled val="1"/>
        </dgm:presLayoutVars>
      </dgm:prSet>
      <dgm:spPr/>
    </dgm:pt>
    <dgm:pt modelId="{C061FDF9-0055-4D51-972D-07693F4B6118}" type="pres">
      <dgm:prSet presAssocID="{68E3EAC7-801C-4EBC-BDD4-50B59ABD4735}" presName="descendantText" presStyleLbl="alignAcc1" presStyleIdx="2" presStyleCnt="3">
        <dgm:presLayoutVars>
          <dgm:bulletEnabled val="1"/>
        </dgm:presLayoutVars>
      </dgm:prSet>
      <dgm:spPr/>
    </dgm:pt>
  </dgm:ptLst>
  <dgm:cxnLst>
    <dgm:cxn modelId="{130FC300-F052-441E-BAAE-C9862AF5FB48}" type="presOf" srcId="{720B769A-B552-4C3A-867C-A9650778FC17}" destId="{200F57A8-52F9-4298-AC01-850C69C3FC81}" srcOrd="0" destOrd="0" presId="urn:microsoft.com/office/officeart/2005/8/layout/chevron2"/>
    <dgm:cxn modelId="{9873D810-39BE-4318-874D-9FB4CBA2D5BC}" srcId="{68E3EAC7-801C-4EBC-BDD4-50B59ABD4735}" destId="{B5A2BBB2-338C-468C-814C-29D6E4FE6C6B}" srcOrd="0" destOrd="0" parTransId="{8BDF380F-2F9A-461F-A55D-E18CB6247709}" sibTransId="{6B56FDBE-875D-4C14-BA38-171B5195A498}"/>
    <dgm:cxn modelId="{2C67821C-BAF8-4A34-A7A3-110179C95DC2}" srcId="{5247F911-BEC9-4B7B-8AFF-F74A675EEC52}" destId="{380792FA-3F3D-4A0C-8F6D-0E48A108075A}" srcOrd="1" destOrd="0" parTransId="{E570BFBD-D0C7-490E-88A1-7E39CB9281C0}" sibTransId="{556AB960-8D24-4585-AD85-F09B909FD746}"/>
    <dgm:cxn modelId="{EBA5F062-D4ED-4A6C-908A-8D45E3C95ED4}" srcId="{5247F911-BEC9-4B7B-8AFF-F74A675EEC52}" destId="{68E3EAC7-801C-4EBC-BDD4-50B59ABD4735}" srcOrd="2" destOrd="0" parTransId="{BAB3EE95-5CDB-4651-B954-0B4B58412C5D}" sibTransId="{8F07CEC8-3A46-4F3D-8DBE-9DF53F9C5449}"/>
    <dgm:cxn modelId="{23586068-4CFE-4403-BDBD-9338277E54B8}" type="presOf" srcId="{24085359-0F02-4633-A365-B14D5BB10369}" destId="{550D6561-805F-45E5-BB0F-D6DE37230759}" srcOrd="0" destOrd="0" presId="urn:microsoft.com/office/officeart/2005/8/layout/chevron2"/>
    <dgm:cxn modelId="{E025D26E-C161-47ED-8BCC-AE8E60B28E53}" type="presOf" srcId="{68E3EAC7-801C-4EBC-BDD4-50B59ABD4735}" destId="{7EE7F390-F7EA-4DDF-A8F1-FB93A2114E41}" srcOrd="0" destOrd="0" presId="urn:microsoft.com/office/officeart/2005/8/layout/chevron2"/>
    <dgm:cxn modelId="{139A8976-0D25-4D93-99C7-B0562BDADF09}" type="presOf" srcId="{5247F911-BEC9-4B7B-8AFF-F74A675EEC52}" destId="{6AFA91D0-EB4E-4829-80AD-F10F8D113A21}" srcOrd="0" destOrd="0" presId="urn:microsoft.com/office/officeart/2005/8/layout/chevron2"/>
    <dgm:cxn modelId="{7E882797-F53E-46A5-BC79-F95134A5CDDA}" srcId="{5247F911-BEC9-4B7B-8AFF-F74A675EEC52}" destId="{720B769A-B552-4C3A-867C-A9650778FC17}" srcOrd="0" destOrd="0" parTransId="{0C39C947-D338-42D1-AB30-356444E7672A}" sibTransId="{C17786D7-58B5-455D-930B-77543A9107AD}"/>
    <dgm:cxn modelId="{89FADB9A-A25A-4BA3-B63F-50365C2BC0A7}" type="presOf" srcId="{2D3A15AC-491B-45C1-A9F5-612B3F75E32B}" destId="{BE00303F-6521-4FE0-BC93-F753670A08C4}" srcOrd="0" destOrd="0" presId="urn:microsoft.com/office/officeart/2005/8/layout/chevron2"/>
    <dgm:cxn modelId="{A1F346A4-C59B-4023-9DE0-CB1F55AB2D4E}" srcId="{720B769A-B552-4C3A-867C-A9650778FC17}" destId="{24085359-0F02-4633-A365-B14D5BB10369}" srcOrd="0" destOrd="0" parTransId="{B100C7B0-6AB4-4402-B2DA-A00CEFEAB7AE}" sibTransId="{45F4CC97-10AC-4499-B421-F4E1454DC5C8}"/>
    <dgm:cxn modelId="{01013DAF-48FD-498A-A0BD-51660D8CF029}" srcId="{380792FA-3F3D-4A0C-8F6D-0E48A108075A}" destId="{2D3A15AC-491B-45C1-A9F5-612B3F75E32B}" srcOrd="0" destOrd="0" parTransId="{8D425B14-5B65-42E4-8DB3-63922B45951D}" sibTransId="{6C8F21CB-E9E5-4CF9-93A1-B23E7976013C}"/>
    <dgm:cxn modelId="{DC83F0BC-B06B-42FA-A2E9-5F67869115F8}" type="presOf" srcId="{B5A2BBB2-338C-468C-814C-29D6E4FE6C6B}" destId="{C061FDF9-0055-4D51-972D-07693F4B6118}" srcOrd="0" destOrd="0" presId="urn:microsoft.com/office/officeart/2005/8/layout/chevron2"/>
    <dgm:cxn modelId="{7DA859EE-1BA6-46B0-BF5D-6830EA240BCF}" type="presOf" srcId="{380792FA-3F3D-4A0C-8F6D-0E48A108075A}" destId="{8D069044-5402-468B-8432-F1A10BE3005B}" srcOrd="0" destOrd="0" presId="urn:microsoft.com/office/officeart/2005/8/layout/chevron2"/>
    <dgm:cxn modelId="{4901A067-016A-4E1F-85E0-BA9E680D0CBF}" type="presParOf" srcId="{6AFA91D0-EB4E-4829-80AD-F10F8D113A21}" destId="{FEF46E34-A794-4829-8D30-A03632CFF294}" srcOrd="0" destOrd="0" presId="urn:microsoft.com/office/officeart/2005/8/layout/chevron2"/>
    <dgm:cxn modelId="{6EB64298-C68C-4016-A48F-2A6B886F28D2}" type="presParOf" srcId="{FEF46E34-A794-4829-8D30-A03632CFF294}" destId="{200F57A8-52F9-4298-AC01-850C69C3FC81}" srcOrd="0" destOrd="0" presId="urn:microsoft.com/office/officeart/2005/8/layout/chevron2"/>
    <dgm:cxn modelId="{F417DE73-5CDE-4613-BAE8-40D1C7678244}" type="presParOf" srcId="{FEF46E34-A794-4829-8D30-A03632CFF294}" destId="{550D6561-805F-45E5-BB0F-D6DE37230759}" srcOrd="1" destOrd="0" presId="urn:microsoft.com/office/officeart/2005/8/layout/chevron2"/>
    <dgm:cxn modelId="{238B1987-A170-4599-9591-A87C8601C6B4}" type="presParOf" srcId="{6AFA91D0-EB4E-4829-80AD-F10F8D113A21}" destId="{3DA720BE-3443-4AD4-88C9-5CFE6EA65CCE}" srcOrd="1" destOrd="0" presId="urn:microsoft.com/office/officeart/2005/8/layout/chevron2"/>
    <dgm:cxn modelId="{EB77F630-2AD1-44DB-B0CD-9EF3E23BF89B}" type="presParOf" srcId="{6AFA91D0-EB4E-4829-80AD-F10F8D113A21}" destId="{EE5F1586-523D-4B65-B83A-C57DE9C5AF30}" srcOrd="2" destOrd="0" presId="urn:microsoft.com/office/officeart/2005/8/layout/chevron2"/>
    <dgm:cxn modelId="{2FF04AB5-BFE0-41CB-9851-F70720916EE7}" type="presParOf" srcId="{EE5F1586-523D-4B65-B83A-C57DE9C5AF30}" destId="{8D069044-5402-468B-8432-F1A10BE3005B}" srcOrd="0" destOrd="0" presId="urn:microsoft.com/office/officeart/2005/8/layout/chevron2"/>
    <dgm:cxn modelId="{4F8B0429-7A64-47AE-A164-0788D88F6899}" type="presParOf" srcId="{EE5F1586-523D-4B65-B83A-C57DE9C5AF30}" destId="{BE00303F-6521-4FE0-BC93-F753670A08C4}" srcOrd="1" destOrd="0" presId="urn:microsoft.com/office/officeart/2005/8/layout/chevron2"/>
    <dgm:cxn modelId="{C183BBE7-D2FB-47CC-A2C7-F9B95729E0E7}" type="presParOf" srcId="{6AFA91D0-EB4E-4829-80AD-F10F8D113A21}" destId="{56802D93-04B6-49FA-8416-6A586C82B5E7}" srcOrd="3" destOrd="0" presId="urn:microsoft.com/office/officeart/2005/8/layout/chevron2"/>
    <dgm:cxn modelId="{F1349DBB-9E44-43E4-A2D5-6E15A2F66594}" type="presParOf" srcId="{6AFA91D0-EB4E-4829-80AD-F10F8D113A21}" destId="{A302908A-3DDE-4E02-B4CC-F30FEABE0071}" srcOrd="4" destOrd="0" presId="urn:microsoft.com/office/officeart/2005/8/layout/chevron2"/>
    <dgm:cxn modelId="{F4C51660-CCBB-4030-9FD4-EC7D5F502135}" type="presParOf" srcId="{A302908A-3DDE-4E02-B4CC-F30FEABE0071}" destId="{7EE7F390-F7EA-4DDF-A8F1-FB93A2114E41}" srcOrd="0" destOrd="0" presId="urn:microsoft.com/office/officeart/2005/8/layout/chevron2"/>
    <dgm:cxn modelId="{53C92E10-8579-44F1-966D-4B4F02CF7E6A}" type="presParOf" srcId="{A302908A-3DDE-4E02-B4CC-F30FEABE0071}" destId="{C061FDF9-0055-4D51-972D-07693F4B611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7BFB9DB-B37D-493C-BD4F-496A37380E2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hr-HR"/>
        </a:p>
      </dgm:t>
    </dgm:pt>
    <dgm:pt modelId="{C2C15C8E-4C55-47EC-8C14-6F8E999AC61E}">
      <dgm:prSet phldrT="[Tekst]"/>
      <dgm:spPr>
        <a:solidFill>
          <a:schemeClr val="tx2">
            <a:lumMod val="40000"/>
            <a:lumOff val="60000"/>
          </a:schemeClr>
        </a:solidFill>
      </dgm:spPr>
      <dgm:t>
        <a:bodyPr/>
        <a:lstStyle/>
        <a:p>
          <a:r>
            <a:rPr lang="hr-HR" dirty="0"/>
            <a:t>INO-DOH</a:t>
          </a:r>
        </a:p>
      </dgm:t>
    </dgm:pt>
    <dgm:pt modelId="{BA806A5E-BF79-4E74-B1A7-3CC8952BBFFA}" type="parTrans" cxnId="{E4D80D29-9111-400B-A2CD-CE1DA925B413}">
      <dgm:prSet/>
      <dgm:spPr/>
      <dgm:t>
        <a:bodyPr/>
        <a:lstStyle/>
        <a:p>
          <a:endParaRPr lang="hr-HR"/>
        </a:p>
      </dgm:t>
    </dgm:pt>
    <dgm:pt modelId="{3C1A2C98-D42D-422F-9CA6-11724B36B129}" type="sibTrans" cxnId="{E4D80D29-9111-400B-A2CD-CE1DA925B413}">
      <dgm:prSet/>
      <dgm:spPr/>
      <dgm:t>
        <a:bodyPr/>
        <a:lstStyle/>
        <a:p>
          <a:endParaRPr lang="hr-HR"/>
        </a:p>
      </dgm:t>
    </dgm:pt>
    <dgm:pt modelId="{6464F427-3A92-45DC-B1C4-2C27FF88A481}">
      <dgm:prSet phldrT="[Tekst]" custT="1"/>
      <dgm:spPr>
        <a:solidFill>
          <a:schemeClr val="tx2">
            <a:lumMod val="20000"/>
            <a:lumOff val="80000"/>
          </a:schemeClr>
        </a:solidFill>
      </dgm:spPr>
      <dgm:t>
        <a:bodyPr/>
        <a:lstStyle/>
        <a:p>
          <a:r>
            <a:rPr lang="vi-VN" sz="1600" b="1" dirty="0">
              <a:solidFill>
                <a:srgbClr val="FF0000"/>
              </a:solidFill>
            </a:rPr>
            <a:t>NE PODNOSI HRVATSKI ZAVOD ZA MIROVINSKO OSIGURANJE PO OSNOVI MIROVINA KOJE ISPLAĆUJE NEREZIDENTIMA </a:t>
          </a:r>
          <a:endParaRPr lang="hr-HR" sz="1600" dirty="0"/>
        </a:p>
      </dgm:t>
    </dgm:pt>
    <dgm:pt modelId="{343B975B-EDFB-43B2-8A1C-56ACDCCC70A0}" type="parTrans" cxnId="{0AE32FFC-5B3C-4D5B-A10D-F66021BDC878}">
      <dgm:prSet/>
      <dgm:spPr/>
      <dgm:t>
        <a:bodyPr/>
        <a:lstStyle/>
        <a:p>
          <a:endParaRPr lang="hr-HR"/>
        </a:p>
      </dgm:t>
    </dgm:pt>
    <dgm:pt modelId="{90A2E9F7-CD22-4D9D-AE3F-70B0EA575739}" type="sibTrans" cxnId="{0AE32FFC-5B3C-4D5B-A10D-F66021BDC878}">
      <dgm:prSet/>
      <dgm:spPr/>
      <dgm:t>
        <a:bodyPr/>
        <a:lstStyle/>
        <a:p>
          <a:endParaRPr lang="hr-HR"/>
        </a:p>
      </dgm:t>
    </dgm:pt>
    <dgm:pt modelId="{3B0A62B3-1CE0-4D00-9929-45D4D245E9A0}">
      <dgm:prSet phldrT="[Tekst]" custT="1"/>
      <dgm:spPr>
        <a:solidFill>
          <a:schemeClr val="tx2">
            <a:lumMod val="20000"/>
            <a:lumOff val="80000"/>
          </a:schemeClr>
        </a:solidFill>
      </dgm:spPr>
      <dgm:t>
        <a:bodyPr/>
        <a:lstStyle/>
        <a:p>
          <a:r>
            <a:rPr lang="vi-VN" sz="1600" b="1" dirty="0">
              <a:solidFill>
                <a:srgbClr val="FF0000"/>
              </a:solidFill>
            </a:rPr>
            <a:t>NE PODNOSI SE ZA NEOPOREZIVE PRIMITKE KOJE NEPROFITNE ORGANIZACIJE ISPLAĆUJU FIZIČKIM OSOBAMA NEREZIDENTIMA</a:t>
          </a:r>
          <a:endParaRPr lang="hr-HR" sz="1600" b="1" dirty="0">
            <a:solidFill>
              <a:srgbClr val="FF0000"/>
            </a:solidFill>
          </a:endParaRPr>
        </a:p>
      </dgm:t>
    </dgm:pt>
    <dgm:pt modelId="{1FB6FDD5-A444-426F-9859-0176D5B7F530}" type="parTrans" cxnId="{F8DF6CB5-B974-4F9D-9BBB-D4ECBEEAF66E}">
      <dgm:prSet/>
      <dgm:spPr/>
      <dgm:t>
        <a:bodyPr/>
        <a:lstStyle/>
        <a:p>
          <a:endParaRPr lang="hr-HR"/>
        </a:p>
      </dgm:t>
    </dgm:pt>
    <dgm:pt modelId="{0A7F1E63-8574-4C4E-99EE-3692014DA3F4}" type="sibTrans" cxnId="{F8DF6CB5-B974-4F9D-9BBB-D4ECBEEAF66E}">
      <dgm:prSet/>
      <dgm:spPr/>
      <dgm:t>
        <a:bodyPr/>
        <a:lstStyle/>
        <a:p>
          <a:endParaRPr lang="hr-HR"/>
        </a:p>
      </dgm:t>
    </dgm:pt>
    <dgm:pt modelId="{DFA23EDE-D673-40ED-A4AA-7A57E8D4597B}">
      <dgm:prSet phldrT="[Tekst]" custT="1"/>
      <dgm:spPr>
        <a:solidFill>
          <a:schemeClr val="tx2">
            <a:lumMod val="20000"/>
            <a:lumOff val="80000"/>
          </a:schemeClr>
        </a:solidFill>
      </dgm:spPr>
      <dgm:t>
        <a:bodyPr/>
        <a:lstStyle/>
        <a:p>
          <a:r>
            <a:rPr lang="hr-HR" sz="2400" b="1" dirty="0">
              <a:solidFill>
                <a:srgbClr val="FF0000"/>
              </a:solidFill>
            </a:rPr>
            <a:t>NE PODNOSI SE ZA DOHODAK OD SAMOSTALNE DJELATNOSTI Z INOZEMSTVA</a:t>
          </a:r>
        </a:p>
      </dgm:t>
    </dgm:pt>
    <dgm:pt modelId="{88369825-CE70-4077-B820-80010D190DDA}" type="parTrans" cxnId="{DC7F91A1-7C9A-414E-A170-8511D79C1684}">
      <dgm:prSet/>
      <dgm:spPr/>
      <dgm:t>
        <a:bodyPr/>
        <a:lstStyle/>
        <a:p>
          <a:endParaRPr lang="hr-HR"/>
        </a:p>
      </dgm:t>
    </dgm:pt>
    <dgm:pt modelId="{DA33B38D-E396-46D6-92DA-6479832ED590}" type="sibTrans" cxnId="{DC7F91A1-7C9A-414E-A170-8511D79C1684}">
      <dgm:prSet/>
      <dgm:spPr/>
      <dgm:t>
        <a:bodyPr/>
        <a:lstStyle/>
        <a:p>
          <a:endParaRPr lang="hr-HR"/>
        </a:p>
      </dgm:t>
    </dgm:pt>
    <dgm:pt modelId="{0DEE268D-C978-4D5B-9E8A-99EF5351D07D}" type="pres">
      <dgm:prSet presAssocID="{27BFB9DB-B37D-493C-BD4F-496A37380E23}" presName="cycle" presStyleCnt="0">
        <dgm:presLayoutVars>
          <dgm:chMax val="1"/>
          <dgm:dir/>
          <dgm:animLvl val="ctr"/>
          <dgm:resizeHandles val="exact"/>
        </dgm:presLayoutVars>
      </dgm:prSet>
      <dgm:spPr/>
    </dgm:pt>
    <dgm:pt modelId="{8B0341C6-D2B2-4838-8A6B-AE7581EA8AF5}" type="pres">
      <dgm:prSet presAssocID="{C2C15C8E-4C55-47EC-8C14-6F8E999AC61E}" presName="centerShape" presStyleLbl="node0" presStyleIdx="0" presStyleCnt="1" custScaleX="78347" custScaleY="58269" custLinFactNeighborX="23" custLinFactNeighborY="4586"/>
      <dgm:spPr/>
    </dgm:pt>
    <dgm:pt modelId="{49FE56A9-B2B0-4A3E-8B8F-CE050719BB55}" type="pres">
      <dgm:prSet presAssocID="{343B975B-EDFB-43B2-8A1C-56ACDCCC70A0}" presName="parTrans" presStyleLbl="bgSibTrans2D1" presStyleIdx="0" presStyleCnt="3"/>
      <dgm:spPr/>
    </dgm:pt>
    <dgm:pt modelId="{453D8A16-CF00-43D8-82ED-5AE3EA7DBD62}" type="pres">
      <dgm:prSet presAssocID="{6464F427-3A92-45DC-B1C4-2C27FF88A481}" presName="node" presStyleLbl="node1" presStyleIdx="0" presStyleCnt="3" custScaleX="112445" custScaleY="134111" custRadScaleRad="142266" custRadScaleInc="19031">
        <dgm:presLayoutVars>
          <dgm:bulletEnabled val="1"/>
        </dgm:presLayoutVars>
      </dgm:prSet>
      <dgm:spPr/>
    </dgm:pt>
    <dgm:pt modelId="{F66BC851-2E02-4C53-9435-39747834CEBF}" type="pres">
      <dgm:prSet presAssocID="{1FB6FDD5-A444-426F-9859-0176D5B7F530}" presName="parTrans" presStyleLbl="bgSibTrans2D1" presStyleIdx="1" presStyleCnt="3"/>
      <dgm:spPr/>
    </dgm:pt>
    <dgm:pt modelId="{6159C131-810A-49C3-8262-984DD1105BF0}" type="pres">
      <dgm:prSet presAssocID="{3B0A62B3-1CE0-4D00-9929-45D4D245E9A0}" presName="node" presStyleLbl="node1" presStyleIdx="1" presStyleCnt="3" custScaleX="124071" custScaleY="134114" custRadScaleRad="103157" custRadScaleInc="-4232">
        <dgm:presLayoutVars>
          <dgm:bulletEnabled val="1"/>
        </dgm:presLayoutVars>
      </dgm:prSet>
      <dgm:spPr/>
    </dgm:pt>
    <dgm:pt modelId="{2F0C426B-8574-45A7-B7C2-E70EF676AD2C}" type="pres">
      <dgm:prSet presAssocID="{88369825-CE70-4077-B820-80010D190DDA}" presName="parTrans" presStyleLbl="bgSibTrans2D1" presStyleIdx="2" presStyleCnt="3"/>
      <dgm:spPr/>
    </dgm:pt>
    <dgm:pt modelId="{8365DF1B-E187-4235-B8F3-E370EFAD39B1}" type="pres">
      <dgm:prSet presAssocID="{DFA23EDE-D673-40ED-A4AA-7A57E8D4597B}" presName="node" presStyleLbl="node1" presStyleIdx="2" presStyleCnt="3" custScaleX="125143" custScaleY="134114" custRadScaleRad="138573" custRadScaleInc="-19280">
        <dgm:presLayoutVars>
          <dgm:bulletEnabled val="1"/>
        </dgm:presLayoutVars>
      </dgm:prSet>
      <dgm:spPr/>
    </dgm:pt>
  </dgm:ptLst>
  <dgm:cxnLst>
    <dgm:cxn modelId="{401F8100-BAC3-4650-B446-3B6AE73D678A}" type="presOf" srcId="{27BFB9DB-B37D-493C-BD4F-496A37380E23}" destId="{0DEE268D-C978-4D5B-9E8A-99EF5351D07D}" srcOrd="0" destOrd="0" presId="urn:microsoft.com/office/officeart/2005/8/layout/radial4"/>
    <dgm:cxn modelId="{8C22AD16-C7D1-4D76-9CD1-C96DEF3B5FBB}" type="presOf" srcId="{DFA23EDE-D673-40ED-A4AA-7A57E8D4597B}" destId="{8365DF1B-E187-4235-B8F3-E370EFAD39B1}" srcOrd="0" destOrd="0" presId="urn:microsoft.com/office/officeart/2005/8/layout/radial4"/>
    <dgm:cxn modelId="{E4D80D29-9111-400B-A2CD-CE1DA925B413}" srcId="{27BFB9DB-B37D-493C-BD4F-496A37380E23}" destId="{C2C15C8E-4C55-47EC-8C14-6F8E999AC61E}" srcOrd="0" destOrd="0" parTransId="{BA806A5E-BF79-4E74-B1A7-3CC8952BBFFA}" sibTransId="{3C1A2C98-D42D-422F-9CA6-11724B36B129}"/>
    <dgm:cxn modelId="{3D4C3A8B-B79F-4080-84E0-ADDA09C4FE26}" type="presOf" srcId="{C2C15C8E-4C55-47EC-8C14-6F8E999AC61E}" destId="{8B0341C6-D2B2-4838-8A6B-AE7581EA8AF5}" srcOrd="0" destOrd="0" presId="urn:microsoft.com/office/officeart/2005/8/layout/radial4"/>
    <dgm:cxn modelId="{BF616A91-DB54-40BB-B6B8-148223986F48}" type="presOf" srcId="{343B975B-EDFB-43B2-8A1C-56ACDCCC70A0}" destId="{49FE56A9-B2B0-4A3E-8B8F-CE050719BB55}" srcOrd="0" destOrd="0" presId="urn:microsoft.com/office/officeart/2005/8/layout/radial4"/>
    <dgm:cxn modelId="{EF493799-DF4D-4CCE-8215-DFA34588A751}" type="presOf" srcId="{1FB6FDD5-A444-426F-9859-0176D5B7F530}" destId="{F66BC851-2E02-4C53-9435-39747834CEBF}" srcOrd="0" destOrd="0" presId="urn:microsoft.com/office/officeart/2005/8/layout/radial4"/>
    <dgm:cxn modelId="{DC7F91A1-7C9A-414E-A170-8511D79C1684}" srcId="{C2C15C8E-4C55-47EC-8C14-6F8E999AC61E}" destId="{DFA23EDE-D673-40ED-A4AA-7A57E8D4597B}" srcOrd="2" destOrd="0" parTransId="{88369825-CE70-4077-B820-80010D190DDA}" sibTransId="{DA33B38D-E396-46D6-92DA-6479832ED590}"/>
    <dgm:cxn modelId="{F8DF6CB5-B974-4F9D-9BBB-D4ECBEEAF66E}" srcId="{C2C15C8E-4C55-47EC-8C14-6F8E999AC61E}" destId="{3B0A62B3-1CE0-4D00-9929-45D4D245E9A0}" srcOrd="1" destOrd="0" parTransId="{1FB6FDD5-A444-426F-9859-0176D5B7F530}" sibTransId="{0A7F1E63-8574-4C4E-99EE-3692014DA3F4}"/>
    <dgm:cxn modelId="{21A537CC-2FA8-40DA-8F8C-1912A458DF7D}" type="presOf" srcId="{3B0A62B3-1CE0-4D00-9929-45D4D245E9A0}" destId="{6159C131-810A-49C3-8262-984DD1105BF0}" srcOrd="0" destOrd="0" presId="urn:microsoft.com/office/officeart/2005/8/layout/radial4"/>
    <dgm:cxn modelId="{E3F0F0CC-A91C-4735-954A-5272B239E432}" type="presOf" srcId="{6464F427-3A92-45DC-B1C4-2C27FF88A481}" destId="{453D8A16-CF00-43D8-82ED-5AE3EA7DBD62}" srcOrd="0" destOrd="0" presId="urn:microsoft.com/office/officeart/2005/8/layout/radial4"/>
    <dgm:cxn modelId="{0AE32FFC-5B3C-4D5B-A10D-F66021BDC878}" srcId="{C2C15C8E-4C55-47EC-8C14-6F8E999AC61E}" destId="{6464F427-3A92-45DC-B1C4-2C27FF88A481}" srcOrd="0" destOrd="0" parTransId="{343B975B-EDFB-43B2-8A1C-56ACDCCC70A0}" sibTransId="{90A2E9F7-CD22-4D9D-AE3F-70B0EA575739}"/>
    <dgm:cxn modelId="{A0877FFF-273A-425A-AF1A-22A9AFB39D4A}" type="presOf" srcId="{88369825-CE70-4077-B820-80010D190DDA}" destId="{2F0C426B-8574-45A7-B7C2-E70EF676AD2C}" srcOrd="0" destOrd="0" presId="urn:microsoft.com/office/officeart/2005/8/layout/radial4"/>
    <dgm:cxn modelId="{A0B4386A-77DE-443B-BF18-F25F4880F7F2}" type="presParOf" srcId="{0DEE268D-C978-4D5B-9E8A-99EF5351D07D}" destId="{8B0341C6-D2B2-4838-8A6B-AE7581EA8AF5}" srcOrd="0" destOrd="0" presId="urn:microsoft.com/office/officeart/2005/8/layout/radial4"/>
    <dgm:cxn modelId="{4EB88884-0FFC-481C-9231-EEE82C2E8509}" type="presParOf" srcId="{0DEE268D-C978-4D5B-9E8A-99EF5351D07D}" destId="{49FE56A9-B2B0-4A3E-8B8F-CE050719BB55}" srcOrd="1" destOrd="0" presId="urn:microsoft.com/office/officeart/2005/8/layout/radial4"/>
    <dgm:cxn modelId="{189A486F-BBD9-4A26-9FE4-BE36551467A9}" type="presParOf" srcId="{0DEE268D-C978-4D5B-9E8A-99EF5351D07D}" destId="{453D8A16-CF00-43D8-82ED-5AE3EA7DBD62}" srcOrd="2" destOrd="0" presId="urn:microsoft.com/office/officeart/2005/8/layout/radial4"/>
    <dgm:cxn modelId="{8F71F5A6-43C2-4834-86A9-2132045A9024}" type="presParOf" srcId="{0DEE268D-C978-4D5B-9E8A-99EF5351D07D}" destId="{F66BC851-2E02-4C53-9435-39747834CEBF}" srcOrd="3" destOrd="0" presId="urn:microsoft.com/office/officeart/2005/8/layout/radial4"/>
    <dgm:cxn modelId="{EB011347-96D0-4FCC-9FA0-88B3BD098D5D}" type="presParOf" srcId="{0DEE268D-C978-4D5B-9E8A-99EF5351D07D}" destId="{6159C131-810A-49C3-8262-984DD1105BF0}" srcOrd="4" destOrd="0" presId="urn:microsoft.com/office/officeart/2005/8/layout/radial4"/>
    <dgm:cxn modelId="{DA1C185C-6AC9-43B2-8CB0-7E5EB8D90D9B}" type="presParOf" srcId="{0DEE268D-C978-4D5B-9E8A-99EF5351D07D}" destId="{2F0C426B-8574-45A7-B7C2-E70EF676AD2C}" srcOrd="5" destOrd="0" presId="urn:microsoft.com/office/officeart/2005/8/layout/radial4"/>
    <dgm:cxn modelId="{343C3A33-D11D-4DCF-B4B5-57B081AFF36D}" type="presParOf" srcId="{0DEE268D-C978-4D5B-9E8A-99EF5351D07D}" destId="{8365DF1B-E187-4235-B8F3-E370EFAD39B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95B1B7-49F1-4711-B703-151839FBAB0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hr-HR"/>
        </a:p>
      </dgm:t>
    </dgm:pt>
    <dgm:pt modelId="{80D78A29-1B42-49DB-AC1B-5CE615C0837D}">
      <dgm:prSet phldrT="[Tekst]"/>
      <dgm:spPr/>
      <dgm:t>
        <a:bodyPr/>
        <a:lstStyle/>
        <a:p>
          <a:r>
            <a:rPr lang="hr-HR" dirty="0"/>
            <a:t>INO-DOH</a:t>
          </a:r>
        </a:p>
      </dgm:t>
    </dgm:pt>
    <dgm:pt modelId="{114045DF-065E-40A3-982C-186E088524EC}" type="parTrans" cxnId="{657937B5-6538-4490-A8E5-00F703228977}">
      <dgm:prSet/>
      <dgm:spPr/>
      <dgm:t>
        <a:bodyPr/>
        <a:lstStyle/>
        <a:p>
          <a:endParaRPr lang="hr-HR"/>
        </a:p>
      </dgm:t>
    </dgm:pt>
    <dgm:pt modelId="{FA91688D-4AD1-4B0C-997C-550685341EC4}" type="sibTrans" cxnId="{657937B5-6538-4490-A8E5-00F703228977}">
      <dgm:prSet/>
      <dgm:spPr/>
      <dgm:t>
        <a:bodyPr/>
        <a:lstStyle/>
        <a:p>
          <a:endParaRPr lang="hr-HR"/>
        </a:p>
      </dgm:t>
    </dgm:pt>
    <dgm:pt modelId="{8CB67F6B-BDBD-48AA-B5E4-4700C57071FA}">
      <dgm:prSet phldrT="[Tekst]"/>
      <dgm:spPr/>
      <dgm:t>
        <a:bodyPr/>
        <a:lstStyle/>
        <a:p>
          <a:r>
            <a:rPr lang="hr-HR" dirty="0"/>
            <a:t>INICIJALNI UNOS</a:t>
          </a:r>
        </a:p>
      </dgm:t>
    </dgm:pt>
    <dgm:pt modelId="{906838EA-5A99-4E82-A964-EC24D8492B25}" type="parTrans" cxnId="{E4910824-F33A-4E9C-973D-D4550A52ABDE}">
      <dgm:prSet/>
      <dgm:spPr/>
      <dgm:t>
        <a:bodyPr/>
        <a:lstStyle/>
        <a:p>
          <a:endParaRPr lang="hr-HR"/>
        </a:p>
      </dgm:t>
    </dgm:pt>
    <dgm:pt modelId="{199FDE51-4B15-4F0B-85D5-24E333F737AC}" type="sibTrans" cxnId="{E4910824-F33A-4E9C-973D-D4550A52ABDE}">
      <dgm:prSet/>
      <dgm:spPr/>
      <dgm:t>
        <a:bodyPr/>
        <a:lstStyle/>
        <a:p>
          <a:endParaRPr lang="hr-HR"/>
        </a:p>
      </dgm:t>
    </dgm:pt>
    <dgm:pt modelId="{C9668A58-7774-4C39-889A-8067A3EF39B2}">
      <dgm:prSet phldrT="[Tekst]"/>
      <dgm:spPr/>
      <dgm:t>
        <a:bodyPr/>
        <a:lstStyle/>
        <a:p>
          <a:r>
            <a:rPr lang="hr-HR" dirty="0"/>
            <a:t>ISPRAVAK</a:t>
          </a:r>
        </a:p>
      </dgm:t>
    </dgm:pt>
    <dgm:pt modelId="{B0E25062-80E7-40E0-B813-E1A819D4C64F}" type="parTrans" cxnId="{32DFE205-7086-4D2F-A5DE-8D371071A673}">
      <dgm:prSet/>
      <dgm:spPr/>
      <dgm:t>
        <a:bodyPr/>
        <a:lstStyle/>
        <a:p>
          <a:endParaRPr lang="hr-HR"/>
        </a:p>
      </dgm:t>
    </dgm:pt>
    <dgm:pt modelId="{953EEDF2-0BF3-41EB-9B41-80EDF62894D2}" type="sibTrans" cxnId="{32DFE205-7086-4D2F-A5DE-8D371071A673}">
      <dgm:prSet/>
      <dgm:spPr/>
      <dgm:t>
        <a:bodyPr/>
        <a:lstStyle/>
        <a:p>
          <a:endParaRPr lang="hr-HR"/>
        </a:p>
      </dgm:t>
    </dgm:pt>
    <dgm:pt modelId="{9A0C7EC2-182C-49CB-A5FB-F5B6C72A02B9}">
      <dgm:prSet phldrT="[Tekst]"/>
      <dgm:spPr/>
      <dgm:t>
        <a:bodyPr/>
        <a:lstStyle/>
        <a:p>
          <a:r>
            <a:rPr lang="hr-HR" dirty="0"/>
            <a:t>DOPUNA</a:t>
          </a:r>
        </a:p>
      </dgm:t>
    </dgm:pt>
    <dgm:pt modelId="{511983C5-F069-4F2E-9DF4-10165E7BF843}" type="parTrans" cxnId="{D63C01D4-5CBC-40EF-B1E1-1CB403108E0E}">
      <dgm:prSet/>
      <dgm:spPr/>
      <dgm:t>
        <a:bodyPr/>
        <a:lstStyle/>
        <a:p>
          <a:endParaRPr lang="hr-HR"/>
        </a:p>
      </dgm:t>
    </dgm:pt>
    <dgm:pt modelId="{8CB5871D-8834-4A34-9DCE-44A9C33208FF}" type="sibTrans" cxnId="{D63C01D4-5CBC-40EF-B1E1-1CB403108E0E}">
      <dgm:prSet/>
      <dgm:spPr/>
      <dgm:t>
        <a:bodyPr/>
        <a:lstStyle/>
        <a:p>
          <a:endParaRPr lang="hr-HR"/>
        </a:p>
      </dgm:t>
    </dgm:pt>
    <dgm:pt modelId="{C315A1AF-B2B4-4A7B-8262-90E4BF4E96C2}">
      <dgm:prSet custScaleY="46117" custRadScaleRad="113974" custRadScaleInc="-262962"/>
      <dgm:spPr/>
      <dgm:t>
        <a:bodyPr/>
        <a:lstStyle/>
        <a:p>
          <a:endParaRPr lang="hr-HR"/>
        </a:p>
      </dgm:t>
    </dgm:pt>
    <dgm:pt modelId="{CC8769F2-BF0E-4101-8E8E-03FABAD46A5C}" type="parTrans" cxnId="{91A42BF8-2F42-466D-B7AD-27AE815AA85D}">
      <dgm:prSet custLinFactNeighborX="851" custLinFactNeighborY="444"/>
      <dgm:spPr/>
      <dgm:t>
        <a:bodyPr/>
        <a:lstStyle/>
        <a:p>
          <a:endParaRPr lang="hr-HR"/>
        </a:p>
      </dgm:t>
    </dgm:pt>
    <dgm:pt modelId="{0960E3F8-56A5-483A-830B-D4EA1A643DB8}" type="sibTrans" cxnId="{91A42BF8-2F42-466D-B7AD-27AE815AA85D}">
      <dgm:prSet/>
      <dgm:spPr/>
      <dgm:t>
        <a:bodyPr/>
        <a:lstStyle/>
        <a:p>
          <a:endParaRPr lang="hr-HR"/>
        </a:p>
      </dgm:t>
    </dgm:pt>
    <dgm:pt modelId="{9522CFBF-192E-434F-AC23-05DAC8C1CD31}" type="pres">
      <dgm:prSet presAssocID="{CA95B1B7-49F1-4711-B703-151839FBAB0B}" presName="cycle" presStyleCnt="0">
        <dgm:presLayoutVars>
          <dgm:chMax val="1"/>
          <dgm:dir/>
          <dgm:animLvl val="ctr"/>
          <dgm:resizeHandles val="exact"/>
        </dgm:presLayoutVars>
      </dgm:prSet>
      <dgm:spPr/>
    </dgm:pt>
    <dgm:pt modelId="{C6679315-683F-46D8-9AD9-E8693B6AEEA2}" type="pres">
      <dgm:prSet presAssocID="{80D78A29-1B42-49DB-AC1B-5CE615C0837D}" presName="centerShape" presStyleLbl="node0" presStyleIdx="0" presStyleCnt="1" custScaleX="87086" custScaleY="66784" custLinFactNeighborX="-9922" custLinFactNeighborY="-22232"/>
      <dgm:spPr/>
    </dgm:pt>
    <dgm:pt modelId="{C1EDCC90-625F-452E-B774-D6FEDB9AA473}" type="pres">
      <dgm:prSet presAssocID="{906838EA-5A99-4E82-A964-EC24D8492B25}" presName="parTrans" presStyleLbl="bgSibTrans2D1" presStyleIdx="0" presStyleCnt="3"/>
      <dgm:spPr/>
    </dgm:pt>
    <dgm:pt modelId="{011FB823-D93C-43E2-AB84-C5464BEF4A2A}" type="pres">
      <dgm:prSet presAssocID="{8CB67F6B-BDBD-48AA-B5E4-4700C57071FA}" presName="node" presStyleLbl="node1" presStyleIdx="0" presStyleCnt="3" custScaleY="53807" custRadScaleRad="147599" custRadScaleInc="10238">
        <dgm:presLayoutVars>
          <dgm:bulletEnabled val="1"/>
        </dgm:presLayoutVars>
      </dgm:prSet>
      <dgm:spPr/>
    </dgm:pt>
    <dgm:pt modelId="{017EF14E-A6C3-4D4F-9288-3F32F2033F28}" type="pres">
      <dgm:prSet presAssocID="{B0E25062-80E7-40E0-B813-E1A819D4C64F}" presName="parTrans" presStyleLbl="bgSibTrans2D1" presStyleIdx="1" presStyleCnt="3"/>
      <dgm:spPr/>
    </dgm:pt>
    <dgm:pt modelId="{5B375B1C-7484-4DAB-BC54-AC03F099CF8A}" type="pres">
      <dgm:prSet presAssocID="{C9668A58-7774-4C39-889A-8067A3EF39B2}" presName="node" presStyleLbl="node1" presStyleIdx="1" presStyleCnt="3" custScaleY="61497" custRadScaleRad="111471" custRadScaleInc="-118141">
        <dgm:presLayoutVars>
          <dgm:bulletEnabled val="1"/>
        </dgm:presLayoutVars>
      </dgm:prSet>
      <dgm:spPr/>
    </dgm:pt>
    <dgm:pt modelId="{944DC450-2662-4B62-A664-89F1C3AF3019}" type="pres">
      <dgm:prSet presAssocID="{511983C5-F069-4F2E-9DF4-10165E7BF843}" presName="parTrans" presStyleLbl="bgSibTrans2D1" presStyleIdx="2" presStyleCnt="3" custLinFactNeighborX="851" custLinFactNeighborY="444"/>
      <dgm:spPr/>
    </dgm:pt>
    <dgm:pt modelId="{5275DB37-A786-47D8-B5E5-71444B1B4854}" type="pres">
      <dgm:prSet presAssocID="{9A0C7EC2-182C-49CB-A5FB-F5B6C72A02B9}" presName="node" presStyleLbl="node1" presStyleIdx="2" presStyleCnt="3" custScaleY="46117" custRadScaleRad="113974" custRadScaleInc="-262962">
        <dgm:presLayoutVars>
          <dgm:bulletEnabled val="1"/>
        </dgm:presLayoutVars>
      </dgm:prSet>
      <dgm:spPr/>
    </dgm:pt>
  </dgm:ptLst>
  <dgm:cxnLst>
    <dgm:cxn modelId="{E2204100-DF4F-456D-8D8F-A2F4314779BC}" type="presOf" srcId="{C9668A58-7774-4C39-889A-8067A3EF39B2}" destId="{5B375B1C-7484-4DAB-BC54-AC03F099CF8A}" srcOrd="0" destOrd="0" presId="urn:microsoft.com/office/officeart/2005/8/layout/radial4"/>
    <dgm:cxn modelId="{32DFE205-7086-4D2F-A5DE-8D371071A673}" srcId="{80D78A29-1B42-49DB-AC1B-5CE615C0837D}" destId="{C9668A58-7774-4C39-889A-8067A3EF39B2}" srcOrd="1" destOrd="0" parTransId="{B0E25062-80E7-40E0-B813-E1A819D4C64F}" sibTransId="{953EEDF2-0BF3-41EB-9B41-80EDF62894D2}"/>
    <dgm:cxn modelId="{4D6B3E1E-07BD-4437-A573-3C7C06D8CA7D}" type="presOf" srcId="{80D78A29-1B42-49DB-AC1B-5CE615C0837D}" destId="{C6679315-683F-46D8-9AD9-E8693B6AEEA2}" srcOrd="0" destOrd="0" presId="urn:microsoft.com/office/officeart/2005/8/layout/radial4"/>
    <dgm:cxn modelId="{E4910824-F33A-4E9C-973D-D4550A52ABDE}" srcId="{80D78A29-1B42-49DB-AC1B-5CE615C0837D}" destId="{8CB67F6B-BDBD-48AA-B5E4-4700C57071FA}" srcOrd="0" destOrd="0" parTransId="{906838EA-5A99-4E82-A964-EC24D8492B25}" sibTransId="{199FDE51-4B15-4F0B-85D5-24E333F737AC}"/>
    <dgm:cxn modelId="{50C4A65F-4A79-439D-8A4B-31DA8320A64E}" type="presOf" srcId="{511983C5-F069-4F2E-9DF4-10165E7BF843}" destId="{944DC450-2662-4B62-A664-89F1C3AF3019}" srcOrd="0" destOrd="0" presId="urn:microsoft.com/office/officeart/2005/8/layout/radial4"/>
    <dgm:cxn modelId="{DC886D7F-C6B0-4C6F-AB5D-310B49F5D53D}" type="presOf" srcId="{B0E25062-80E7-40E0-B813-E1A819D4C64F}" destId="{017EF14E-A6C3-4D4F-9288-3F32F2033F28}" srcOrd="0" destOrd="0" presId="urn:microsoft.com/office/officeart/2005/8/layout/radial4"/>
    <dgm:cxn modelId="{A3A9CE8A-F107-4008-BA32-FE4F220E0DAB}" type="presOf" srcId="{9A0C7EC2-182C-49CB-A5FB-F5B6C72A02B9}" destId="{5275DB37-A786-47D8-B5E5-71444B1B4854}" srcOrd="0" destOrd="0" presId="urn:microsoft.com/office/officeart/2005/8/layout/radial4"/>
    <dgm:cxn modelId="{B0B84999-7857-4EA0-B40C-286428FEFBF2}" type="presOf" srcId="{CA95B1B7-49F1-4711-B703-151839FBAB0B}" destId="{9522CFBF-192E-434F-AC23-05DAC8C1CD31}" srcOrd="0" destOrd="0" presId="urn:microsoft.com/office/officeart/2005/8/layout/radial4"/>
    <dgm:cxn modelId="{657937B5-6538-4490-A8E5-00F703228977}" srcId="{CA95B1B7-49F1-4711-B703-151839FBAB0B}" destId="{80D78A29-1B42-49DB-AC1B-5CE615C0837D}" srcOrd="0" destOrd="0" parTransId="{114045DF-065E-40A3-982C-186E088524EC}" sibTransId="{FA91688D-4AD1-4B0C-997C-550685341EC4}"/>
    <dgm:cxn modelId="{D63C01D4-5CBC-40EF-B1E1-1CB403108E0E}" srcId="{80D78A29-1B42-49DB-AC1B-5CE615C0837D}" destId="{9A0C7EC2-182C-49CB-A5FB-F5B6C72A02B9}" srcOrd="2" destOrd="0" parTransId="{511983C5-F069-4F2E-9DF4-10165E7BF843}" sibTransId="{8CB5871D-8834-4A34-9DCE-44A9C33208FF}"/>
    <dgm:cxn modelId="{7BC676F0-1D69-4A83-B895-7493D0A9B6CD}" type="presOf" srcId="{906838EA-5A99-4E82-A964-EC24D8492B25}" destId="{C1EDCC90-625F-452E-B774-D6FEDB9AA473}" srcOrd="0" destOrd="0" presId="urn:microsoft.com/office/officeart/2005/8/layout/radial4"/>
    <dgm:cxn modelId="{2A983CF1-61A0-4308-8544-0C0BB13E56A7}" type="presOf" srcId="{8CB67F6B-BDBD-48AA-B5E4-4700C57071FA}" destId="{011FB823-D93C-43E2-AB84-C5464BEF4A2A}" srcOrd="0" destOrd="0" presId="urn:microsoft.com/office/officeart/2005/8/layout/radial4"/>
    <dgm:cxn modelId="{91A42BF8-2F42-466D-B7AD-27AE815AA85D}" srcId="{CA95B1B7-49F1-4711-B703-151839FBAB0B}" destId="{C315A1AF-B2B4-4A7B-8262-90E4BF4E96C2}" srcOrd="1" destOrd="0" parTransId="{CC8769F2-BF0E-4101-8E8E-03FABAD46A5C}" sibTransId="{0960E3F8-56A5-483A-830B-D4EA1A643DB8}"/>
    <dgm:cxn modelId="{20286B50-9393-471A-B334-1576F10B3953}" type="presParOf" srcId="{9522CFBF-192E-434F-AC23-05DAC8C1CD31}" destId="{C6679315-683F-46D8-9AD9-E8693B6AEEA2}" srcOrd="0" destOrd="0" presId="urn:microsoft.com/office/officeart/2005/8/layout/radial4"/>
    <dgm:cxn modelId="{8A5DFF51-9C37-4BCC-AB99-A11AA0D39B97}" type="presParOf" srcId="{9522CFBF-192E-434F-AC23-05DAC8C1CD31}" destId="{C1EDCC90-625F-452E-B774-D6FEDB9AA473}" srcOrd="1" destOrd="0" presId="urn:microsoft.com/office/officeart/2005/8/layout/radial4"/>
    <dgm:cxn modelId="{AEC49AF5-697D-4C71-AB57-E7618DECBE01}" type="presParOf" srcId="{9522CFBF-192E-434F-AC23-05DAC8C1CD31}" destId="{011FB823-D93C-43E2-AB84-C5464BEF4A2A}" srcOrd="2" destOrd="0" presId="urn:microsoft.com/office/officeart/2005/8/layout/radial4"/>
    <dgm:cxn modelId="{C09FA62E-9180-4876-B179-41798A45A1DD}" type="presParOf" srcId="{9522CFBF-192E-434F-AC23-05DAC8C1CD31}" destId="{017EF14E-A6C3-4D4F-9288-3F32F2033F28}" srcOrd="3" destOrd="0" presId="urn:microsoft.com/office/officeart/2005/8/layout/radial4"/>
    <dgm:cxn modelId="{BAF2C400-16E8-4326-B9EA-A779F365D79A}" type="presParOf" srcId="{9522CFBF-192E-434F-AC23-05DAC8C1CD31}" destId="{5B375B1C-7484-4DAB-BC54-AC03F099CF8A}" srcOrd="4" destOrd="0" presId="urn:microsoft.com/office/officeart/2005/8/layout/radial4"/>
    <dgm:cxn modelId="{6650F838-83A2-4F33-9FB9-034A6D4B1EC6}" type="presParOf" srcId="{9522CFBF-192E-434F-AC23-05DAC8C1CD31}" destId="{944DC450-2662-4B62-A664-89F1C3AF3019}" srcOrd="5" destOrd="0" presId="urn:microsoft.com/office/officeart/2005/8/layout/radial4"/>
    <dgm:cxn modelId="{710C124B-15EC-40DA-90AB-450276CC7166}" type="presParOf" srcId="{9522CFBF-192E-434F-AC23-05DAC8C1CD31}" destId="{5275DB37-A786-47D8-B5E5-71444B1B485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CAC275-8B1F-41FF-A324-3617B656214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E273C294-FD57-4565-B429-1DE79DE5BB5F}">
      <dgm:prSet phldrT="[Tekst]"/>
      <dgm:spPr/>
      <dgm:t>
        <a:bodyPr/>
        <a:lstStyle/>
        <a:p>
          <a:r>
            <a:rPr lang="hr-HR" b="1" dirty="0">
              <a:solidFill>
                <a:schemeClr val="bg1"/>
              </a:solidFill>
            </a:rPr>
            <a:t>80.A</a:t>
          </a:r>
        </a:p>
      </dgm:t>
    </dgm:pt>
    <dgm:pt modelId="{4109C982-08B0-4E84-9C30-88DDD4BB2053}" type="parTrans" cxnId="{5F12F98B-562B-40B1-A089-AEC2D2180E55}">
      <dgm:prSet/>
      <dgm:spPr/>
      <dgm:t>
        <a:bodyPr/>
        <a:lstStyle/>
        <a:p>
          <a:endParaRPr lang="hr-HR"/>
        </a:p>
      </dgm:t>
    </dgm:pt>
    <dgm:pt modelId="{6B396932-965B-4B76-896F-AD2E67FC9101}" type="sibTrans" cxnId="{5F12F98B-562B-40B1-A089-AEC2D2180E55}">
      <dgm:prSet/>
      <dgm:spPr/>
      <dgm:t>
        <a:bodyPr/>
        <a:lstStyle/>
        <a:p>
          <a:endParaRPr lang="hr-HR"/>
        </a:p>
      </dgm:t>
    </dgm:pt>
    <dgm:pt modelId="{CC85DCEB-FF4D-4578-9E63-B23C246449DE}">
      <dgm:prSet phldrT="[Tekst]"/>
      <dgm:spPr/>
      <dgm:t>
        <a:bodyPr/>
        <a:lstStyle/>
        <a:p>
          <a:r>
            <a:rPr lang="hr-HR" b="1" dirty="0">
              <a:solidFill>
                <a:schemeClr val="bg1"/>
              </a:solidFill>
            </a:rPr>
            <a:t>PREUZIMANJE OPOREZIVOG DOHOTKA NA NAČIN KAKO GA JE UTVRDILA DRŽAVA IZVORA DOHOTKA</a:t>
          </a:r>
        </a:p>
      </dgm:t>
    </dgm:pt>
    <dgm:pt modelId="{21B18FF7-7F88-4794-A48D-41B07D4D5E38}" type="parTrans" cxnId="{83DD34F4-DA0B-4BDF-AF7A-2CA6FBDD3D99}">
      <dgm:prSet/>
      <dgm:spPr/>
      <dgm:t>
        <a:bodyPr/>
        <a:lstStyle/>
        <a:p>
          <a:endParaRPr lang="hr-HR" b="1">
            <a:solidFill>
              <a:schemeClr val="bg1"/>
            </a:solidFill>
          </a:endParaRPr>
        </a:p>
      </dgm:t>
    </dgm:pt>
    <dgm:pt modelId="{093A0CE3-BFB7-4EE7-964B-4FF8920B4AD7}" type="sibTrans" cxnId="{83DD34F4-DA0B-4BDF-AF7A-2CA6FBDD3D99}">
      <dgm:prSet/>
      <dgm:spPr/>
      <dgm:t>
        <a:bodyPr/>
        <a:lstStyle/>
        <a:p>
          <a:endParaRPr lang="hr-HR"/>
        </a:p>
      </dgm:t>
    </dgm:pt>
    <dgm:pt modelId="{BBCA5FEA-E79F-47AE-92AB-3A2F27DE7CA1}">
      <dgm:prSet phldrT="[Tekst]"/>
      <dgm:spPr/>
      <dgm:t>
        <a:bodyPr/>
        <a:lstStyle/>
        <a:p>
          <a:r>
            <a:rPr lang="hr-HR" b="1" dirty="0">
              <a:solidFill>
                <a:schemeClr val="bg1"/>
              </a:solidFill>
            </a:rPr>
            <a:t>UMANJUJE SE ZA OBVEZNE DOPRINOSE AKO ONI NISU BILI PRIZNATI KAO IZDATAK U DRŽAVI IZVORA DOHOTKA</a:t>
          </a:r>
        </a:p>
      </dgm:t>
    </dgm:pt>
    <dgm:pt modelId="{40CA71F8-CFBA-4808-B4A5-6173FF43C090}" type="parTrans" cxnId="{2594101A-F152-49B5-B364-54EC3570DE17}">
      <dgm:prSet/>
      <dgm:spPr/>
      <dgm:t>
        <a:bodyPr/>
        <a:lstStyle/>
        <a:p>
          <a:endParaRPr lang="hr-HR" b="1">
            <a:solidFill>
              <a:schemeClr val="bg1"/>
            </a:solidFill>
          </a:endParaRPr>
        </a:p>
      </dgm:t>
    </dgm:pt>
    <dgm:pt modelId="{FB50C050-DAC2-4830-A1BE-CBAB961CEF0A}" type="sibTrans" cxnId="{2594101A-F152-49B5-B364-54EC3570DE17}">
      <dgm:prSet/>
      <dgm:spPr/>
      <dgm:t>
        <a:bodyPr/>
        <a:lstStyle/>
        <a:p>
          <a:endParaRPr lang="hr-HR"/>
        </a:p>
      </dgm:t>
    </dgm:pt>
    <dgm:pt modelId="{B3672271-B552-4C90-B949-9B92784C2BED}">
      <dgm:prSet/>
      <dgm:spPr/>
      <dgm:t>
        <a:bodyPr/>
        <a:lstStyle/>
        <a:p>
          <a:r>
            <a:rPr lang="hr-HR" b="1" dirty="0">
              <a:solidFill>
                <a:schemeClr val="bg1"/>
              </a:solidFill>
            </a:rPr>
            <a:t>PREUZIMANJE REZULTATA POSLOVNIH KNJIGA I EVIDENCIJA</a:t>
          </a:r>
        </a:p>
      </dgm:t>
    </dgm:pt>
    <dgm:pt modelId="{34FC052D-FE64-4EEA-9BB2-35A7BD935481}" type="parTrans" cxnId="{A2DEE470-0F69-4C92-B0ED-1F814DD732CB}">
      <dgm:prSet/>
      <dgm:spPr/>
      <dgm:t>
        <a:bodyPr/>
        <a:lstStyle/>
        <a:p>
          <a:endParaRPr lang="hr-HR" b="1">
            <a:solidFill>
              <a:schemeClr val="bg1"/>
            </a:solidFill>
          </a:endParaRPr>
        </a:p>
      </dgm:t>
    </dgm:pt>
    <dgm:pt modelId="{CF545BB3-4CF0-445F-8359-2E6CD901862D}" type="sibTrans" cxnId="{A2DEE470-0F69-4C92-B0ED-1F814DD732CB}">
      <dgm:prSet/>
      <dgm:spPr/>
      <dgm:t>
        <a:bodyPr/>
        <a:lstStyle/>
        <a:p>
          <a:endParaRPr lang="hr-HR"/>
        </a:p>
      </dgm:t>
    </dgm:pt>
    <dgm:pt modelId="{2AC662AB-004A-4D32-B8C1-15FB1F7264D1}">
      <dgm:prSet/>
      <dgm:spPr/>
      <dgm:t>
        <a:bodyPr/>
        <a:lstStyle/>
        <a:p>
          <a:r>
            <a:rPr lang="hr-HR" b="1" dirty="0">
              <a:solidFill>
                <a:schemeClr val="bg1"/>
              </a:solidFill>
            </a:rPr>
            <a:t>UTVRĐIVATI I PLAĆATI PREDUJMOVE /KONAČNI POREZ NA DOHODAK, SUKLADNO HRVATSKIM PROPISIMA</a:t>
          </a:r>
        </a:p>
      </dgm:t>
    </dgm:pt>
    <dgm:pt modelId="{194E2223-2BA2-4BA0-B6F4-9E8141B4F127}" type="parTrans" cxnId="{0477FB25-6C1A-4F72-AB22-BA63285ED969}">
      <dgm:prSet/>
      <dgm:spPr/>
      <dgm:t>
        <a:bodyPr/>
        <a:lstStyle/>
        <a:p>
          <a:endParaRPr lang="hr-HR" b="1">
            <a:solidFill>
              <a:schemeClr val="bg1"/>
            </a:solidFill>
          </a:endParaRPr>
        </a:p>
      </dgm:t>
    </dgm:pt>
    <dgm:pt modelId="{3A263FB6-9998-4651-B1D4-F8CD1878B110}" type="sibTrans" cxnId="{0477FB25-6C1A-4F72-AB22-BA63285ED969}">
      <dgm:prSet/>
      <dgm:spPr/>
      <dgm:t>
        <a:bodyPr/>
        <a:lstStyle/>
        <a:p>
          <a:endParaRPr lang="hr-HR"/>
        </a:p>
      </dgm:t>
    </dgm:pt>
    <dgm:pt modelId="{A30944CC-761D-446B-8E3B-5B9F43048C39}" type="pres">
      <dgm:prSet presAssocID="{3ACAC275-8B1F-41FF-A324-3617B6562143}" presName="hierChild1" presStyleCnt="0">
        <dgm:presLayoutVars>
          <dgm:orgChart val="1"/>
          <dgm:chPref val="1"/>
          <dgm:dir/>
          <dgm:animOne val="branch"/>
          <dgm:animLvl val="lvl"/>
          <dgm:resizeHandles/>
        </dgm:presLayoutVars>
      </dgm:prSet>
      <dgm:spPr/>
    </dgm:pt>
    <dgm:pt modelId="{F76FF22C-F934-45E3-8D7C-2179A30FAF18}" type="pres">
      <dgm:prSet presAssocID="{E273C294-FD57-4565-B429-1DE79DE5BB5F}" presName="hierRoot1" presStyleCnt="0">
        <dgm:presLayoutVars>
          <dgm:hierBranch val="init"/>
        </dgm:presLayoutVars>
      </dgm:prSet>
      <dgm:spPr/>
    </dgm:pt>
    <dgm:pt modelId="{F1A3520F-97CE-44B5-9FB7-CF8521AB176A}" type="pres">
      <dgm:prSet presAssocID="{E273C294-FD57-4565-B429-1DE79DE5BB5F}" presName="rootComposite1" presStyleCnt="0"/>
      <dgm:spPr/>
    </dgm:pt>
    <dgm:pt modelId="{58499E74-8007-4DE6-8B35-C38CC879597B}" type="pres">
      <dgm:prSet presAssocID="{E273C294-FD57-4565-B429-1DE79DE5BB5F}" presName="rootText1" presStyleLbl="node0" presStyleIdx="0" presStyleCnt="1" custLinFactNeighborX="2552" custLinFactNeighborY="-72997">
        <dgm:presLayoutVars>
          <dgm:chPref val="3"/>
        </dgm:presLayoutVars>
      </dgm:prSet>
      <dgm:spPr/>
    </dgm:pt>
    <dgm:pt modelId="{D1A7833C-8C67-46F2-ACE0-593368B5A17B}" type="pres">
      <dgm:prSet presAssocID="{E273C294-FD57-4565-B429-1DE79DE5BB5F}" presName="rootConnector1" presStyleLbl="node1" presStyleIdx="0" presStyleCnt="0"/>
      <dgm:spPr/>
    </dgm:pt>
    <dgm:pt modelId="{D86A40E5-AABB-4E2D-A0BA-0AAB7D9330D4}" type="pres">
      <dgm:prSet presAssocID="{E273C294-FD57-4565-B429-1DE79DE5BB5F}" presName="hierChild2" presStyleCnt="0"/>
      <dgm:spPr/>
    </dgm:pt>
    <dgm:pt modelId="{DC223221-4CAA-4ED3-B2DB-95D6C68D71E3}" type="pres">
      <dgm:prSet presAssocID="{21B18FF7-7F88-4794-A48D-41B07D4D5E38}" presName="Name37" presStyleLbl="parChTrans1D2" presStyleIdx="0" presStyleCnt="4"/>
      <dgm:spPr/>
    </dgm:pt>
    <dgm:pt modelId="{A8EAA7AE-D95E-4751-A634-85BB369A0EB6}" type="pres">
      <dgm:prSet presAssocID="{CC85DCEB-FF4D-4578-9E63-B23C246449DE}" presName="hierRoot2" presStyleCnt="0">
        <dgm:presLayoutVars>
          <dgm:hierBranch val="init"/>
        </dgm:presLayoutVars>
      </dgm:prSet>
      <dgm:spPr/>
    </dgm:pt>
    <dgm:pt modelId="{E77381AB-A09C-4147-942C-AC33D1CAF937}" type="pres">
      <dgm:prSet presAssocID="{CC85DCEB-FF4D-4578-9E63-B23C246449DE}" presName="rootComposite" presStyleCnt="0"/>
      <dgm:spPr/>
    </dgm:pt>
    <dgm:pt modelId="{E7B59F95-6DDC-4B39-BD7A-89E846B02A05}" type="pres">
      <dgm:prSet presAssocID="{CC85DCEB-FF4D-4578-9E63-B23C246449DE}" presName="rootText" presStyleLbl="node2" presStyleIdx="0" presStyleCnt="4" custScaleY="288683">
        <dgm:presLayoutVars>
          <dgm:chPref val="3"/>
        </dgm:presLayoutVars>
      </dgm:prSet>
      <dgm:spPr/>
    </dgm:pt>
    <dgm:pt modelId="{E6AB7411-7684-49C4-983B-7679D94AC9E8}" type="pres">
      <dgm:prSet presAssocID="{CC85DCEB-FF4D-4578-9E63-B23C246449DE}" presName="rootConnector" presStyleLbl="node2" presStyleIdx="0" presStyleCnt="4"/>
      <dgm:spPr/>
    </dgm:pt>
    <dgm:pt modelId="{F457E541-8AD9-4525-9C83-A0E8EA329D2A}" type="pres">
      <dgm:prSet presAssocID="{CC85DCEB-FF4D-4578-9E63-B23C246449DE}" presName="hierChild4" presStyleCnt="0"/>
      <dgm:spPr/>
    </dgm:pt>
    <dgm:pt modelId="{BB86B90D-370A-40DA-8583-6326811502DF}" type="pres">
      <dgm:prSet presAssocID="{CC85DCEB-FF4D-4578-9E63-B23C246449DE}" presName="hierChild5" presStyleCnt="0"/>
      <dgm:spPr/>
    </dgm:pt>
    <dgm:pt modelId="{8EA298CD-64BA-4721-9D7C-579CE39C041A}" type="pres">
      <dgm:prSet presAssocID="{40CA71F8-CFBA-4808-B4A5-6173FF43C090}" presName="Name37" presStyleLbl="parChTrans1D2" presStyleIdx="1" presStyleCnt="4"/>
      <dgm:spPr/>
    </dgm:pt>
    <dgm:pt modelId="{84743849-BDEA-4709-A3CA-BECD1E2B3331}" type="pres">
      <dgm:prSet presAssocID="{BBCA5FEA-E79F-47AE-92AB-3A2F27DE7CA1}" presName="hierRoot2" presStyleCnt="0">
        <dgm:presLayoutVars>
          <dgm:hierBranch val="init"/>
        </dgm:presLayoutVars>
      </dgm:prSet>
      <dgm:spPr/>
    </dgm:pt>
    <dgm:pt modelId="{94C6803F-E85B-4609-AD25-B580DDBFCA73}" type="pres">
      <dgm:prSet presAssocID="{BBCA5FEA-E79F-47AE-92AB-3A2F27DE7CA1}" presName="rootComposite" presStyleCnt="0"/>
      <dgm:spPr/>
    </dgm:pt>
    <dgm:pt modelId="{B95225A0-98B2-461E-A62C-A37A19581682}" type="pres">
      <dgm:prSet presAssocID="{BBCA5FEA-E79F-47AE-92AB-3A2F27DE7CA1}" presName="rootText" presStyleLbl="node2" presStyleIdx="1" presStyleCnt="4" custScaleY="288682">
        <dgm:presLayoutVars>
          <dgm:chPref val="3"/>
        </dgm:presLayoutVars>
      </dgm:prSet>
      <dgm:spPr/>
    </dgm:pt>
    <dgm:pt modelId="{1EBA65A9-0998-41F4-8C24-77AAE8CF99A7}" type="pres">
      <dgm:prSet presAssocID="{BBCA5FEA-E79F-47AE-92AB-3A2F27DE7CA1}" presName="rootConnector" presStyleLbl="node2" presStyleIdx="1" presStyleCnt="4"/>
      <dgm:spPr/>
    </dgm:pt>
    <dgm:pt modelId="{E7EC3739-2284-4760-9743-40AF4583E041}" type="pres">
      <dgm:prSet presAssocID="{BBCA5FEA-E79F-47AE-92AB-3A2F27DE7CA1}" presName="hierChild4" presStyleCnt="0"/>
      <dgm:spPr/>
    </dgm:pt>
    <dgm:pt modelId="{9D0BCA5D-D6C5-4ABA-AF71-11A3FC5115B7}" type="pres">
      <dgm:prSet presAssocID="{BBCA5FEA-E79F-47AE-92AB-3A2F27DE7CA1}" presName="hierChild5" presStyleCnt="0"/>
      <dgm:spPr/>
    </dgm:pt>
    <dgm:pt modelId="{FBADEEAA-00B5-4BFE-BF28-1B12D7111CCE}" type="pres">
      <dgm:prSet presAssocID="{34FC052D-FE64-4EEA-9BB2-35A7BD935481}" presName="Name37" presStyleLbl="parChTrans1D2" presStyleIdx="2" presStyleCnt="4"/>
      <dgm:spPr/>
    </dgm:pt>
    <dgm:pt modelId="{2A29E8B1-BEA5-4410-B628-0A98DEEA3CFC}" type="pres">
      <dgm:prSet presAssocID="{B3672271-B552-4C90-B949-9B92784C2BED}" presName="hierRoot2" presStyleCnt="0">
        <dgm:presLayoutVars>
          <dgm:hierBranch val="init"/>
        </dgm:presLayoutVars>
      </dgm:prSet>
      <dgm:spPr/>
    </dgm:pt>
    <dgm:pt modelId="{CA9BB6E5-A5A4-4146-9718-632BB8F23BF1}" type="pres">
      <dgm:prSet presAssocID="{B3672271-B552-4C90-B949-9B92784C2BED}" presName="rootComposite" presStyleCnt="0"/>
      <dgm:spPr/>
    </dgm:pt>
    <dgm:pt modelId="{A74FA7AB-B39C-4B1B-B5D6-7C321242C074}" type="pres">
      <dgm:prSet presAssocID="{B3672271-B552-4C90-B949-9B92784C2BED}" presName="rootText" presStyleLbl="node2" presStyleIdx="2" presStyleCnt="4" custScaleY="287574">
        <dgm:presLayoutVars>
          <dgm:chPref val="3"/>
        </dgm:presLayoutVars>
      </dgm:prSet>
      <dgm:spPr/>
    </dgm:pt>
    <dgm:pt modelId="{7206AC0B-DCB0-4426-A48A-BF775A128E24}" type="pres">
      <dgm:prSet presAssocID="{B3672271-B552-4C90-B949-9B92784C2BED}" presName="rootConnector" presStyleLbl="node2" presStyleIdx="2" presStyleCnt="4"/>
      <dgm:spPr/>
    </dgm:pt>
    <dgm:pt modelId="{C517F695-090C-4971-A311-7C775EFBCF13}" type="pres">
      <dgm:prSet presAssocID="{B3672271-B552-4C90-B949-9B92784C2BED}" presName="hierChild4" presStyleCnt="0"/>
      <dgm:spPr/>
    </dgm:pt>
    <dgm:pt modelId="{10137E5B-069F-4342-98C2-F9E57DB0E7D5}" type="pres">
      <dgm:prSet presAssocID="{B3672271-B552-4C90-B949-9B92784C2BED}" presName="hierChild5" presStyleCnt="0"/>
      <dgm:spPr/>
    </dgm:pt>
    <dgm:pt modelId="{ED8425EB-7205-422C-ABEC-8E7EC1EF0306}" type="pres">
      <dgm:prSet presAssocID="{194E2223-2BA2-4BA0-B6F4-9E8141B4F127}" presName="Name37" presStyleLbl="parChTrans1D2" presStyleIdx="3" presStyleCnt="4"/>
      <dgm:spPr/>
    </dgm:pt>
    <dgm:pt modelId="{690A06F2-3B04-4BCC-B6F2-4F9B46DA1059}" type="pres">
      <dgm:prSet presAssocID="{2AC662AB-004A-4D32-B8C1-15FB1F7264D1}" presName="hierRoot2" presStyleCnt="0">
        <dgm:presLayoutVars>
          <dgm:hierBranch val="init"/>
        </dgm:presLayoutVars>
      </dgm:prSet>
      <dgm:spPr/>
    </dgm:pt>
    <dgm:pt modelId="{E029775A-6CF7-4667-8EE3-030995B5AC78}" type="pres">
      <dgm:prSet presAssocID="{2AC662AB-004A-4D32-B8C1-15FB1F7264D1}" presName="rootComposite" presStyleCnt="0"/>
      <dgm:spPr/>
    </dgm:pt>
    <dgm:pt modelId="{A25DFCAA-2920-4274-A14D-5EE8A8265F70}" type="pres">
      <dgm:prSet presAssocID="{2AC662AB-004A-4D32-B8C1-15FB1F7264D1}" presName="rootText" presStyleLbl="node2" presStyleIdx="3" presStyleCnt="4" custScaleY="288682">
        <dgm:presLayoutVars>
          <dgm:chPref val="3"/>
        </dgm:presLayoutVars>
      </dgm:prSet>
      <dgm:spPr/>
    </dgm:pt>
    <dgm:pt modelId="{86A9BF86-0894-42E5-A2D1-E99DE2BF34CE}" type="pres">
      <dgm:prSet presAssocID="{2AC662AB-004A-4D32-B8C1-15FB1F7264D1}" presName="rootConnector" presStyleLbl="node2" presStyleIdx="3" presStyleCnt="4"/>
      <dgm:spPr/>
    </dgm:pt>
    <dgm:pt modelId="{DAE4385A-3A08-46EA-9A60-51525A66E61C}" type="pres">
      <dgm:prSet presAssocID="{2AC662AB-004A-4D32-B8C1-15FB1F7264D1}" presName="hierChild4" presStyleCnt="0"/>
      <dgm:spPr/>
    </dgm:pt>
    <dgm:pt modelId="{C619D745-111C-4030-AE1E-90D8F6129A70}" type="pres">
      <dgm:prSet presAssocID="{2AC662AB-004A-4D32-B8C1-15FB1F7264D1}" presName="hierChild5" presStyleCnt="0"/>
      <dgm:spPr/>
    </dgm:pt>
    <dgm:pt modelId="{AED0AB7B-B5F8-4A1B-A279-8E24477A2D4A}" type="pres">
      <dgm:prSet presAssocID="{E273C294-FD57-4565-B429-1DE79DE5BB5F}" presName="hierChild3" presStyleCnt="0"/>
      <dgm:spPr/>
    </dgm:pt>
  </dgm:ptLst>
  <dgm:cxnLst>
    <dgm:cxn modelId="{CA6C1200-B87E-4D1D-ADE1-A92477CBA0F3}" type="presOf" srcId="{B3672271-B552-4C90-B949-9B92784C2BED}" destId="{7206AC0B-DCB0-4426-A48A-BF775A128E24}" srcOrd="1" destOrd="0" presId="urn:microsoft.com/office/officeart/2005/8/layout/orgChart1"/>
    <dgm:cxn modelId="{2594101A-F152-49B5-B364-54EC3570DE17}" srcId="{E273C294-FD57-4565-B429-1DE79DE5BB5F}" destId="{BBCA5FEA-E79F-47AE-92AB-3A2F27DE7CA1}" srcOrd="1" destOrd="0" parTransId="{40CA71F8-CFBA-4808-B4A5-6173FF43C090}" sibTransId="{FB50C050-DAC2-4830-A1BE-CBAB961CEF0A}"/>
    <dgm:cxn modelId="{3F59BA1D-84BC-422B-B3ED-2FF6AAF216F3}" type="presOf" srcId="{34FC052D-FE64-4EEA-9BB2-35A7BD935481}" destId="{FBADEEAA-00B5-4BFE-BF28-1B12D7111CCE}" srcOrd="0" destOrd="0" presId="urn:microsoft.com/office/officeart/2005/8/layout/orgChart1"/>
    <dgm:cxn modelId="{FF08BD22-A6A5-4C63-A4C4-7E6DA489BCE9}" type="presOf" srcId="{21B18FF7-7F88-4794-A48D-41B07D4D5E38}" destId="{DC223221-4CAA-4ED3-B2DB-95D6C68D71E3}" srcOrd="0" destOrd="0" presId="urn:microsoft.com/office/officeart/2005/8/layout/orgChart1"/>
    <dgm:cxn modelId="{0477FB25-6C1A-4F72-AB22-BA63285ED969}" srcId="{E273C294-FD57-4565-B429-1DE79DE5BB5F}" destId="{2AC662AB-004A-4D32-B8C1-15FB1F7264D1}" srcOrd="3" destOrd="0" parTransId="{194E2223-2BA2-4BA0-B6F4-9E8141B4F127}" sibTransId="{3A263FB6-9998-4651-B1D4-F8CD1878B110}"/>
    <dgm:cxn modelId="{FE316F32-59F4-47AD-A179-10A9EB2454BE}" type="presOf" srcId="{E273C294-FD57-4565-B429-1DE79DE5BB5F}" destId="{58499E74-8007-4DE6-8B35-C38CC879597B}" srcOrd="0" destOrd="0" presId="urn:microsoft.com/office/officeart/2005/8/layout/orgChart1"/>
    <dgm:cxn modelId="{E7D54E45-9DB4-4C74-9F3F-BED80E53CCEE}" type="presOf" srcId="{CC85DCEB-FF4D-4578-9E63-B23C246449DE}" destId="{E7B59F95-6DDC-4B39-BD7A-89E846B02A05}" srcOrd="0" destOrd="0" presId="urn:microsoft.com/office/officeart/2005/8/layout/orgChart1"/>
    <dgm:cxn modelId="{FCAE8D6B-CB18-4D61-BE10-18E8CBAB033E}" type="presOf" srcId="{E273C294-FD57-4565-B429-1DE79DE5BB5F}" destId="{D1A7833C-8C67-46F2-ACE0-593368B5A17B}" srcOrd="1" destOrd="0" presId="urn:microsoft.com/office/officeart/2005/8/layout/orgChart1"/>
    <dgm:cxn modelId="{8ADDB34C-250D-44F9-AD46-1EE2D9580D6F}" type="presOf" srcId="{B3672271-B552-4C90-B949-9B92784C2BED}" destId="{A74FA7AB-B39C-4B1B-B5D6-7C321242C074}" srcOrd="0" destOrd="0" presId="urn:microsoft.com/office/officeart/2005/8/layout/orgChart1"/>
    <dgm:cxn modelId="{C642D070-56D0-4E01-BA8D-A2F2EFB0704C}" type="presOf" srcId="{CC85DCEB-FF4D-4578-9E63-B23C246449DE}" destId="{E6AB7411-7684-49C4-983B-7679D94AC9E8}" srcOrd="1" destOrd="0" presId="urn:microsoft.com/office/officeart/2005/8/layout/orgChart1"/>
    <dgm:cxn modelId="{A2DEE470-0F69-4C92-B0ED-1F814DD732CB}" srcId="{E273C294-FD57-4565-B429-1DE79DE5BB5F}" destId="{B3672271-B552-4C90-B949-9B92784C2BED}" srcOrd="2" destOrd="0" parTransId="{34FC052D-FE64-4EEA-9BB2-35A7BD935481}" sibTransId="{CF545BB3-4CF0-445F-8359-2E6CD901862D}"/>
    <dgm:cxn modelId="{00584152-D1B4-4474-BEB6-E961C60882C0}" type="presOf" srcId="{2AC662AB-004A-4D32-B8C1-15FB1F7264D1}" destId="{86A9BF86-0894-42E5-A2D1-E99DE2BF34CE}" srcOrd="1" destOrd="0" presId="urn:microsoft.com/office/officeart/2005/8/layout/orgChart1"/>
    <dgm:cxn modelId="{92B51778-9451-4099-AC6E-DD3B0A9BB9B5}" type="presOf" srcId="{2AC662AB-004A-4D32-B8C1-15FB1F7264D1}" destId="{A25DFCAA-2920-4274-A14D-5EE8A8265F70}" srcOrd="0" destOrd="0" presId="urn:microsoft.com/office/officeart/2005/8/layout/orgChart1"/>
    <dgm:cxn modelId="{E764FB89-B868-40FA-A4AB-98562C35A191}" type="presOf" srcId="{3ACAC275-8B1F-41FF-A324-3617B6562143}" destId="{A30944CC-761D-446B-8E3B-5B9F43048C39}" srcOrd="0" destOrd="0" presId="urn:microsoft.com/office/officeart/2005/8/layout/orgChart1"/>
    <dgm:cxn modelId="{5F12F98B-562B-40B1-A089-AEC2D2180E55}" srcId="{3ACAC275-8B1F-41FF-A324-3617B6562143}" destId="{E273C294-FD57-4565-B429-1DE79DE5BB5F}" srcOrd="0" destOrd="0" parTransId="{4109C982-08B0-4E84-9C30-88DDD4BB2053}" sibTransId="{6B396932-965B-4B76-896F-AD2E67FC9101}"/>
    <dgm:cxn modelId="{DC48519A-85C3-4921-A94B-FE9C8588C4AB}" type="presOf" srcId="{BBCA5FEA-E79F-47AE-92AB-3A2F27DE7CA1}" destId="{1EBA65A9-0998-41F4-8C24-77AAE8CF99A7}" srcOrd="1" destOrd="0" presId="urn:microsoft.com/office/officeart/2005/8/layout/orgChart1"/>
    <dgm:cxn modelId="{8ED269A9-346B-45EB-B091-308BEB7568A2}" type="presOf" srcId="{40CA71F8-CFBA-4808-B4A5-6173FF43C090}" destId="{8EA298CD-64BA-4721-9D7C-579CE39C041A}" srcOrd="0" destOrd="0" presId="urn:microsoft.com/office/officeart/2005/8/layout/orgChart1"/>
    <dgm:cxn modelId="{F88BBCC2-C6D6-4FF3-85E4-0E1E52658360}" type="presOf" srcId="{194E2223-2BA2-4BA0-B6F4-9E8141B4F127}" destId="{ED8425EB-7205-422C-ABEC-8E7EC1EF0306}" srcOrd="0" destOrd="0" presId="urn:microsoft.com/office/officeart/2005/8/layout/orgChart1"/>
    <dgm:cxn modelId="{7639DAD2-AAAD-4966-A77E-B8195ED221A8}" type="presOf" srcId="{BBCA5FEA-E79F-47AE-92AB-3A2F27DE7CA1}" destId="{B95225A0-98B2-461E-A62C-A37A19581682}" srcOrd="0" destOrd="0" presId="urn:microsoft.com/office/officeart/2005/8/layout/orgChart1"/>
    <dgm:cxn modelId="{83DD34F4-DA0B-4BDF-AF7A-2CA6FBDD3D99}" srcId="{E273C294-FD57-4565-B429-1DE79DE5BB5F}" destId="{CC85DCEB-FF4D-4578-9E63-B23C246449DE}" srcOrd="0" destOrd="0" parTransId="{21B18FF7-7F88-4794-A48D-41B07D4D5E38}" sibTransId="{093A0CE3-BFB7-4EE7-964B-4FF8920B4AD7}"/>
    <dgm:cxn modelId="{B774DE0D-DD6F-4FBE-8C51-85E8ED71B010}" type="presParOf" srcId="{A30944CC-761D-446B-8E3B-5B9F43048C39}" destId="{F76FF22C-F934-45E3-8D7C-2179A30FAF18}" srcOrd="0" destOrd="0" presId="urn:microsoft.com/office/officeart/2005/8/layout/orgChart1"/>
    <dgm:cxn modelId="{A6EF10E9-9A98-48B7-BD66-F0762540CA42}" type="presParOf" srcId="{F76FF22C-F934-45E3-8D7C-2179A30FAF18}" destId="{F1A3520F-97CE-44B5-9FB7-CF8521AB176A}" srcOrd="0" destOrd="0" presId="urn:microsoft.com/office/officeart/2005/8/layout/orgChart1"/>
    <dgm:cxn modelId="{62052EAB-851F-4B84-B618-A94B870D16EA}" type="presParOf" srcId="{F1A3520F-97CE-44B5-9FB7-CF8521AB176A}" destId="{58499E74-8007-4DE6-8B35-C38CC879597B}" srcOrd="0" destOrd="0" presId="urn:microsoft.com/office/officeart/2005/8/layout/orgChart1"/>
    <dgm:cxn modelId="{5836EE84-D131-4C3D-9762-A28B72B4925F}" type="presParOf" srcId="{F1A3520F-97CE-44B5-9FB7-CF8521AB176A}" destId="{D1A7833C-8C67-46F2-ACE0-593368B5A17B}" srcOrd="1" destOrd="0" presId="urn:microsoft.com/office/officeart/2005/8/layout/orgChart1"/>
    <dgm:cxn modelId="{9F1EE478-A1E7-47E9-BF11-B49F45025ED0}" type="presParOf" srcId="{F76FF22C-F934-45E3-8D7C-2179A30FAF18}" destId="{D86A40E5-AABB-4E2D-A0BA-0AAB7D9330D4}" srcOrd="1" destOrd="0" presId="urn:microsoft.com/office/officeart/2005/8/layout/orgChart1"/>
    <dgm:cxn modelId="{7A0A374C-5AF7-4222-8198-691D622A11E6}" type="presParOf" srcId="{D86A40E5-AABB-4E2D-A0BA-0AAB7D9330D4}" destId="{DC223221-4CAA-4ED3-B2DB-95D6C68D71E3}" srcOrd="0" destOrd="0" presId="urn:microsoft.com/office/officeart/2005/8/layout/orgChart1"/>
    <dgm:cxn modelId="{531DB9EB-FB0C-4910-8D0E-4FC201DEE159}" type="presParOf" srcId="{D86A40E5-AABB-4E2D-A0BA-0AAB7D9330D4}" destId="{A8EAA7AE-D95E-4751-A634-85BB369A0EB6}" srcOrd="1" destOrd="0" presId="urn:microsoft.com/office/officeart/2005/8/layout/orgChart1"/>
    <dgm:cxn modelId="{0FABEE0D-DF6E-4FA7-94F3-5D7407A27CE5}" type="presParOf" srcId="{A8EAA7AE-D95E-4751-A634-85BB369A0EB6}" destId="{E77381AB-A09C-4147-942C-AC33D1CAF937}" srcOrd="0" destOrd="0" presId="urn:microsoft.com/office/officeart/2005/8/layout/orgChart1"/>
    <dgm:cxn modelId="{B7FBBC7C-13CE-40CD-865F-DE2645016518}" type="presParOf" srcId="{E77381AB-A09C-4147-942C-AC33D1CAF937}" destId="{E7B59F95-6DDC-4B39-BD7A-89E846B02A05}" srcOrd="0" destOrd="0" presId="urn:microsoft.com/office/officeart/2005/8/layout/orgChart1"/>
    <dgm:cxn modelId="{43EE47E1-716C-44E8-89C0-596A83732452}" type="presParOf" srcId="{E77381AB-A09C-4147-942C-AC33D1CAF937}" destId="{E6AB7411-7684-49C4-983B-7679D94AC9E8}" srcOrd="1" destOrd="0" presId="urn:microsoft.com/office/officeart/2005/8/layout/orgChart1"/>
    <dgm:cxn modelId="{9D3CBCFB-F693-4884-936D-917CD32E30BB}" type="presParOf" srcId="{A8EAA7AE-D95E-4751-A634-85BB369A0EB6}" destId="{F457E541-8AD9-4525-9C83-A0E8EA329D2A}" srcOrd="1" destOrd="0" presId="urn:microsoft.com/office/officeart/2005/8/layout/orgChart1"/>
    <dgm:cxn modelId="{144422CD-B17F-456A-B23F-6D2E217CD619}" type="presParOf" srcId="{A8EAA7AE-D95E-4751-A634-85BB369A0EB6}" destId="{BB86B90D-370A-40DA-8583-6326811502DF}" srcOrd="2" destOrd="0" presId="urn:microsoft.com/office/officeart/2005/8/layout/orgChart1"/>
    <dgm:cxn modelId="{492D4A59-BF08-425B-9B4A-78A44A8ABFA1}" type="presParOf" srcId="{D86A40E5-AABB-4E2D-A0BA-0AAB7D9330D4}" destId="{8EA298CD-64BA-4721-9D7C-579CE39C041A}" srcOrd="2" destOrd="0" presId="urn:microsoft.com/office/officeart/2005/8/layout/orgChart1"/>
    <dgm:cxn modelId="{E40E73C0-923B-4973-BF85-086C3224DEA0}" type="presParOf" srcId="{D86A40E5-AABB-4E2D-A0BA-0AAB7D9330D4}" destId="{84743849-BDEA-4709-A3CA-BECD1E2B3331}" srcOrd="3" destOrd="0" presId="urn:microsoft.com/office/officeart/2005/8/layout/orgChart1"/>
    <dgm:cxn modelId="{AEFE680C-BF64-42AD-9374-8C2DFB13F72E}" type="presParOf" srcId="{84743849-BDEA-4709-A3CA-BECD1E2B3331}" destId="{94C6803F-E85B-4609-AD25-B580DDBFCA73}" srcOrd="0" destOrd="0" presId="urn:microsoft.com/office/officeart/2005/8/layout/orgChart1"/>
    <dgm:cxn modelId="{9595E68A-76BA-4675-9ABE-51C907BB52AF}" type="presParOf" srcId="{94C6803F-E85B-4609-AD25-B580DDBFCA73}" destId="{B95225A0-98B2-461E-A62C-A37A19581682}" srcOrd="0" destOrd="0" presId="urn:microsoft.com/office/officeart/2005/8/layout/orgChart1"/>
    <dgm:cxn modelId="{D02D5E4F-D888-4888-8331-72236A1416EC}" type="presParOf" srcId="{94C6803F-E85B-4609-AD25-B580DDBFCA73}" destId="{1EBA65A9-0998-41F4-8C24-77AAE8CF99A7}" srcOrd="1" destOrd="0" presId="urn:microsoft.com/office/officeart/2005/8/layout/orgChart1"/>
    <dgm:cxn modelId="{C72A0463-95CA-4BE4-988D-E2A923813B71}" type="presParOf" srcId="{84743849-BDEA-4709-A3CA-BECD1E2B3331}" destId="{E7EC3739-2284-4760-9743-40AF4583E041}" srcOrd="1" destOrd="0" presId="urn:microsoft.com/office/officeart/2005/8/layout/orgChart1"/>
    <dgm:cxn modelId="{3FD111EF-917E-4CDD-9AEF-AF48815D8F79}" type="presParOf" srcId="{84743849-BDEA-4709-A3CA-BECD1E2B3331}" destId="{9D0BCA5D-D6C5-4ABA-AF71-11A3FC5115B7}" srcOrd="2" destOrd="0" presId="urn:microsoft.com/office/officeart/2005/8/layout/orgChart1"/>
    <dgm:cxn modelId="{04051047-C573-453D-A22E-EB74DDFF2467}" type="presParOf" srcId="{D86A40E5-AABB-4E2D-A0BA-0AAB7D9330D4}" destId="{FBADEEAA-00B5-4BFE-BF28-1B12D7111CCE}" srcOrd="4" destOrd="0" presId="urn:microsoft.com/office/officeart/2005/8/layout/orgChart1"/>
    <dgm:cxn modelId="{7A66A935-FFF6-4559-A29C-7993DC89BE0D}" type="presParOf" srcId="{D86A40E5-AABB-4E2D-A0BA-0AAB7D9330D4}" destId="{2A29E8B1-BEA5-4410-B628-0A98DEEA3CFC}" srcOrd="5" destOrd="0" presId="urn:microsoft.com/office/officeart/2005/8/layout/orgChart1"/>
    <dgm:cxn modelId="{6A2AD0B3-4269-4B92-8E20-5BA18F8BFBF3}" type="presParOf" srcId="{2A29E8B1-BEA5-4410-B628-0A98DEEA3CFC}" destId="{CA9BB6E5-A5A4-4146-9718-632BB8F23BF1}" srcOrd="0" destOrd="0" presId="urn:microsoft.com/office/officeart/2005/8/layout/orgChart1"/>
    <dgm:cxn modelId="{32098B00-0E67-48F4-A091-4F5519EEAC37}" type="presParOf" srcId="{CA9BB6E5-A5A4-4146-9718-632BB8F23BF1}" destId="{A74FA7AB-B39C-4B1B-B5D6-7C321242C074}" srcOrd="0" destOrd="0" presId="urn:microsoft.com/office/officeart/2005/8/layout/orgChart1"/>
    <dgm:cxn modelId="{92F2226B-B67C-4EEA-B5B6-9FB517E83898}" type="presParOf" srcId="{CA9BB6E5-A5A4-4146-9718-632BB8F23BF1}" destId="{7206AC0B-DCB0-4426-A48A-BF775A128E24}" srcOrd="1" destOrd="0" presId="urn:microsoft.com/office/officeart/2005/8/layout/orgChart1"/>
    <dgm:cxn modelId="{3EED14B7-E14E-4C59-99B6-B24E78D37CDD}" type="presParOf" srcId="{2A29E8B1-BEA5-4410-B628-0A98DEEA3CFC}" destId="{C517F695-090C-4971-A311-7C775EFBCF13}" srcOrd="1" destOrd="0" presId="urn:microsoft.com/office/officeart/2005/8/layout/orgChart1"/>
    <dgm:cxn modelId="{C92C76AB-9299-4ACA-BFAC-4D2B0FD8FBE2}" type="presParOf" srcId="{2A29E8B1-BEA5-4410-B628-0A98DEEA3CFC}" destId="{10137E5B-069F-4342-98C2-F9E57DB0E7D5}" srcOrd="2" destOrd="0" presId="urn:microsoft.com/office/officeart/2005/8/layout/orgChart1"/>
    <dgm:cxn modelId="{ECCE9600-260D-4266-B92E-2B7B800FEA84}" type="presParOf" srcId="{D86A40E5-AABB-4E2D-A0BA-0AAB7D9330D4}" destId="{ED8425EB-7205-422C-ABEC-8E7EC1EF0306}" srcOrd="6" destOrd="0" presId="urn:microsoft.com/office/officeart/2005/8/layout/orgChart1"/>
    <dgm:cxn modelId="{37836CD7-629C-4F9E-98D1-053A1289BD5B}" type="presParOf" srcId="{D86A40E5-AABB-4E2D-A0BA-0AAB7D9330D4}" destId="{690A06F2-3B04-4BCC-B6F2-4F9B46DA1059}" srcOrd="7" destOrd="0" presId="urn:microsoft.com/office/officeart/2005/8/layout/orgChart1"/>
    <dgm:cxn modelId="{D626BC7D-A96E-4315-88E7-0CF2B4935EB9}" type="presParOf" srcId="{690A06F2-3B04-4BCC-B6F2-4F9B46DA1059}" destId="{E029775A-6CF7-4667-8EE3-030995B5AC78}" srcOrd="0" destOrd="0" presId="urn:microsoft.com/office/officeart/2005/8/layout/orgChart1"/>
    <dgm:cxn modelId="{E2EDC6CF-94E4-48DA-9FC1-3D6297651A91}" type="presParOf" srcId="{E029775A-6CF7-4667-8EE3-030995B5AC78}" destId="{A25DFCAA-2920-4274-A14D-5EE8A8265F70}" srcOrd="0" destOrd="0" presId="urn:microsoft.com/office/officeart/2005/8/layout/orgChart1"/>
    <dgm:cxn modelId="{C43D3FBF-5971-4FE5-9E79-3EEBF7CC4CFE}" type="presParOf" srcId="{E029775A-6CF7-4667-8EE3-030995B5AC78}" destId="{86A9BF86-0894-42E5-A2D1-E99DE2BF34CE}" srcOrd="1" destOrd="0" presId="urn:microsoft.com/office/officeart/2005/8/layout/orgChart1"/>
    <dgm:cxn modelId="{15F4CA00-19B2-467E-BD51-6EFAE2CF712A}" type="presParOf" srcId="{690A06F2-3B04-4BCC-B6F2-4F9B46DA1059}" destId="{DAE4385A-3A08-46EA-9A60-51525A66E61C}" srcOrd="1" destOrd="0" presId="urn:microsoft.com/office/officeart/2005/8/layout/orgChart1"/>
    <dgm:cxn modelId="{5142A4CC-FAFA-414A-81C8-763AA21E0950}" type="presParOf" srcId="{690A06F2-3B04-4BCC-B6F2-4F9B46DA1059}" destId="{C619D745-111C-4030-AE1E-90D8F6129A70}" srcOrd="2" destOrd="0" presId="urn:microsoft.com/office/officeart/2005/8/layout/orgChart1"/>
    <dgm:cxn modelId="{1CAACA2B-9283-4A9F-8A1A-F13872A01390}" type="presParOf" srcId="{F76FF22C-F934-45E3-8D7C-2179A30FAF18}" destId="{AED0AB7B-B5F8-4A1B-A279-8E24477A2D4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F9B90C-3D2F-4662-BFB9-19BE6DDB31B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518063CE-4CE3-4131-82FA-A2D72CDB3C28}">
      <dgm:prSet phldrT="[Tekst]"/>
      <dgm:spPr/>
      <dgm:t>
        <a:bodyPr/>
        <a:lstStyle/>
        <a:p>
          <a:r>
            <a:rPr lang="hr-HR" dirty="0"/>
            <a:t>MIROVINA IZ INOZEMSTVA</a:t>
          </a:r>
        </a:p>
      </dgm:t>
    </dgm:pt>
    <dgm:pt modelId="{1007B50B-0735-4965-B9D6-18B77E73C3EF}" type="parTrans" cxnId="{77AA3F0D-F03B-4A3B-82C5-EE75EDC8D535}">
      <dgm:prSet/>
      <dgm:spPr/>
      <dgm:t>
        <a:bodyPr/>
        <a:lstStyle/>
        <a:p>
          <a:endParaRPr lang="hr-HR"/>
        </a:p>
      </dgm:t>
    </dgm:pt>
    <dgm:pt modelId="{D2DD5C0A-DC87-4D54-ABEA-5BEAA25975E4}" type="sibTrans" cxnId="{77AA3F0D-F03B-4A3B-82C5-EE75EDC8D535}">
      <dgm:prSet/>
      <dgm:spPr/>
      <dgm:t>
        <a:bodyPr/>
        <a:lstStyle/>
        <a:p>
          <a:endParaRPr lang="hr-HR"/>
        </a:p>
      </dgm:t>
    </dgm:pt>
    <dgm:pt modelId="{10CDFB34-393E-4368-88AA-A68F647A7F12}">
      <dgm:prSet phldrT="[Tekst]"/>
      <dgm:spPr/>
      <dgm:t>
        <a:bodyPr/>
        <a:lstStyle/>
        <a:p>
          <a:r>
            <a:rPr lang="hr-HR" dirty="0"/>
            <a:t>PRAVO OPOREZIVANJA MIROVINE</a:t>
          </a:r>
        </a:p>
      </dgm:t>
    </dgm:pt>
    <dgm:pt modelId="{0DBFD9C9-D0C3-45E0-8E52-6B582C9D8D10}" type="parTrans" cxnId="{89F81242-1022-4B2E-8848-708D6735FA00}">
      <dgm:prSet/>
      <dgm:spPr/>
      <dgm:t>
        <a:bodyPr/>
        <a:lstStyle/>
        <a:p>
          <a:endParaRPr lang="hr-HR"/>
        </a:p>
      </dgm:t>
    </dgm:pt>
    <dgm:pt modelId="{0277BD73-3C70-48CB-AC23-6CD34F8C56EA}" type="sibTrans" cxnId="{89F81242-1022-4B2E-8848-708D6735FA00}">
      <dgm:prSet/>
      <dgm:spPr/>
      <dgm:t>
        <a:bodyPr/>
        <a:lstStyle/>
        <a:p>
          <a:endParaRPr lang="hr-HR"/>
        </a:p>
      </dgm:t>
    </dgm:pt>
    <dgm:pt modelId="{2ED5FF2F-0FEB-4893-AD40-4D966AA3B28C}">
      <dgm:prSet/>
      <dgm:spPr>
        <a:solidFill>
          <a:schemeClr val="tx2">
            <a:lumMod val="40000"/>
            <a:lumOff val="60000"/>
          </a:schemeClr>
        </a:solidFill>
      </dgm:spPr>
      <dgm:t>
        <a:bodyPr/>
        <a:lstStyle/>
        <a:p>
          <a:r>
            <a:rPr lang="hr-HR" dirty="0"/>
            <a:t>ISKLJUČIVO RH</a:t>
          </a:r>
        </a:p>
      </dgm:t>
    </dgm:pt>
    <dgm:pt modelId="{BDCB3983-8371-4833-86A4-0C6DDBF9DEAA}" type="parTrans" cxnId="{937ED027-98C9-4400-9DA5-5DA781D33B4F}">
      <dgm:prSet/>
      <dgm:spPr/>
      <dgm:t>
        <a:bodyPr/>
        <a:lstStyle/>
        <a:p>
          <a:endParaRPr lang="hr-HR"/>
        </a:p>
      </dgm:t>
    </dgm:pt>
    <dgm:pt modelId="{4C851F7A-AAE2-46C7-BA6A-F0390A15251B}" type="sibTrans" cxnId="{937ED027-98C9-4400-9DA5-5DA781D33B4F}">
      <dgm:prSet/>
      <dgm:spPr/>
      <dgm:t>
        <a:bodyPr/>
        <a:lstStyle/>
        <a:p>
          <a:endParaRPr lang="hr-HR"/>
        </a:p>
      </dgm:t>
    </dgm:pt>
    <dgm:pt modelId="{C429A6FA-D56A-43EE-9AEA-607B1698D12A}">
      <dgm:prSet/>
      <dgm:spPr/>
      <dgm:t>
        <a:bodyPr/>
        <a:lstStyle/>
        <a:p>
          <a:r>
            <a:rPr lang="hr-HR" dirty="0"/>
            <a:t>I DRUGA DRŽAVA (RH MORA OTKLONITI MOŽEBITNO DVOSTRUKO OPOREZIVANJE)</a:t>
          </a:r>
        </a:p>
      </dgm:t>
    </dgm:pt>
    <dgm:pt modelId="{AA35EECE-9FC8-4E75-ACC5-173A89CD6B50}" type="parTrans" cxnId="{19E76F4C-3592-4AFB-B684-54CB59E561B3}">
      <dgm:prSet/>
      <dgm:spPr/>
      <dgm:t>
        <a:bodyPr/>
        <a:lstStyle/>
        <a:p>
          <a:endParaRPr lang="hr-HR"/>
        </a:p>
      </dgm:t>
    </dgm:pt>
    <dgm:pt modelId="{E676D7D7-582C-4069-BCA6-AF6E1DB4FC35}" type="sibTrans" cxnId="{19E76F4C-3592-4AFB-B684-54CB59E561B3}">
      <dgm:prSet/>
      <dgm:spPr/>
      <dgm:t>
        <a:bodyPr/>
        <a:lstStyle/>
        <a:p>
          <a:endParaRPr lang="hr-HR"/>
        </a:p>
      </dgm:t>
    </dgm:pt>
    <dgm:pt modelId="{45CAD799-7BBE-4D27-910D-815F05C269D6}">
      <dgm:prSet/>
      <dgm:spPr>
        <a:solidFill>
          <a:schemeClr val="tx2">
            <a:lumMod val="40000"/>
            <a:lumOff val="60000"/>
          </a:schemeClr>
        </a:solidFill>
      </dgm:spPr>
      <dgm:t>
        <a:bodyPr/>
        <a:lstStyle/>
        <a:p>
          <a:r>
            <a:rPr lang="hr-HR" dirty="0"/>
            <a:t>RJEŠENJE POREZNE UPRAVE</a:t>
          </a:r>
        </a:p>
      </dgm:t>
    </dgm:pt>
    <dgm:pt modelId="{CD1B7E70-1993-4519-98EB-E84A5B3F49C5}" type="parTrans" cxnId="{DDED3468-2D01-48C3-B05A-8B8529B1CD3B}">
      <dgm:prSet/>
      <dgm:spPr/>
      <dgm:t>
        <a:bodyPr/>
        <a:lstStyle/>
        <a:p>
          <a:endParaRPr lang="hr-HR"/>
        </a:p>
      </dgm:t>
    </dgm:pt>
    <dgm:pt modelId="{CC99F14F-445B-4992-B801-FB28B769FCD0}" type="sibTrans" cxnId="{DDED3468-2D01-48C3-B05A-8B8529B1CD3B}">
      <dgm:prSet/>
      <dgm:spPr/>
      <dgm:t>
        <a:bodyPr/>
        <a:lstStyle/>
        <a:p>
          <a:endParaRPr lang="hr-HR"/>
        </a:p>
      </dgm:t>
    </dgm:pt>
    <dgm:pt modelId="{8D94C703-D43F-430D-A0B2-66CAC62FEE75}">
      <dgm:prSet/>
      <dgm:spPr/>
      <dgm:t>
        <a:bodyPr/>
        <a:lstStyle/>
        <a:p>
          <a:r>
            <a:rPr lang="hr-HR" dirty="0"/>
            <a:t>INO-IZJAVA</a:t>
          </a:r>
        </a:p>
      </dgm:t>
    </dgm:pt>
    <dgm:pt modelId="{C32E2F27-F6EC-4A46-ACBA-12B8546D8420}" type="parTrans" cxnId="{346F319B-FEB8-4D1B-B7CE-F8C03C23028F}">
      <dgm:prSet/>
      <dgm:spPr/>
      <dgm:t>
        <a:bodyPr/>
        <a:lstStyle/>
        <a:p>
          <a:endParaRPr lang="hr-HR"/>
        </a:p>
      </dgm:t>
    </dgm:pt>
    <dgm:pt modelId="{74A1C46E-2831-4E3D-AA08-2196A200C3E6}" type="sibTrans" cxnId="{346F319B-FEB8-4D1B-B7CE-F8C03C23028F}">
      <dgm:prSet/>
      <dgm:spPr/>
      <dgm:t>
        <a:bodyPr/>
        <a:lstStyle/>
        <a:p>
          <a:endParaRPr lang="hr-HR"/>
        </a:p>
      </dgm:t>
    </dgm:pt>
    <dgm:pt modelId="{9D6E6A58-9F11-4C99-8F86-FEDD7E992278}">
      <dgm:prSet/>
      <dgm:spPr/>
      <dgm:t>
        <a:bodyPr/>
        <a:lstStyle/>
        <a:p>
          <a:r>
            <a:rPr lang="hr-HR" dirty="0"/>
            <a:t>INO-DOH (ZBOG URAČUNAVANJA POREZA)</a:t>
          </a:r>
        </a:p>
      </dgm:t>
    </dgm:pt>
    <dgm:pt modelId="{F73B8736-F7D9-4BC4-891C-180F60E4EDBE}" type="parTrans" cxnId="{1285BC08-D316-447A-84A9-BF08E445A9E8}">
      <dgm:prSet/>
      <dgm:spPr/>
      <dgm:t>
        <a:bodyPr/>
        <a:lstStyle/>
        <a:p>
          <a:endParaRPr lang="hr-HR"/>
        </a:p>
      </dgm:t>
    </dgm:pt>
    <dgm:pt modelId="{F8C38E47-665C-4CC2-BBF9-DA7E391010AF}" type="sibTrans" cxnId="{1285BC08-D316-447A-84A9-BF08E445A9E8}">
      <dgm:prSet/>
      <dgm:spPr/>
      <dgm:t>
        <a:bodyPr/>
        <a:lstStyle/>
        <a:p>
          <a:endParaRPr lang="hr-HR"/>
        </a:p>
      </dgm:t>
    </dgm:pt>
    <dgm:pt modelId="{29E0022D-78D7-40E1-A7E4-FFBE26AFC4E0}">
      <dgm:prSet/>
      <dgm:spPr>
        <a:solidFill>
          <a:schemeClr val="tx2">
            <a:lumMod val="40000"/>
            <a:lumOff val="60000"/>
          </a:schemeClr>
        </a:solidFill>
      </dgm:spPr>
      <dgm:t>
        <a:bodyPr/>
        <a:lstStyle/>
        <a:p>
          <a:r>
            <a:rPr lang="hr-HR" dirty="0"/>
            <a:t>RJEŠENJE POREZNE UPRAVE</a:t>
          </a:r>
        </a:p>
      </dgm:t>
    </dgm:pt>
    <dgm:pt modelId="{22D1637A-32E3-4DC4-B919-04950A60F4E1}" type="parTrans" cxnId="{6BC00C78-002C-4BD1-B1B0-47BAAA995D31}">
      <dgm:prSet/>
      <dgm:spPr/>
      <dgm:t>
        <a:bodyPr/>
        <a:lstStyle/>
        <a:p>
          <a:endParaRPr lang="hr-HR"/>
        </a:p>
      </dgm:t>
    </dgm:pt>
    <dgm:pt modelId="{AEE73215-E6ED-4880-BCC7-348500B1010A}" type="sibTrans" cxnId="{6BC00C78-002C-4BD1-B1B0-47BAAA995D31}">
      <dgm:prSet/>
      <dgm:spPr/>
      <dgm:t>
        <a:bodyPr/>
        <a:lstStyle/>
        <a:p>
          <a:endParaRPr lang="hr-HR"/>
        </a:p>
      </dgm:t>
    </dgm:pt>
    <dgm:pt modelId="{5A916E2B-359C-45F5-8F1D-FBC71C6432D5}" type="pres">
      <dgm:prSet presAssocID="{04F9B90C-3D2F-4662-BFB9-19BE6DDB31B0}" presName="hierChild1" presStyleCnt="0">
        <dgm:presLayoutVars>
          <dgm:orgChart val="1"/>
          <dgm:chPref val="1"/>
          <dgm:dir/>
          <dgm:animOne val="branch"/>
          <dgm:animLvl val="lvl"/>
          <dgm:resizeHandles/>
        </dgm:presLayoutVars>
      </dgm:prSet>
      <dgm:spPr/>
    </dgm:pt>
    <dgm:pt modelId="{B6854ADB-FBDD-4B2F-80DD-6B1AB90BE3A8}" type="pres">
      <dgm:prSet presAssocID="{518063CE-4CE3-4131-82FA-A2D72CDB3C28}" presName="hierRoot1" presStyleCnt="0">
        <dgm:presLayoutVars>
          <dgm:hierBranch val="init"/>
        </dgm:presLayoutVars>
      </dgm:prSet>
      <dgm:spPr/>
    </dgm:pt>
    <dgm:pt modelId="{ADD0E4D6-DD63-4653-8CBB-4C55FEFD7E4D}" type="pres">
      <dgm:prSet presAssocID="{518063CE-4CE3-4131-82FA-A2D72CDB3C28}" presName="rootComposite1" presStyleCnt="0"/>
      <dgm:spPr/>
    </dgm:pt>
    <dgm:pt modelId="{B997BA2C-1DF8-4A4E-9295-43A720A6D60B}" type="pres">
      <dgm:prSet presAssocID="{518063CE-4CE3-4131-82FA-A2D72CDB3C28}" presName="rootText1" presStyleLbl="node0" presStyleIdx="0" presStyleCnt="1" custScaleX="390573">
        <dgm:presLayoutVars>
          <dgm:chPref val="3"/>
        </dgm:presLayoutVars>
      </dgm:prSet>
      <dgm:spPr/>
    </dgm:pt>
    <dgm:pt modelId="{1BEA74D7-B8E0-4DEB-9AD1-09A41F301EDB}" type="pres">
      <dgm:prSet presAssocID="{518063CE-4CE3-4131-82FA-A2D72CDB3C28}" presName="rootConnector1" presStyleLbl="node1" presStyleIdx="0" presStyleCnt="0"/>
      <dgm:spPr/>
    </dgm:pt>
    <dgm:pt modelId="{63398CDC-92B1-41A9-99B7-A768E24D6C3B}" type="pres">
      <dgm:prSet presAssocID="{518063CE-4CE3-4131-82FA-A2D72CDB3C28}" presName="hierChild2" presStyleCnt="0"/>
      <dgm:spPr/>
    </dgm:pt>
    <dgm:pt modelId="{0BF5D150-963F-4E5E-A973-32BD94F8B9D1}" type="pres">
      <dgm:prSet presAssocID="{0DBFD9C9-D0C3-45E0-8E52-6B582C9D8D10}" presName="Name37" presStyleLbl="parChTrans1D2" presStyleIdx="0" presStyleCnt="1"/>
      <dgm:spPr/>
    </dgm:pt>
    <dgm:pt modelId="{4FEF4AB9-279A-49A7-B321-E6908ECF89BC}" type="pres">
      <dgm:prSet presAssocID="{10CDFB34-393E-4368-88AA-A68F647A7F12}" presName="hierRoot2" presStyleCnt="0">
        <dgm:presLayoutVars>
          <dgm:hierBranch/>
        </dgm:presLayoutVars>
      </dgm:prSet>
      <dgm:spPr/>
    </dgm:pt>
    <dgm:pt modelId="{63E3A7C7-64F0-4629-9133-D2C2A9FA4665}" type="pres">
      <dgm:prSet presAssocID="{10CDFB34-393E-4368-88AA-A68F647A7F12}" presName="rootComposite" presStyleCnt="0"/>
      <dgm:spPr/>
    </dgm:pt>
    <dgm:pt modelId="{1A135E7B-41BE-4C54-9FDA-441793DF22FB}" type="pres">
      <dgm:prSet presAssocID="{10CDFB34-393E-4368-88AA-A68F647A7F12}" presName="rootText" presStyleLbl="node2" presStyleIdx="0" presStyleCnt="1" custScaleX="260382">
        <dgm:presLayoutVars>
          <dgm:chPref val="3"/>
        </dgm:presLayoutVars>
      </dgm:prSet>
      <dgm:spPr/>
    </dgm:pt>
    <dgm:pt modelId="{DFACCA8C-DE5A-494C-84D9-EBBF329D87BE}" type="pres">
      <dgm:prSet presAssocID="{10CDFB34-393E-4368-88AA-A68F647A7F12}" presName="rootConnector" presStyleLbl="node2" presStyleIdx="0" presStyleCnt="1"/>
      <dgm:spPr/>
    </dgm:pt>
    <dgm:pt modelId="{605563F4-D032-439F-8C62-312652E2EB86}" type="pres">
      <dgm:prSet presAssocID="{10CDFB34-393E-4368-88AA-A68F647A7F12}" presName="hierChild4" presStyleCnt="0"/>
      <dgm:spPr/>
    </dgm:pt>
    <dgm:pt modelId="{C8B74021-EA8D-487D-BE18-5F65B8CE9A5A}" type="pres">
      <dgm:prSet presAssocID="{BDCB3983-8371-4833-86A4-0C6DDBF9DEAA}" presName="Name35" presStyleLbl="parChTrans1D3" presStyleIdx="0" presStyleCnt="2"/>
      <dgm:spPr/>
    </dgm:pt>
    <dgm:pt modelId="{E9A4A21E-4FCE-4938-A0A5-8454F57FC186}" type="pres">
      <dgm:prSet presAssocID="{2ED5FF2F-0FEB-4893-AD40-4D966AA3B28C}" presName="hierRoot2" presStyleCnt="0">
        <dgm:presLayoutVars>
          <dgm:hierBranch/>
        </dgm:presLayoutVars>
      </dgm:prSet>
      <dgm:spPr/>
    </dgm:pt>
    <dgm:pt modelId="{97E0CC3A-B30A-4264-A467-21BC94BE8F3F}" type="pres">
      <dgm:prSet presAssocID="{2ED5FF2F-0FEB-4893-AD40-4D966AA3B28C}" presName="rootComposite" presStyleCnt="0"/>
      <dgm:spPr/>
    </dgm:pt>
    <dgm:pt modelId="{EA859EC8-7116-42B6-933B-793116784420}" type="pres">
      <dgm:prSet presAssocID="{2ED5FF2F-0FEB-4893-AD40-4D966AA3B28C}" presName="rootText" presStyleLbl="node3" presStyleIdx="0" presStyleCnt="2" custScaleX="138040">
        <dgm:presLayoutVars>
          <dgm:chPref val="3"/>
        </dgm:presLayoutVars>
      </dgm:prSet>
      <dgm:spPr/>
    </dgm:pt>
    <dgm:pt modelId="{2104AAD8-1FC3-48A7-B615-2190EA7B354C}" type="pres">
      <dgm:prSet presAssocID="{2ED5FF2F-0FEB-4893-AD40-4D966AA3B28C}" presName="rootConnector" presStyleLbl="node3" presStyleIdx="0" presStyleCnt="2"/>
      <dgm:spPr/>
    </dgm:pt>
    <dgm:pt modelId="{A3F1DEFF-9D9A-426D-BF62-2B234E1A4BD5}" type="pres">
      <dgm:prSet presAssocID="{2ED5FF2F-0FEB-4893-AD40-4D966AA3B28C}" presName="hierChild4" presStyleCnt="0"/>
      <dgm:spPr/>
    </dgm:pt>
    <dgm:pt modelId="{8A9233A0-EFF0-4B64-AF54-90F5EDE03280}" type="pres">
      <dgm:prSet presAssocID="{CD1B7E70-1993-4519-98EB-E84A5B3F49C5}" presName="Name35" presStyleLbl="parChTrans1D4" presStyleIdx="0" presStyleCnt="4"/>
      <dgm:spPr/>
    </dgm:pt>
    <dgm:pt modelId="{C88DB8A0-D264-488E-882B-D2B17D7F7029}" type="pres">
      <dgm:prSet presAssocID="{45CAD799-7BBE-4D27-910D-815F05C269D6}" presName="hierRoot2" presStyleCnt="0">
        <dgm:presLayoutVars>
          <dgm:hierBranch val="init"/>
        </dgm:presLayoutVars>
      </dgm:prSet>
      <dgm:spPr/>
    </dgm:pt>
    <dgm:pt modelId="{CAC2490B-3F8B-4B42-AE36-103E58FD2C10}" type="pres">
      <dgm:prSet presAssocID="{45CAD799-7BBE-4D27-910D-815F05C269D6}" presName="rootComposite" presStyleCnt="0"/>
      <dgm:spPr/>
    </dgm:pt>
    <dgm:pt modelId="{98EFBE1F-8561-4189-9246-5AC15DAD9BF5}" type="pres">
      <dgm:prSet presAssocID="{45CAD799-7BBE-4D27-910D-815F05C269D6}" presName="rootText" presStyleLbl="node4" presStyleIdx="0" presStyleCnt="4" custScaleX="209115">
        <dgm:presLayoutVars>
          <dgm:chPref val="3"/>
        </dgm:presLayoutVars>
      </dgm:prSet>
      <dgm:spPr/>
    </dgm:pt>
    <dgm:pt modelId="{642C2552-DC81-4407-9BFA-A8E8E5AD9300}" type="pres">
      <dgm:prSet presAssocID="{45CAD799-7BBE-4D27-910D-815F05C269D6}" presName="rootConnector" presStyleLbl="node4" presStyleIdx="0" presStyleCnt="4"/>
      <dgm:spPr/>
    </dgm:pt>
    <dgm:pt modelId="{B959ECE0-3B41-4942-80D9-8D4E797866F5}" type="pres">
      <dgm:prSet presAssocID="{45CAD799-7BBE-4D27-910D-815F05C269D6}" presName="hierChild4" presStyleCnt="0"/>
      <dgm:spPr/>
    </dgm:pt>
    <dgm:pt modelId="{911D66E2-DA2C-4875-9A8C-B0CF59B5664C}" type="pres">
      <dgm:prSet presAssocID="{45CAD799-7BBE-4D27-910D-815F05C269D6}" presName="hierChild5" presStyleCnt="0"/>
      <dgm:spPr/>
    </dgm:pt>
    <dgm:pt modelId="{446A5964-E7C3-4786-BA5C-7F35BE948216}" type="pres">
      <dgm:prSet presAssocID="{2ED5FF2F-0FEB-4893-AD40-4D966AA3B28C}" presName="hierChild5" presStyleCnt="0"/>
      <dgm:spPr/>
    </dgm:pt>
    <dgm:pt modelId="{5473A6F1-0C62-4E0C-917F-6DA17F18AA35}" type="pres">
      <dgm:prSet presAssocID="{AA35EECE-9FC8-4E75-ACC5-173A89CD6B50}" presName="Name35" presStyleLbl="parChTrans1D3" presStyleIdx="1" presStyleCnt="2"/>
      <dgm:spPr/>
    </dgm:pt>
    <dgm:pt modelId="{A2DA2ABF-A02A-4A19-8E54-B55D69884E73}" type="pres">
      <dgm:prSet presAssocID="{C429A6FA-D56A-43EE-9AEA-607B1698D12A}" presName="hierRoot2" presStyleCnt="0">
        <dgm:presLayoutVars>
          <dgm:hierBranch val="init"/>
        </dgm:presLayoutVars>
      </dgm:prSet>
      <dgm:spPr/>
    </dgm:pt>
    <dgm:pt modelId="{A464448B-2B91-41A2-938C-C06AD259DE80}" type="pres">
      <dgm:prSet presAssocID="{C429A6FA-D56A-43EE-9AEA-607B1698D12A}" presName="rootComposite" presStyleCnt="0"/>
      <dgm:spPr/>
    </dgm:pt>
    <dgm:pt modelId="{B66F453B-E437-4E8A-96B8-396169B850AE}" type="pres">
      <dgm:prSet presAssocID="{C429A6FA-D56A-43EE-9AEA-607B1698D12A}" presName="rootText" presStyleLbl="node3" presStyleIdx="1" presStyleCnt="2" custScaleX="491915">
        <dgm:presLayoutVars>
          <dgm:chPref val="3"/>
        </dgm:presLayoutVars>
      </dgm:prSet>
      <dgm:spPr/>
    </dgm:pt>
    <dgm:pt modelId="{4F97D348-D215-4D57-BA4A-E8031A9549AD}" type="pres">
      <dgm:prSet presAssocID="{C429A6FA-D56A-43EE-9AEA-607B1698D12A}" presName="rootConnector" presStyleLbl="node3" presStyleIdx="1" presStyleCnt="2"/>
      <dgm:spPr/>
    </dgm:pt>
    <dgm:pt modelId="{EB8BA753-5A53-49DF-9138-BC1803411E10}" type="pres">
      <dgm:prSet presAssocID="{C429A6FA-D56A-43EE-9AEA-607B1698D12A}" presName="hierChild4" presStyleCnt="0"/>
      <dgm:spPr/>
    </dgm:pt>
    <dgm:pt modelId="{5FEF07D1-EC34-4DE2-A867-28B54A0BCBDF}" type="pres">
      <dgm:prSet presAssocID="{C32E2F27-F6EC-4A46-ACBA-12B8546D8420}" presName="Name37" presStyleLbl="parChTrans1D4" presStyleIdx="1" presStyleCnt="4"/>
      <dgm:spPr/>
    </dgm:pt>
    <dgm:pt modelId="{5CDCDD9E-7D25-4CF1-A8FA-173AED2AAA29}" type="pres">
      <dgm:prSet presAssocID="{8D94C703-D43F-430D-A0B2-66CAC62FEE75}" presName="hierRoot2" presStyleCnt="0">
        <dgm:presLayoutVars>
          <dgm:hierBranch val="init"/>
        </dgm:presLayoutVars>
      </dgm:prSet>
      <dgm:spPr/>
    </dgm:pt>
    <dgm:pt modelId="{FDFDB791-8DA7-45AB-837C-1892ADA36599}" type="pres">
      <dgm:prSet presAssocID="{8D94C703-D43F-430D-A0B2-66CAC62FEE75}" presName="rootComposite" presStyleCnt="0"/>
      <dgm:spPr/>
    </dgm:pt>
    <dgm:pt modelId="{D23967CC-93DC-41B3-B80A-3E5B0ED42BB1}" type="pres">
      <dgm:prSet presAssocID="{8D94C703-D43F-430D-A0B2-66CAC62FEE75}" presName="rootText" presStyleLbl="node4" presStyleIdx="1" presStyleCnt="4" custScaleX="124845" custLinFactX="-59711" custLinFactNeighborX="-100000" custLinFactNeighborY="-48">
        <dgm:presLayoutVars>
          <dgm:chPref val="3"/>
        </dgm:presLayoutVars>
      </dgm:prSet>
      <dgm:spPr/>
    </dgm:pt>
    <dgm:pt modelId="{B9AB9E58-1B33-454B-94AE-8D99A3D41DA8}" type="pres">
      <dgm:prSet presAssocID="{8D94C703-D43F-430D-A0B2-66CAC62FEE75}" presName="rootConnector" presStyleLbl="node4" presStyleIdx="1" presStyleCnt="4"/>
      <dgm:spPr/>
    </dgm:pt>
    <dgm:pt modelId="{74B593AD-E44A-4F1B-9E7D-1C5B57D07FA5}" type="pres">
      <dgm:prSet presAssocID="{8D94C703-D43F-430D-A0B2-66CAC62FEE75}" presName="hierChild4" presStyleCnt="0"/>
      <dgm:spPr/>
    </dgm:pt>
    <dgm:pt modelId="{09DE902C-B89E-494B-9A53-7A4E552B74FA}" type="pres">
      <dgm:prSet presAssocID="{F73B8736-F7D9-4BC4-891C-180F60E4EDBE}" presName="Name37" presStyleLbl="parChTrans1D4" presStyleIdx="2" presStyleCnt="4"/>
      <dgm:spPr/>
    </dgm:pt>
    <dgm:pt modelId="{F3ABD220-61FC-4371-9128-78EC01F9A381}" type="pres">
      <dgm:prSet presAssocID="{9D6E6A58-9F11-4C99-8F86-FEDD7E992278}" presName="hierRoot2" presStyleCnt="0">
        <dgm:presLayoutVars>
          <dgm:hierBranch val="init"/>
        </dgm:presLayoutVars>
      </dgm:prSet>
      <dgm:spPr/>
    </dgm:pt>
    <dgm:pt modelId="{F9AC0FAA-83C3-45C6-A425-224AD8E8B000}" type="pres">
      <dgm:prSet presAssocID="{9D6E6A58-9F11-4C99-8F86-FEDD7E992278}" presName="rootComposite" presStyleCnt="0"/>
      <dgm:spPr/>
    </dgm:pt>
    <dgm:pt modelId="{3DF2F549-5C3D-45DE-8FE3-DF04E551FF26}" type="pres">
      <dgm:prSet presAssocID="{9D6E6A58-9F11-4C99-8F86-FEDD7E992278}" presName="rootText" presStyleLbl="node4" presStyleIdx="2" presStyleCnt="4" custScaleX="424615" custLinFactNeighborX="8977" custLinFactNeighborY="-21502">
        <dgm:presLayoutVars>
          <dgm:chPref val="3"/>
        </dgm:presLayoutVars>
      </dgm:prSet>
      <dgm:spPr/>
    </dgm:pt>
    <dgm:pt modelId="{924395CA-6FC4-49C1-AEAD-A1D5F3816072}" type="pres">
      <dgm:prSet presAssocID="{9D6E6A58-9F11-4C99-8F86-FEDD7E992278}" presName="rootConnector" presStyleLbl="node4" presStyleIdx="2" presStyleCnt="4"/>
      <dgm:spPr/>
    </dgm:pt>
    <dgm:pt modelId="{E153E762-C557-4A2A-9AB5-B776F5C8E72B}" type="pres">
      <dgm:prSet presAssocID="{9D6E6A58-9F11-4C99-8F86-FEDD7E992278}" presName="hierChild4" presStyleCnt="0"/>
      <dgm:spPr/>
    </dgm:pt>
    <dgm:pt modelId="{18BFDDD2-E521-451D-AE39-6077AFED97E0}" type="pres">
      <dgm:prSet presAssocID="{22D1637A-32E3-4DC4-B919-04950A60F4E1}" presName="Name37" presStyleLbl="parChTrans1D4" presStyleIdx="3" presStyleCnt="4"/>
      <dgm:spPr/>
    </dgm:pt>
    <dgm:pt modelId="{ED2EA962-9E7A-4877-8530-73EB71DF217D}" type="pres">
      <dgm:prSet presAssocID="{29E0022D-78D7-40E1-A7E4-FFBE26AFC4E0}" presName="hierRoot2" presStyleCnt="0">
        <dgm:presLayoutVars>
          <dgm:hierBranch val="init"/>
        </dgm:presLayoutVars>
      </dgm:prSet>
      <dgm:spPr/>
    </dgm:pt>
    <dgm:pt modelId="{37F28F56-642E-46F1-A5DB-0EEC2AE4EA08}" type="pres">
      <dgm:prSet presAssocID="{29E0022D-78D7-40E1-A7E4-FFBE26AFC4E0}" presName="rootComposite" presStyleCnt="0"/>
      <dgm:spPr/>
    </dgm:pt>
    <dgm:pt modelId="{709EBE36-8BAE-4839-9822-1B189036EF36}" type="pres">
      <dgm:prSet presAssocID="{29E0022D-78D7-40E1-A7E4-FFBE26AFC4E0}" presName="rootText" presStyleLbl="node4" presStyleIdx="3" presStyleCnt="4" custScaleX="202463" custLinFactNeighborX="10576" custLinFactNeighborY="-47337">
        <dgm:presLayoutVars>
          <dgm:chPref val="3"/>
        </dgm:presLayoutVars>
      </dgm:prSet>
      <dgm:spPr/>
    </dgm:pt>
    <dgm:pt modelId="{18C389DB-57B1-4C4D-8D6D-7F4BC8921A2A}" type="pres">
      <dgm:prSet presAssocID="{29E0022D-78D7-40E1-A7E4-FFBE26AFC4E0}" presName="rootConnector" presStyleLbl="node4" presStyleIdx="3" presStyleCnt="4"/>
      <dgm:spPr/>
    </dgm:pt>
    <dgm:pt modelId="{1159FF99-0B85-49EE-89DB-6424C3C5466D}" type="pres">
      <dgm:prSet presAssocID="{29E0022D-78D7-40E1-A7E4-FFBE26AFC4E0}" presName="hierChild4" presStyleCnt="0"/>
      <dgm:spPr/>
    </dgm:pt>
    <dgm:pt modelId="{5A4C72FE-9AB9-4FA1-BF74-F46EA844039F}" type="pres">
      <dgm:prSet presAssocID="{29E0022D-78D7-40E1-A7E4-FFBE26AFC4E0}" presName="hierChild5" presStyleCnt="0"/>
      <dgm:spPr/>
    </dgm:pt>
    <dgm:pt modelId="{3DEC1FB7-2F89-4D3F-924E-FB4405AA4774}" type="pres">
      <dgm:prSet presAssocID="{9D6E6A58-9F11-4C99-8F86-FEDD7E992278}" presName="hierChild5" presStyleCnt="0"/>
      <dgm:spPr/>
    </dgm:pt>
    <dgm:pt modelId="{B577DE7A-3833-403A-8DAC-AA98735EF874}" type="pres">
      <dgm:prSet presAssocID="{8D94C703-D43F-430D-A0B2-66CAC62FEE75}" presName="hierChild5" presStyleCnt="0"/>
      <dgm:spPr/>
    </dgm:pt>
    <dgm:pt modelId="{351EA694-2783-476C-8B05-D89611505575}" type="pres">
      <dgm:prSet presAssocID="{C429A6FA-D56A-43EE-9AEA-607B1698D12A}" presName="hierChild5" presStyleCnt="0"/>
      <dgm:spPr/>
    </dgm:pt>
    <dgm:pt modelId="{FAFB289C-92EF-40A1-B243-A2F0162887CC}" type="pres">
      <dgm:prSet presAssocID="{10CDFB34-393E-4368-88AA-A68F647A7F12}" presName="hierChild5" presStyleCnt="0"/>
      <dgm:spPr/>
    </dgm:pt>
    <dgm:pt modelId="{C13DB8B4-A380-4286-8EFC-08230E35E496}" type="pres">
      <dgm:prSet presAssocID="{518063CE-4CE3-4131-82FA-A2D72CDB3C28}" presName="hierChild3" presStyleCnt="0"/>
      <dgm:spPr/>
    </dgm:pt>
  </dgm:ptLst>
  <dgm:cxnLst>
    <dgm:cxn modelId="{1285BC08-D316-447A-84A9-BF08E445A9E8}" srcId="{8D94C703-D43F-430D-A0B2-66CAC62FEE75}" destId="{9D6E6A58-9F11-4C99-8F86-FEDD7E992278}" srcOrd="0" destOrd="0" parTransId="{F73B8736-F7D9-4BC4-891C-180F60E4EDBE}" sibTransId="{F8C38E47-665C-4CC2-BBF9-DA7E391010AF}"/>
    <dgm:cxn modelId="{6C473A0D-81A2-44A0-A967-A57B19A8F8AF}" type="presOf" srcId="{45CAD799-7BBE-4D27-910D-815F05C269D6}" destId="{98EFBE1F-8561-4189-9246-5AC15DAD9BF5}" srcOrd="0" destOrd="0" presId="urn:microsoft.com/office/officeart/2005/8/layout/orgChart1"/>
    <dgm:cxn modelId="{77AA3F0D-F03B-4A3B-82C5-EE75EDC8D535}" srcId="{04F9B90C-3D2F-4662-BFB9-19BE6DDB31B0}" destId="{518063CE-4CE3-4131-82FA-A2D72CDB3C28}" srcOrd="0" destOrd="0" parTransId="{1007B50B-0735-4965-B9D6-18B77E73C3EF}" sibTransId="{D2DD5C0A-DC87-4D54-ABEA-5BEAA25975E4}"/>
    <dgm:cxn modelId="{937ED027-98C9-4400-9DA5-5DA781D33B4F}" srcId="{10CDFB34-393E-4368-88AA-A68F647A7F12}" destId="{2ED5FF2F-0FEB-4893-AD40-4D966AA3B28C}" srcOrd="0" destOrd="0" parTransId="{BDCB3983-8371-4833-86A4-0C6DDBF9DEAA}" sibTransId="{4C851F7A-AAE2-46C7-BA6A-F0390A15251B}"/>
    <dgm:cxn modelId="{C816403A-8B53-4AC4-A4B4-DF33367A5270}" type="presOf" srcId="{0DBFD9C9-D0C3-45E0-8E52-6B582C9D8D10}" destId="{0BF5D150-963F-4E5E-A973-32BD94F8B9D1}" srcOrd="0" destOrd="0" presId="urn:microsoft.com/office/officeart/2005/8/layout/orgChart1"/>
    <dgm:cxn modelId="{E6AFAD5C-3033-4369-93B0-91BB55C2D5FC}" type="presOf" srcId="{AA35EECE-9FC8-4E75-ACC5-173A89CD6B50}" destId="{5473A6F1-0C62-4E0C-917F-6DA17F18AA35}" srcOrd="0" destOrd="0" presId="urn:microsoft.com/office/officeart/2005/8/layout/orgChart1"/>
    <dgm:cxn modelId="{87E9D75E-A03F-459A-B39F-1E2F9E37211C}" type="presOf" srcId="{CD1B7E70-1993-4519-98EB-E84A5B3F49C5}" destId="{8A9233A0-EFF0-4B64-AF54-90F5EDE03280}" srcOrd="0" destOrd="0" presId="urn:microsoft.com/office/officeart/2005/8/layout/orgChart1"/>
    <dgm:cxn modelId="{89F81242-1022-4B2E-8848-708D6735FA00}" srcId="{518063CE-4CE3-4131-82FA-A2D72CDB3C28}" destId="{10CDFB34-393E-4368-88AA-A68F647A7F12}" srcOrd="0" destOrd="0" parTransId="{0DBFD9C9-D0C3-45E0-8E52-6B582C9D8D10}" sibTransId="{0277BD73-3C70-48CB-AC23-6CD34F8C56EA}"/>
    <dgm:cxn modelId="{43E45E43-D65B-4C96-8487-A5A818F77A85}" type="presOf" srcId="{45CAD799-7BBE-4D27-910D-815F05C269D6}" destId="{642C2552-DC81-4407-9BFA-A8E8E5AD9300}" srcOrd="1" destOrd="0" presId="urn:microsoft.com/office/officeart/2005/8/layout/orgChart1"/>
    <dgm:cxn modelId="{6C221147-3E32-48DB-A4F7-655B098048C1}" type="presOf" srcId="{F73B8736-F7D9-4BC4-891C-180F60E4EDBE}" destId="{09DE902C-B89E-494B-9A53-7A4E552B74FA}" srcOrd="0" destOrd="0" presId="urn:microsoft.com/office/officeart/2005/8/layout/orgChart1"/>
    <dgm:cxn modelId="{7C002848-4042-4222-801E-35EDBB81858A}" type="presOf" srcId="{8D94C703-D43F-430D-A0B2-66CAC62FEE75}" destId="{D23967CC-93DC-41B3-B80A-3E5B0ED42BB1}" srcOrd="0" destOrd="0" presId="urn:microsoft.com/office/officeart/2005/8/layout/orgChart1"/>
    <dgm:cxn modelId="{DDED3468-2D01-48C3-B05A-8B8529B1CD3B}" srcId="{2ED5FF2F-0FEB-4893-AD40-4D966AA3B28C}" destId="{45CAD799-7BBE-4D27-910D-815F05C269D6}" srcOrd="0" destOrd="0" parTransId="{CD1B7E70-1993-4519-98EB-E84A5B3F49C5}" sibTransId="{CC99F14F-445B-4992-B801-FB28B769FCD0}"/>
    <dgm:cxn modelId="{1BE9CA6B-D12A-4B2D-BE5F-F3A726DDF980}" type="presOf" srcId="{C429A6FA-D56A-43EE-9AEA-607B1698D12A}" destId="{4F97D348-D215-4D57-BA4A-E8031A9549AD}" srcOrd="1" destOrd="0" presId="urn:microsoft.com/office/officeart/2005/8/layout/orgChart1"/>
    <dgm:cxn modelId="{19E76F4C-3592-4AFB-B684-54CB59E561B3}" srcId="{10CDFB34-393E-4368-88AA-A68F647A7F12}" destId="{C429A6FA-D56A-43EE-9AEA-607B1698D12A}" srcOrd="1" destOrd="0" parTransId="{AA35EECE-9FC8-4E75-ACC5-173A89CD6B50}" sibTransId="{E676D7D7-582C-4069-BCA6-AF6E1DB4FC35}"/>
    <dgm:cxn modelId="{3989DB6E-C576-421E-8C45-1BB76D941437}" type="presOf" srcId="{518063CE-4CE3-4131-82FA-A2D72CDB3C28}" destId="{1BEA74D7-B8E0-4DEB-9AD1-09A41F301EDB}" srcOrd="1" destOrd="0" presId="urn:microsoft.com/office/officeart/2005/8/layout/orgChart1"/>
    <dgm:cxn modelId="{70F3996F-6715-4D81-92E2-D294E3369215}" type="presOf" srcId="{C429A6FA-D56A-43EE-9AEA-607B1698D12A}" destId="{B66F453B-E437-4E8A-96B8-396169B850AE}" srcOrd="0" destOrd="0" presId="urn:microsoft.com/office/officeart/2005/8/layout/orgChart1"/>
    <dgm:cxn modelId="{71698052-2F78-4659-9BEF-E3A708BFB61C}" type="presOf" srcId="{518063CE-4CE3-4131-82FA-A2D72CDB3C28}" destId="{B997BA2C-1DF8-4A4E-9295-43A720A6D60B}" srcOrd="0" destOrd="0" presId="urn:microsoft.com/office/officeart/2005/8/layout/orgChart1"/>
    <dgm:cxn modelId="{2511A277-D6C9-4C4E-8322-CD9AA5650CB6}" type="presOf" srcId="{29E0022D-78D7-40E1-A7E4-FFBE26AFC4E0}" destId="{709EBE36-8BAE-4839-9822-1B189036EF36}" srcOrd="0" destOrd="0" presId="urn:microsoft.com/office/officeart/2005/8/layout/orgChart1"/>
    <dgm:cxn modelId="{6BC00C78-002C-4BD1-B1B0-47BAAA995D31}" srcId="{9D6E6A58-9F11-4C99-8F86-FEDD7E992278}" destId="{29E0022D-78D7-40E1-A7E4-FFBE26AFC4E0}" srcOrd="0" destOrd="0" parTransId="{22D1637A-32E3-4DC4-B919-04950A60F4E1}" sibTransId="{AEE73215-E6ED-4880-BCC7-348500B1010A}"/>
    <dgm:cxn modelId="{A820E281-AEC9-4669-BB06-701B7FBD7B84}" type="presOf" srcId="{8D94C703-D43F-430D-A0B2-66CAC62FEE75}" destId="{B9AB9E58-1B33-454B-94AE-8D99A3D41DA8}" srcOrd="1" destOrd="0" presId="urn:microsoft.com/office/officeart/2005/8/layout/orgChart1"/>
    <dgm:cxn modelId="{346F319B-FEB8-4D1B-B7CE-F8C03C23028F}" srcId="{C429A6FA-D56A-43EE-9AEA-607B1698D12A}" destId="{8D94C703-D43F-430D-A0B2-66CAC62FEE75}" srcOrd="0" destOrd="0" parTransId="{C32E2F27-F6EC-4A46-ACBA-12B8546D8420}" sibTransId="{74A1C46E-2831-4E3D-AA08-2196A200C3E6}"/>
    <dgm:cxn modelId="{AECF66A6-491A-49FC-94FB-DAE46EBB3776}" type="presOf" srcId="{10CDFB34-393E-4368-88AA-A68F647A7F12}" destId="{DFACCA8C-DE5A-494C-84D9-EBBF329D87BE}" srcOrd="1" destOrd="0" presId="urn:microsoft.com/office/officeart/2005/8/layout/orgChart1"/>
    <dgm:cxn modelId="{446F98A7-CF8B-4C60-BC99-CA19A73F8AAB}" type="presOf" srcId="{BDCB3983-8371-4833-86A4-0C6DDBF9DEAA}" destId="{C8B74021-EA8D-487D-BE18-5F65B8CE9A5A}" srcOrd="0" destOrd="0" presId="urn:microsoft.com/office/officeart/2005/8/layout/orgChart1"/>
    <dgm:cxn modelId="{7ED811B1-1A7B-453D-841B-4B4D30183525}" type="presOf" srcId="{2ED5FF2F-0FEB-4893-AD40-4D966AA3B28C}" destId="{EA859EC8-7116-42B6-933B-793116784420}" srcOrd="0" destOrd="0" presId="urn:microsoft.com/office/officeart/2005/8/layout/orgChart1"/>
    <dgm:cxn modelId="{70837AB7-7616-4849-9C59-58A9054B7A9F}" type="presOf" srcId="{22D1637A-32E3-4DC4-B919-04950A60F4E1}" destId="{18BFDDD2-E521-451D-AE39-6077AFED97E0}" srcOrd="0" destOrd="0" presId="urn:microsoft.com/office/officeart/2005/8/layout/orgChart1"/>
    <dgm:cxn modelId="{14B6B9C6-6F39-4BD1-B31C-BA4C54AF721E}" type="presOf" srcId="{04F9B90C-3D2F-4662-BFB9-19BE6DDB31B0}" destId="{5A916E2B-359C-45F5-8F1D-FBC71C6432D5}" srcOrd="0" destOrd="0" presId="urn:microsoft.com/office/officeart/2005/8/layout/orgChart1"/>
    <dgm:cxn modelId="{447AEEE6-2FDC-4D45-A368-D14EE0EF0215}" type="presOf" srcId="{10CDFB34-393E-4368-88AA-A68F647A7F12}" destId="{1A135E7B-41BE-4C54-9FDA-441793DF22FB}" srcOrd="0" destOrd="0" presId="urn:microsoft.com/office/officeart/2005/8/layout/orgChart1"/>
    <dgm:cxn modelId="{2D0504E9-397F-42AC-B439-7EBCF8FB059A}" type="presOf" srcId="{29E0022D-78D7-40E1-A7E4-FFBE26AFC4E0}" destId="{18C389DB-57B1-4C4D-8D6D-7F4BC8921A2A}" srcOrd="1" destOrd="0" presId="urn:microsoft.com/office/officeart/2005/8/layout/orgChart1"/>
    <dgm:cxn modelId="{75F5F3F0-AE09-4C55-9777-6C1BEA7BA91D}" type="presOf" srcId="{C32E2F27-F6EC-4A46-ACBA-12B8546D8420}" destId="{5FEF07D1-EC34-4DE2-A867-28B54A0BCBDF}" srcOrd="0" destOrd="0" presId="urn:microsoft.com/office/officeart/2005/8/layout/orgChart1"/>
    <dgm:cxn modelId="{72E023F6-E513-4088-9267-7BDAB60F8022}" type="presOf" srcId="{9D6E6A58-9F11-4C99-8F86-FEDD7E992278}" destId="{3DF2F549-5C3D-45DE-8FE3-DF04E551FF26}" srcOrd="0" destOrd="0" presId="urn:microsoft.com/office/officeart/2005/8/layout/orgChart1"/>
    <dgm:cxn modelId="{BF2F7DF9-1DDD-4C1C-AE64-DB8EC1686140}" type="presOf" srcId="{9D6E6A58-9F11-4C99-8F86-FEDD7E992278}" destId="{924395CA-6FC4-49C1-AEAD-A1D5F3816072}" srcOrd="1" destOrd="0" presId="urn:microsoft.com/office/officeart/2005/8/layout/orgChart1"/>
    <dgm:cxn modelId="{A691CDFB-325A-4318-90CB-643444EC336D}" type="presOf" srcId="{2ED5FF2F-0FEB-4893-AD40-4D966AA3B28C}" destId="{2104AAD8-1FC3-48A7-B615-2190EA7B354C}" srcOrd="1" destOrd="0" presId="urn:microsoft.com/office/officeart/2005/8/layout/orgChart1"/>
    <dgm:cxn modelId="{34860D7B-6020-4F46-B270-225E01A58B83}" type="presParOf" srcId="{5A916E2B-359C-45F5-8F1D-FBC71C6432D5}" destId="{B6854ADB-FBDD-4B2F-80DD-6B1AB90BE3A8}" srcOrd="0" destOrd="0" presId="urn:microsoft.com/office/officeart/2005/8/layout/orgChart1"/>
    <dgm:cxn modelId="{49D664AB-642A-43A4-91FE-08A03D207374}" type="presParOf" srcId="{B6854ADB-FBDD-4B2F-80DD-6B1AB90BE3A8}" destId="{ADD0E4D6-DD63-4653-8CBB-4C55FEFD7E4D}" srcOrd="0" destOrd="0" presId="urn:microsoft.com/office/officeart/2005/8/layout/orgChart1"/>
    <dgm:cxn modelId="{4303188A-7AFD-42EA-8F38-133430E5297A}" type="presParOf" srcId="{ADD0E4D6-DD63-4653-8CBB-4C55FEFD7E4D}" destId="{B997BA2C-1DF8-4A4E-9295-43A720A6D60B}" srcOrd="0" destOrd="0" presId="urn:microsoft.com/office/officeart/2005/8/layout/orgChart1"/>
    <dgm:cxn modelId="{383B3B0F-589A-4BE7-AC93-FC6D00109443}" type="presParOf" srcId="{ADD0E4D6-DD63-4653-8CBB-4C55FEFD7E4D}" destId="{1BEA74D7-B8E0-4DEB-9AD1-09A41F301EDB}" srcOrd="1" destOrd="0" presId="urn:microsoft.com/office/officeart/2005/8/layout/orgChart1"/>
    <dgm:cxn modelId="{DDB5F000-CEBB-41D7-844B-1574DEFBC4BC}" type="presParOf" srcId="{B6854ADB-FBDD-4B2F-80DD-6B1AB90BE3A8}" destId="{63398CDC-92B1-41A9-99B7-A768E24D6C3B}" srcOrd="1" destOrd="0" presId="urn:microsoft.com/office/officeart/2005/8/layout/orgChart1"/>
    <dgm:cxn modelId="{9646329F-046F-4CB8-A18C-024ADED4E011}" type="presParOf" srcId="{63398CDC-92B1-41A9-99B7-A768E24D6C3B}" destId="{0BF5D150-963F-4E5E-A973-32BD94F8B9D1}" srcOrd="0" destOrd="0" presId="urn:microsoft.com/office/officeart/2005/8/layout/orgChart1"/>
    <dgm:cxn modelId="{51BD9CC3-44FC-4B1D-8FCA-6614F017C16E}" type="presParOf" srcId="{63398CDC-92B1-41A9-99B7-A768E24D6C3B}" destId="{4FEF4AB9-279A-49A7-B321-E6908ECF89BC}" srcOrd="1" destOrd="0" presId="urn:microsoft.com/office/officeart/2005/8/layout/orgChart1"/>
    <dgm:cxn modelId="{25DDE546-CC53-4D24-869F-FFF8F6A7DA25}" type="presParOf" srcId="{4FEF4AB9-279A-49A7-B321-E6908ECF89BC}" destId="{63E3A7C7-64F0-4629-9133-D2C2A9FA4665}" srcOrd="0" destOrd="0" presId="urn:microsoft.com/office/officeart/2005/8/layout/orgChart1"/>
    <dgm:cxn modelId="{820138E6-9C5D-413C-82B7-8469769357FF}" type="presParOf" srcId="{63E3A7C7-64F0-4629-9133-D2C2A9FA4665}" destId="{1A135E7B-41BE-4C54-9FDA-441793DF22FB}" srcOrd="0" destOrd="0" presId="urn:microsoft.com/office/officeart/2005/8/layout/orgChart1"/>
    <dgm:cxn modelId="{5439481C-6792-460E-9985-5FE63FE2C843}" type="presParOf" srcId="{63E3A7C7-64F0-4629-9133-D2C2A9FA4665}" destId="{DFACCA8C-DE5A-494C-84D9-EBBF329D87BE}" srcOrd="1" destOrd="0" presId="urn:microsoft.com/office/officeart/2005/8/layout/orgChart1"/>
    <dgm:cxn modelId="{B00E99A0-967D-4833-8575-E549686A750C}" type="presParOf" srcId="{4FEF4AB9-279A-49A7-B321-E6908ECF89BC}" destId="{605563F4-D032-439F-8C62-312652E2EB86}" srcOrd="1" destOrd="0" presId="urn:microsoft.com/office/officeart/2005/8/layout/orgChart1"/>
    <dgm:cxn modelId="{672B8DD2-E2A0-49C7-A7C2-6A9B43887D41}" type="presParOf" srcId="{605563F4-D032-439F-8C62-312652E2EB86}" destId="{C8B74021-EA8D-487D-BE18-5F65B8CE9A5A}" srcOrd="0" destOrd="0" presId="urn:microsoft.com/office/officeart/2005/8/layout/orgChart1"/>
    <dgm:cxn modelId="{BCE489ED-2F1D-44DA-A26A-165F5478E98F}" type="presParOf" srcId="{605563F4-D032-439F-8C62-312652E2EB86}" destId="{E9A4A21E-4FCE-4938-A0A5-8454F57FC186}" srcOrd="1" destOrd="0" presId="urn:microsoft.com/office/officeart/2005/8/layout/orgChart1"/>
    <dgm:cxn modelId="{7EA98CC6-5005-470F-9A15-77F01C3B14AA}" type="presParOf" srcId="{E9A4A21E-4FCE-4938-A0A5-8454F57FC186}" destId="{97E0CC3A-B30A-4264-A467-21BC94BE8F3F}" srcOrd="0" destOrd="0" presId="urn:microsoft.com/office/officeart/2005/8/layout/orgChart1"/>
    <dgm:cxn modelId="{653FD010-1B36-45F9-B5CC-5D1DE34B7A34}" type="presParOf" srcId="{97E0CC3A-B30A-4264-A467-21BC94BE8F3F}" destId="{EA859EC8-7116-42B6-933B-793116784420}" srcOrd="0" destOrd="0" presId="urn:microsoft.com/office/officeart/2005/8/layout/orgChart1"/>
    <dgm:cxn modelId="{F5F731BC-4D27-444D-9B61-7BC943F9DE3C}" type="presParOf" srcId="{97E0CC3A-B30A-4264-A467-21BC94BE8F3F}" destId="{2104AAD8-1FC3-48A7-B615-2190EA7B354C}" srcOrd="1" destOrd="0" presId="urn:microsoft.com/office/officeart/2005/8/layout/orgChart1"/>
    <dgm:cxn modelId="{E1FEF5AE-3AF0-4279-BE97-D83707D372CD}" type="presParOf" srcId="{E9A4A21E-4FCE-4938-A0A5-8454F57FC186}" destId="{A3F1DEFF-9D9A-426D-BF62-2B234E1A4BD5}" srcOrd="1" destOrd="0" presId="urn:microsoft.com/office/officeart/2005/8/layout/orgChart1"/>
    <dgm:cxn modelId="{6D4103E8-0538-4347-A59A-E504FD9B21E6}" type="presParOf" srcId="{A3F1DEFF-9D9A-426D-BF62-2B234E1A4BD5}" destId="{8A9233A0-EFF0-4B64-AF54-90F5EDE03280}" srcOrd="0" destOrd="0" presId="urn:microsoft.com/office/officeart/2005/8/layout/orgChart1"/>
    <dgm:cxn modelId="{125C5869-E592-4021-A892-559B26D62175}" type="presParOf" srcId="{A3F1DEFF-9D9A-426D-BF62-2B234E1A4BD5}" destId="{C88DB8A0-D264-488E-882B-D2B17D7F7029}" srcOrd="1" destOrd="0" presId="urn:microsoft.com/office/officeart/2005/8/layout/orgChart1"/>
    <dgm:cxn modelId="{EADD9761-38EA-4184-94E1-C37250C0B294}" type="presParOf" srcId="{C88DB8A0-D264-488E-882B-D2B17D7F7029}" destId="{CAC2490B-3F8B-4B42-AE36-103E58FD2C10}" srcOrd="0" destOrd="0" presId="urn:microsoft.com/office/officeart/2005/8/layout/orgChart1"/>
    <dgm:cxn modelId="{0D24CF78-48F8-4A5B-A09D-7E84FA8C0DF3}" type="presParOf" srcId="{CAC2490B-3F8B-4B42-AE36-103E58FD2C10}" destId="{98EFBE1F-8561-4189-9246-5AC15DAD9BF5}" srcOrd="0" destOrd="0" presId="urn:microsoft.com/office/officeart/2005/8/layout/orgChart1"/>
    <dgm:cxn modelId="{60F26650-F828-4BE8-8916-70C99268C73D}" type="presParOf" srcId="{CAC2490B-3F8B-4B42-AE36-103E58FD2C10}" destId="{642C2552-DC81-4407-9BFA-A8E8E5AD9300}" srcOrd="1" destOrd="0" presId="urn:microsoft.com/office/officeart/2005/8/layout/orgChart1"/>
    <dgm:cxn modelId="{96501804-C74A-48BB-8A82-46E5A0F980C6}" type="presParOf" srcId="{C88DB8A0-D264-488E-882B-D2B17D7F7029}" destId="{B959ECE0-3B41-4942-80D9-8D4E797866F5}" srcOrd="1" destOrd="0" presId="urn:microsoft.com/office/officeart/2005/8/layout/orgChart1"/>
    <dgm:cxn modelId="{661A9AED-140E-4F05-B474-BEA3A6BCDF1D}" type="presParOf" srcId="{C88DB8A0-D264-488E-882B-D2B17D7F7029}" destId="{911D66E2-DA2C-4875-9A8C-B0CF59B5664C}" srcOrd="2" destOrd="0" presId="urn:microsoft.com/office/officeart/2005/8/layout/orgChart1"/>
    <dgm:cxn modelId="{A31CFEC1-44DD-4F7A-9ED7-B3D9181D7057}" type="presParOf" srcId="{E9A4A21E-4FCE-4938-A0A5-8454F57FC186}" destId="{446A5964-E7C3-4786-BA5C-7F35BE948216}" srcOrd="2" destOrd="0" presId="urn:microsoft.com/office/officeart/2005/8/layout/orgChart1"/>
    <dgm:cxn modelId="{B2B09A5D-1E43-4913-8CF9-23C44DCB2650}" type="presParOf" srcId="{605563F4-D032-439F-8C62-312652E2EB86}" destId="{5473A6F1-0C62-4E0C-917F-6DA17F18AA35}" srcOrd="2" destOrd="0" presId="urn:microsoft.com/office/officeart/2005/8/layout/orgChart1"/>
    <dgm:cxn modelId="{52B150DE-0B92-4143-BCD0-A995E70D19B2}" type="presParOf" srcId="{605563F4-D032-439F-8C62-312652E2EB86}" destId="{A2DA2ABF-A02A-4A19-8E54-B55D69884E73}" srcOrd="3" destOrd="0" presId="urn:microsoft.com/office/officeart/2005/8/layout/orgChart1"/>
    <dgm:cxn modelId="{433FBF2A-1BC1-49AA-9484-FE0FB2CA0213}" type="presParOf" srcId="{A2DA2ABF-A02A-4A19-8E54-B55D69884E73}" destId="{A464448B-2B91-41A2-938C-C06AD259DE80}" srcOrd="0" destOrd="0" presId="urn:microsoft.com/office/officeart/2005/8/layout/orgChart1"/>
    <dgm:cxn modelId="{1BE71526-D14F-4C19-A365-34F0EC840BAE}" type="presParOf" srcId="{A464448B-2B91-41A2-938C-C06AD259DE80}" destId="{B66F453B-E437-4E8A-96B8-396169B850AE}" srcOrd="0" destOrd="0" presId="urn:microsoft.com/office/officeart/2005/8/layout/orgChart1"/>
    <dgm:cxn modelId="{2A77FF7F-9351-4422-9C31-EBA5C1D4BA1F}" type="presParOf" srcId="{A464448B-2B91-41A2-938C-C06AD259DE80}" destId="{4F97D348-D215-4D57-BA4A-E8031A9549AD}" srcOrd="1" destOrd="0" presId="urn:microsoft.com/office/officeart/2005/8/layout/orgChart1"/>
    <dgm:cxn modelId="{F2713C15-7B10-4F64-BC57-E02A932B1CE9}" type="presParOf" srcId="{A2DA2ABF-A02A-4A19-8E54-B55D69884E73}" destId="{EB8BA753-5A53-49DF-9138-BC1803411E10}" srcOrd="1" destOrd="0" presId="urn:microsoft.com/office/officeart/2005/8/layout/orgChart1"/>
    <dgm:cxn modelId="{7F452350-6C02-4F48-AF48-FDAC563B8703}" type="presParOf" srcId="{EB8BA753-5A53-49DF-9138-BC1803411E10}" destId="{5FEF07D1-EC34-4DE2-A867-28B54A0BCBDF}" srcOrd="0" destOrd="0" presId="urn:microsoft.com/office/officeart/2005/8/layout/orgChart1"/>
    <dgm:cxn modelId="{C2580793-D863-4509-9329-CFC50C3605CD}" type="presParOf" srcId="{EB8BA753-5A53-49DF-9138-BC1803411E10}" destId="{5CDCDD9E-7D25-4CF1-A8FA-173AED2AAA29}" srcOrd="1" destOrd="0" presId="urn:microsoft.com/office/officeart/2005/8/layout/orgChart1"/>
    <dgm:cxn modelId="{960B0C87-7272-4D4F-9A96-50CAC7651A30}" type="presParOf" srcId="{5CDCDD9E-7D25-4CF1-A8FA-173AED2AAA29}" destId="{FDFDB791-8DA7-45AB-837C-1892ADA36599}" srcOrd="0" destOrd="0" presId="urn:microsoft.com/office/officeart/2005/8/layout/orgChart1"/>
    <dgm:cxn modelId="{86F31AA1-0B72-407F-827E-054F72F05A07}" type="presParOf" srcId="{FDFDB791-8DA7-45AB-837C-1892ADA36599}" destId="{D23967CC-93DC-41B3-B80A-3E5B0ED42BB1}" srcOrd="0" destOrd="0" presId="urn:microsoft.com/office/officeart/2005/8/layout/orgChart1"/>
    <dgm:cxn modelId="{912ACE5C-D22A-4F2A-90AF-E490122BA083}" type="presParOf" srcId="{FDFDB791-8DA7-45AB-837C-1892ADA36599}" destId="{B9AB9E58-1B33-454B-94AE-8D99A3D41DA8}" srcOrd="1" destOrd="0" presId="urn:microsoft.com/office/officeart/2005/8/layout/orgChart1"/>
    <dgm:cxn modelId="{7AEF99F7-1597-4BF9-AD93-5A80B6BF89CA}" type="presParOf" srcId="{5CDCDD9E-7D25-4CF1-A8FA-173AED2AAA29}" destId="{74B593AD-E44A-4F1B-9E7D-1C5B57D07FA5}" srcOrd="1" destOrd="0" presId="urn:microsoft.com/office/officeart/2005/8/layout/orgChart1"/>
    <dgm:cxn modelId="{41418B41-2B2F-457D-8263-AF7CF5E95610}" type="presParOf" srcId="{74B593AD-E44A-4F1B-9E7D-1C5B57D07FA5}" destId="{09DE902C-B89E-494B-9A53-7A4E552B74FA}" srcOrd="0" destOrd="0" presId="urn:microsoft.com/office/officeart/2005/8/layout/orgChart1"/>
    <dgm:cxn modelId="{6C0EB1C6-0D98-4846-8017-4D7471460F3B}" type="presParOf" srcId="{74B593AD-E44A-4F1B-9E7D-1C5B57D07FA5}" destId="{F3ABD220-61FC-4371-9128-78EC01F9A381}" srcOrd="1" destOrd="0" presId="urn:microsoft.com/office/officeart/2005/8/layout/orgChart1"/>
    <dgm:cxn modelId="{2CA9104D-2E8F-46F9-88D7-FC140480DC69}" type="presParOf" srcId="{F3ABD220-61FC-4371-9128-78EC01F9A381}" destId="{F9AC0FAA-83C3-45C6-A425-224AD8E8B000}" srcOrd="0" destOrd="0" presId="urn:microsoft.com/office/officeart/2005/8/layout/orgChart1"/>
    <dgm:cxn modelId="{61EEC3C3-971C-473E-9FF2-D26B62AD30CF}" type="presParOf" srcId="{F9AC0FAA-83C3-45C6-A425-224AD8E8B000}" destId="{3DF2F549-5C3D-45DE-8FE3-DF04E551FF26}" srcOrd="0" destOrd="0" presId="urn:microsoft.com/office/officeart/2005/8/layout/orgChart1"/>
    <dgm:cxn modelId="{51330D08-766E-4404-A0C3-B5DB2EEC946C}" type="presParOf" srcId="{F9AC0FAA-83C3-45C6-A425-224AD8E8B000}" destId="{924395CA-6FC4-49C1-AEAD-A1D5F3816072}" srcOrd="1" destOrd="0" presId="urn:microsoft.com/office/officeart/2005/8/layout/orgChart1"/>
    <dgm:cxn modelId="{B078286A-ED4E-4787-9E81-E437FDE290E9}" type="presParOf" srcId="{F3ABD220-61FC-4371-9128-78EC01F9A381}" destId="{E153E762-C557-4A2A-9AB5-B776F5C8E72B}" srcOrd="1" destOrd="0" presId="urn:microsoft.com/office/officeart/2005/8/layout/orgChart1"/>
    <dgm:cxn modelId="{CC14E43F-72D9-4C1B-A9BC-E4FA66E59A4C}" type="presParOf" srcId="{E153E762-C557-4A2A-9AB5-B776F5C8E72B}" destId="{18BFDDD2-E521-451D-AE39-6077AFED97E0}" srcOrd="0" destOrd="0" presId="urn:microsoft.com/office/officeart/2005/8/layout/orgChart1"/>
    <dgm:cxn modelId="{2DE646B1-3443-439D-8A7D-CF8D5A71E374}" type="presParOf" srcId="{E153E762-C557-4A2A-9AB5-B776F5C8E72B}" destId="{ED2EA962-9E7A-4877-8530-73EB71DF217D}" srcOrd="1" destOrd="0" presId="urn:microsoft.com/office/officeart/2005/8/layout/orgChart1"/>
    <dgm:cxn modelId="{8FD4053B-F562-4860-A77D-D516E700FF3B}" type="presParOf" srcId="{ED2EA962-9E7A-4877-8530-73EB71DF217D}" destId="{37F28F56-642E-46F1-A5DB-0EEC2AE4EA08}" srcOrd="0" destOrd="0" presId="urn:microsoft.com/office/officeart/2005/8/layout/orgChart1"/>
    <dgm:cxn modelId="{9C9C48AD-98DF-4089-BFA3-480EB94AE60F}" type="presParOf" srcId="{37F28F56-642E-46F1-A5DB-0EEC2AE4EA08}" destId="{709EBE36-8BAE-4839-9822-1B189036EF36}" srcOrd="0" destOrd="0" presId="urn:microsoft.com/office/officeart/2005/8/layout/orgChart1"/>
    <dgm:cxn modelId="{338FC4DC-96AC-4CEF-9ED1-F1999F48F55E}" type="presParOf" srcId="{37F28F56-642E-46F1-A5DB-0EEC2AE4EA08}" destId="{18C389DB-57B1-4C4D-8D6D-7F4BC8921A2A}" srcOrd="1" destOrd="0" presId="urn:microsoft.com/office/officeart/2005/8/layout/orgChart1"/>
    <dgm:cxn modelId="{EE65168B-5AB2-4E5C-8164-1E12AB729964}" type="presParOf" srcId="{ED2EA962-9E7A-4877-8530-73EB71DF217D}" destId="{1159FF99-0B85-49EE-89DB-6424C3C5466D}" srcOrd="1" destOrd="0" presId="urn:microsoft.com/office/officeart/2005/8/layout/orgChart1"/>
    <dgm:cxn modelId="{82DB8903-2C81-4606-957B-FE021C5E03DD}" type="presParOf" srcId="{ED2EA962-9E7A-4877-8530-73EB71DF217D}" destId="{5A4C72FE-9AB9-4FA1-BF74-F46EA844039F}" srcOrd="2" destOrd="0" presId="urn:microsoft.com/office/officeart/2005/8/layout/orgChart1"/>
    <dgm:cxn modelId="{C1A21529-E243-47ED-96D7-4B55A3408B75}" type="presParOf" srcId="{F3ABD220-61FC-4371-9128-78EC01F9A381}" destId="{3DEC1FB7-2F89-4D3F-924E-FB4405AA4774}" srcOrd="2" destOrd="0" presId="urn:microsoft.com/office/officeart/2005/8/layout/orgChart1"/>
    <dgm:cxn modelId="{5A26FA5B-9238-4985-9AA9-F8D2332D489D}" type="presParOf" srcId="{5CDCDD9E-7D25-4CF1-A8FA-173AED2AAA29}" destId="{B577DE7A-3833-403A-8DAC-AA98735EF874}" srcOrd="2" destOrd="0" presId="urn:microsoft.com/office/officeart/2005/8/layout/orgChart1"/>
    <dgm:cxn modelId="{9F0FD9CA-3F2F-4680-8A61-F869AE4DD0A0}" type="presParOf" srcId="{A2DA2ABF-A02A-4A19-8E54-B55D69884E73}" destId="{351EA694-2783-476C-8B05-D89611505575}" srcOrd="2" destOrd="0" presId="urn:microsoft.com/office/officeart/2005/8/layout/orgChart1"/>
    <dgm:cxn modelId="{76A79B7C-8E1C-4BF2-938C-97A14F5C3544}" type="presParOf" srcId="{4FEF4AB9-279A-49A7-B321-E6908ECF89BC}" destId="{FAFB289C-92EF-40A1-B243-A2F0162887CC}" srcOrd="2" destOrd="0" presId="urn:microsoft.com/office/officeart/2005/8/layout/orgChart1"/>
    <dgm:cxn modelId="{651F0D10-B575-4A76-AFF0-8929B9BBF61F}" type="presParOf" srcId="{B6854ADB-FBDD-4B2F-80DD-6B1AB90BE3A8}" destId="{C13DB8B4-A380-4286-8EFC-08230E35E4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54E2BD-B53E-440C-A003-466CE9D334F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hr-HR"/>
        </a:p>
      </dgm:t>
    </dgm:pt>
    <dgm:pt modelId="{314438CA-94BB-4060-8EEE-8A35EF96D147}">
      <dgm:prSet phldrT="[Tekst]" phldr="1"/>
      <dgm:spPr>
        <a:solidFill>
          <a:schemeClr val="tx2">
            <a:lumMod val="20000"/>
            <a:lumOff val="80000"/>
          </a:schemeClr>
        </a:solidFill>
      </dgm:spPr>
      <dgm:t>
        <a:bodyPr/>
        <a:lstStyle/>
        <a:p>
          <a:endParaRPr lang="hr-HR"/>
        </a:p>
      </dgm:t>
    </dgm:pt>
    <dgm:pt modelId="{1D661803-0713-48E4-AA15-49F7D7E8A009}" type="parTrans" cxnId="{50CD8E54-2908-4DC8-BE87-0A8A0FD7FBCC}">
      <dgm:prSet/>
      <dgm:spPr/>
      <dgm:t>
        <a:bodyPr/>
        <a:lstStyle/>
        <a:p>
          <a:endParaRPr lang="hr-HR"/>
        </a:p>
      </dgm:t>
    </dgm:pt>
    <dgm:pt modelId="{50223DF6-41FE-4A55-B0CD-87F109B7ABE8}" type="sibTrans" cxnId="{50CD8E54-2908-4DC8-BE87-0A8A0FD7FBCC}">
      <dgm:prSet/>
      <dgm:spPr/>
      <dgm:t>
        <a:bodyPr/>
        <a:lstStyle/>
        <a:p>
          <a:endParaRPr lang="hr-HR"/>
        </a:p>
      </dgm:t>
    </dgm:pt>
    <dgm:pt modelId="{B4FBC576-A2D8-4D5E-B3E9-CEF5E7C6C1BE}">
      <dgm:prSet phldrT="[Tekst]"/>
      <dgm:spPr/>
      <dgm:t>
        <a:bodyPr/>
        <a:lstStyle/>
        <a:p>
          <a:r>
            <a:rPr lang="hr-HR" dirty="0">
              <a:latin typeface="Arial" pitchFamily="34" charset="0"/>
              <a:cs typeface="Arial" pitchFamily="34" charset="0"/>
            </a:rPr>
            <a:t>ZA M</a:t>
          </a:r>
          <a:r>
            <a:rPr lang="vi-VN" dirty="0">
              <a:latin typeface="Arial" pitchFamily="34" charset="0"/>
              <a:cs typeface="Arial" pitchFamily="34" charset="0"/>
            </a:rPr>
            <a:t>IROVINU IZ INOZEMSTVA KOJA SE U SKLADU S MEĐUNARODNIM UGOVOROM IZUZIMA OD OPOREZIVANJA NE PODNOS</a:t>
          </a:r>
          <a:r>
            <a:rPr lang="hr-HR" dirty="0">
              <a:latin typeface="Arial" pitchFamily="34" charset="0"/>
              <a:cs typeface="Arial" pitchFamily="34" charset="0"/>
            </a:rPr>
            <a:t>I SE </a:t>
          </a:r>
          <a:r>
            <a:rPr lang="vi-VN" dirty="0">
              <a:latin typeface="Arial" pitchFamily="34" charset="0"/>
              <a:cs typeface="Arial" pitchFamily="34" charset="0"/>
            </a:rPr>
            <a:t>OBRAZAC INO-DOH</a:t>
          </a:r>
          <a:r>
            <a:rPr lang="hr-HR" dirty="0">
              <a:latin typeface="Arial" pitchFamily="34" charset="0"/>
              <a:cs typeface="Arial" pitchFamily="34" charset="0"/>
            </a:rPr>
            <a:t> (npr. Njemačka)</a:t>
          </a:r>
          <a:endParaRPr lang="hr-HR" dirty="0"/>
        </a:p>
      </dgm:t>
    </dgm:pt>
    <dgm:pt modelId="{168102B9-4C1B-4573-98D9-4747523EF42A}" type="parTrans" cxnId="{A8692C31-B3A7-41C6-B7D0-10C038275F39}">
      <dgm:prSet/>
      <dgm:spPr/>
      <dgm:t>
        <a:bodyPr/>
        <a:lstStyle/>
        <a:p>
          <a:endParaRPr lang="hr-HR"/>
        </a:p>
      </dgm:t>
    </dgm:pt>
    <dgm:pt modelId="{7A6D4BE5-A675-4103-B596-25FFC793D36D}" type="sibTrans" cxnId="{A8692C31-B3A7-41C6-B7D0-10C038275F39}">
      <dgm:prSet/>
      <dgm:spPr/>
      <dgm:t>
        <a:bodyPr/>
        <a:lstStyle/>
        <a:p>
          <a:endParaRPr lang="hr-HR"/>
        </a:p>
      </dgm:t>
    </dgm:pt>
    <dgm:pt modelId="{E4827FD2-8E4E-4AC2-8458-1111EA9275C5}">
      <dgm:prSet phldrT="[Tekst]" phldr="1"/>
      <dgm:spPr/>
      <dgm:t>
        <a:bodyPr/>
        <a:lstStyle/>
        <a:p>
          <a:endParaRPr lang="hr-HR" dirty="0"/>
        </a:p>
      </dgm:t>
    </dgm:pt>
    <dgm:pt modelId="{839EC2BE-1A28-4C2A-9532-5E4F366506E7}" type="parTrans" cxnId="{A2C1C55D-8CAB-4256-986A-0040907B54A7}">
      <dgm:prSet/>
      <dgm:spPr/>
      <dgm:t>
        <a:bodyPr/>
        <a:lstStyle/>
        <a:p>
          <a:endParaRPr lang="hr-HR"/>
        </a:p>
      </dgm:t>
    </dgm:pt>
    <dgm:pt modelId="{DFC70105-7B2B-4218-A327-873744DCC285}" type="sibTrans" cxnId="{A2C1C55D-8CAB-4256-986A-0040907B54A7}">
      <dgm:prSet/>
      <dgm:spPr/>
      <dgm:t>
        <a:bodyPr/>
        <a:lstStyle/>
        <a:p>
          <a:endParaRPr lang="hr-HR"/>
        </a:p>
      </dgm:t>
    </dgm:pt>
    <dgm:pt modelId="{9BD060DB-1494-4F1B-A56D-59C65BDC0A5C}">
      <dgm:prSet phldrT="[Tekst]"/>
      <dgm:spPr/>
      <dgm:t>
        <a:bodyPr/>
        <a:lstStyle/>
        <a:p>
          <a:r>
            <a:rPr lang="hr-HR" dirty="0">
              <a:latin typeface="Arial" panose="020B0604020202020204" pitchFamily="34" charset="0"/>
              <a:cs typeface="Arial" panose="020B0604020202020204" pitchFamily="34" charset="0"/>
            </a:rPr>
            <a:t>20% - NOVO POREZNO RJEŠENJE</a:t>
          </a:r>
        </a:p>
      </dgm:t>
    </dgm:pt>
    <dgm:pt modelId="{406763D6-A421-4144-8FD6-CC6AE7A35EAC}" type="parTrans" cxnId="{F66593B8-2BF5-45D7-98D3-26F54DE5DB08}">
      <dgm:prSet/>
      <dgm:spPr/>
      <dgm:t>
        <a:bodyPr/>
        <a:lstStyle/>
        <a:p>
          <a:endParaRPr lang="hr-HR"/>
        </a:p>
      </dgm:t>
    </dgm:pt>
    <dgm:pt modelId="{45372C3C-B1DD-486A-B613-CB490FFF76D5}" type="sibTrans" cxnId="{F66593B8-2BF5-45D7-98D3-26F54DE5DB08}">
      <dgm:prSet/>
      <dgm:spPr/>
      <dgm:t>
        <a:bodyPr/>
        <a:lstStyle/>
        <a:p>
          <a:endParaRPr lang="hr-HR"/>
        </a:p>
      </dgm:t>
    </dgm:pt>
    <dgm:pt modelId="{5E1B3ABB-4510-4FFB-8B28-8B826A6FC475}" type="pres">
      <dgm:prSet presAssocID="{0C54E2BD-B53E-440C-A003-466CE9D334F3}" presName="linearFlow" presStyleCnt="0">
        <dgm:presLayoutVars>
          <dgm:dir/>
          <dgm:animLvl val="lvl"/>
          <dgm:resizeHandles val="exact"/>
        </dgm:presLayoutVars>
      </dgm:prSet>
      <dgm:spPr/>
    </dgm:pt>
    <dgm:pt modelId="{47BEA582-155F-483F-905F-20D873283309}" type="pres">
      <dgm:prSet presAssocID="{314438CA-94BB-4060-8EEE-8A35EF96D147}" presName="composite" presStyleCnt="0"/>
      <dgm:spPr/>
    </dgm:pt>
    <dgm:pt modelId="{FF36924E-B54E-4CDB-8E07-E1C653DDB839}" type="pres">
      <dgm:prSet presAssocID="{314438CA-94BB-4060-8EEE-8A35EF96D147}" presName="parentText" presStyleLbl="alignNode1" presStyleIdx="0" presStyleCnt="2">
        <dgm:presLayoutVars>
          <dgm:chMax val="1"/>
          <dgm:bulletEnabled val="1"/>
        </dgm:presLayoutVars>
      </dgm:prSet>
      <dgm:spPr/>
    </dgm:pt>
    <dgm:pt modelId="{5EBE3C2F-25A1-4DEC-B9B8-97C562C31805}" type="pres">
      <dgm:prSet presAssocID="{314438CA-94BB-4060-8EEE-8A35EF96D147}" presName="descendantText" presStyleLbl="alignAcc1" presStyleIdx="0" presStyleCnt="2">
        <dgm:presLayoutVars>
          <dgm:bulletEnabled val="1"/>
        </dgm:presLayoutVars>
      </dgm:prSet>
      <dgm:spPr/>
    </dgm:pt>
    <dgm:pt modelId="{0ADD1A5E-F594-43CB-8EB7-64BD070C864B}" type="pres">
      <dgm:prSet presAssocID="{50223DF6-41FE-4A55-B0CD-87F109B7ABE8}" presName="sp" presStyleCnt="0"/>
      <dgm:spPr/>
    </dgm:pt>
    <dgm:pt modelId="{A28D150C-7ABA-40A4-84DD-3D8F51AB4796}" type="pres">
      <dgm:prSet presAssocID="{E4827FD2-8E4E-4AC2-8458-1111EA9275C5}" presName="composite" presStyleCnt="0"/>
      <dgm:spPr/>
    </dgm:pt>
    <dgm:pt modelId="{B9362845-6F57-46E0-AD8E-28377D2A35A7}" type="pres">
      <dgm:prSet presAssocID="{E4827FD2-8E4E-4AC2-8458-1111EA9275C5}" presName="parentText" presStyleLbl="alignNode1" presStyleIdx="1" presStyleCnt="2">
        <dgm:presLayoutVars>
          <dgm:chMax val="1"/>
          <dgm:bulletEnabled val="1"/>
        </dgm:presLayoutVars>
      </dgm:prSet>
      <dgm:spPr/>
    </dgm:pt>
    <dgm:pt modelId="{ACF88FDB-9021-46F3-AE21-294D335ECC62}" type="pres">
      <dgm:prSet presAssocID="{E4827FD2-8E4E-4AC2-8458-1111EA9275C5}" presName="descendantText" presStyleLbl="alignAcc1" presStyleIdx="1" presStyleCnt="2">
        <dgm:presLayoutVars>
          <dgm:bulletEnabled val="1"/>
        </dgm:presLayoutVars>
      </dgm:prSet>
      <dgm:spPr/>
    </dgm:pt>
  </dgm:ptLst>
  <dgm:cxnLst>
    <dgm:cxn modelId="{61AE450E-9BE2-42FD-BB0A-32969FC42D9A}" type="presOf" srcId="{9BD060DB-1494-4F1B-A56D-59C65BDC0A5C}" destId="{ACF88FDB-9021-46F3-AE21-294D335ECC62}" srcOrd="0" destOrd="0" presId="urn:microsoft.com/office/officeart/2005/8/layout/chevron2"/>
    <dgm:cxn modelId="{A8692C31-B3A7-41C6-B7D0-10C038275F39}" srcId="{314438CA-94BB-4060-8EEE-8A35EF96D147}" destId="{B4FBC576-A2D8-4D5E-B3E9-CEF5E7C6C1BE}" srcOrd="0" destOrd="0" parTransId="{168102B9-4C1B-4573-98D9-4747523EF42A}" sibTransId="{7A6D4BE5-A675-4103-B596-25FFC793D36D}"/>
    <dgm:cxn modelId="{A2C1C55D-8CAB-4256-986A-0040907B54A7}" srcId="{0C54E2BD-B53E-440C-A003-466CE9D334F3}" destId="{E4827FD2-8E4E-4AC2-8458-1111EA9275C5}" srcOrd="1" destOrd="0" parTransId="{839EC2BE-1A28-4C2A-9532-5E4F366506E7}" sibTransId="{DFC70105-7B2B-4218-A327-873744DCC285}"/>
    <dgm:cxn modelId="{C4074C42-2963-4CD2-AA27-588CF06A8E53}" type="presOf" srcId="{314438CA-94BB-4060-8EEE-8A35EF96D147}" destId="{FF36924E-B54E-4CDB-8E07-E1C653DDB839}" srcOrd="0" destOrd="0" presId="urn:microsoft.com/office/officeart/2005/8/layout/chevron2"/>
    <dgm:cxn modelId="{9BFE6E48-4306-428E-A7E8-7B96CCC4C373}" type="presOf" srcId="{B4FBC576-A2D8-4D5E-B3E9-CEF5E7C6C1BE}" destId="{5EBE3C2F-25A1-4DEC-B9B8-97C562C31805}" srcOrd="0" destOrd="0" presId="urn:microsoft.com/office/officeart/2005/8/layout/chevron2"/>
    <dgm:cxn modelId="{50CD8E54-2908-4DC8-BE87-0A8A0FD7FBCC}" srcId="{0C54E2BD-B53E-440C-A003-466CE9D334F3}" destId="{314438CA-94BB-4060-8EEE-8A35EF96D147}" srcOrd="0" destOrd="0" parTransId="{1D661803-0713-48E4-AA15-49F7D7E8A009}" sibTransId="{50223DF6-41FE-4A55-B0CD-87F109B7ABE8}"/>
    <dgm:cxn modelId="{4C6C0B7C-5FD3-4074-96F3-8FE617101201}" type="presOf" srcId="{E4827FD2-8E4E-4AC2-8458-1111EA9275C5}" destId="{B9362845-6F57-46E0-AD8E-28377D2A35A7}" srcOrd="0" destOrd="0" presId="urn:microsoft.com/office/officeart/2005/8/layout/chevron2"/>
    <dgm:cxn modelId="{F66593B8-2BF5-45D7-98D3-26F54DE5DB08}" srcId="{E4827FD2-8E4E-4AC2-8458-1111EA9275C5}" destId="{9BD060DB-1494-4F1B-A56D-59C65BDC0A5C}" srcOrd="0" destOrd="0" parTransId="{406763D6-A421-4144-8FD6-CC6AE7A35EAC}" sibTransId="{45372C3C-B1DD-486A-B613-CB490FFF76D5}"/>
    <dgm:cxn modelId="{5E0BEDDD-CA57-4559-94F7-95632990F44F}" type="presOf" srcId="{0C54E2BD-B53E-440C-A003-466CE9D334F3}" destId="{5E1B3ABB-4510-4FFB-8B28-8B826A6FC475}" srcOrd="0" destOrd="0" presId="urn:microsoft.com/office/officeart/2005/8/layout/chevron2"/>
    <dgm:cxn modelId="{38032F7A-49AE-4336-9D98-DAFCC6D91D3C}" type="presParOf" srcId="{5E1B3ABB-4510-4FFB-8B28-8B826A6FC475}" destId="{47BEA582-155F-483F-905F-20D873283309}" srcOrd="0" destOrd="0" presId="urn:microsoft.com/office/officeart/2005/8/layout/chevron2"/>
    <dgm:cxn modelId="{15BAD7FB-B272-4AAE-988D-D90EFAC102F1}" type="presParOf" srcId="{47BEA582-155F-483F-905F-20D873283309}" destId="{FF36924E-B54E-4CDB-8E07-E1C653DDB839}" srcOrd="0" destOrd="0" presId="urn:microsoft.com/office/officeart/2005/8/layout/chevron2"/>
    <dgm:cxn modelId="{A7BE2920-8541-46FA-B58E-F9A0CBDBB7A7}" type="presParOf" srcId="{47BEA582-155F-483F-905F-20D873283309}" destId="{5EBE3C2F-25A1-4DEC-B9B8-97C562C31805}" srcOrd="1" destOrd="0" presId="urn:microsoft.com/office/officeart/2005/8/layout/chevron2"/>
    <dgm:cxn modelId="{E8039956-B68A-49DB-A9A3-2AE1EE348A54}" type="presParOf" srcId="{5E1B3ABB-4510-4FFB-8B28-8B826A6FC475}" destId="{0ADD1A5E-F594-43CB-8EB7-64BD070C864B}" srcOrd="1" destOrd="0" presId="urn:microsoft.com/office/officeart/2005/8/layout/chevron2"/>
    <dgm:cxn modelId="{89EA10D3-64C7-4E36-BF17-78D3C683995F}" type="presParOf" srcId="{5E1B3ABB-4510-4FFB-8B28-8B826A6FC475}" destId="{A28D150C-7ABA-40A4-84DD-3D8F51AB4796}" srcOrd="2" destOrd="0" presId="urn:microsoft.com/office/officeart/2005/8/layout/chevron2"/>
    <dgm:cxn modelId="{FD29D8E9-4D71-4AD2-9479-1CE61CA97A6A}" type="presParOf" srcId="{A28D150C-7ABA-40A4-84DD-3D8F51AB4796}" destId="{B9362845-6F57-46E0-AD8E-28377D2A35A7}" srcOrd="0" destOrd="0" presId="urn:microsoft.com/office/officeart/2005/8/layout/chevron2"/>
    <dgm:cxn modelId="{C5EB853B-DECF-4F87-9DD0-6EBAC6754132}" type="presParOf" srcId="{A28D150C-7ABA-40A4-84DD-3D8F51AB4796}" destId="{ACF88FDB-9021-46F3-AE21-294D335ECC6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015CB48-E7EB-4E26-8AE2-4ECA456D9FA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hr-HR"/>
        </a:p>
      </dgm:t>
    </dgm:pt>
    <dgm:pt modelId="{6FAE1C1E-30AC-4AB5-9441-2E0C2C8EE001}">
      <dgm:prSet phldrT="[Tekst]" custT="1"/>
      <dgm:spPr/>
      <dgm:t>
        <a:bodyPr/>
        <a:lstStyle/>
        <a:p>
          <a:r>
            <a:rPr lang="hr-HR" sz="2800" dirty="0"/>
            <a:t>URAČU</a:t>
          </a:r>
          <a:r>
            <a:rPr lang="en-US" sz="2800" dirty="0"/>
            <a:t>-</a:t>
          </a:r>
          <a:r>
            <a:rPr lang="hr-HR" sz="2800" dirty="0"/>
            <a:t>NAVANJE</a:t>
          </a:r>
        </a:p>
      </dgm:t>
    </dgm:pt>
    <dgm:pt modelId="{213EE901-F1BE-47C7-8A76-6DD2F031C499}" type="parTrans" cxnId="{0C4B71BF-7FF4-4A20-BB38-3805B0CEB22F}">
      <dgm:prSet/>
      <dgm:spPr/>
      <dgm:t>
        <a:bodyPr/>
        <a:lstStyle/>
        <a:p>
          <a:endParaRPr lang="hr-HR"/>
        </a:p>
      </dgm:t>
    </dgm:pt>
    <dgm:pt modelId="{BE60634D-74BD-42E1-9E28-E5EC215DE850}" type="sibTrans" cxnId="{0C4B71BF-7FF4-4A20-BB38-3805B0CEB22F}">
      <dgm:prSet/>
      <dgm:spPr/>
      <dgm:t>
        <a:bodyPr/>
        <a:lstStyle/>
        <a:p>
          <a:endParaRPr lang="hr-HR"/>
        </a:p>
      </dgm:t>
    </dgm:pt>
    <dgm:pt modelId="{B90F39AA-70EE-4058-9E82-95CFF6979312}">
      <dgm:prSet phldrT="[Tekst]" custT="1"/>
      <dgm:spPr/>
      <dgm:t>
        <a:bodyPr/>
        <a:lstStyle/>
        <a:p>
          <a:r>
            <a:rPr lang="hr-HR" sz="1600" dirty="0"/>
            <a:t>ZA SVAKI POJEDINAČNI DOHODAK ZASEBNO</a:t>
          </a:r>
        </a:p>
      </dgm:t>
    </dgm:pt>
    <dgm:pt modelId="{F58ACFB5-841E-4D9B-8C48-1C4EC484FE40}" type="parTrans" cxnId="{2263BDD1-6128-4BB4-A17A-94AFFA916169}">
      <dgm:prSet/>
      <dgm:spPr/>
      <dgm:t>
        <a:bodyPr/>
        <a:lstStyle/>
        <a:p>
          <a:endParaRPr lang="hr-HR"/>
        </a:p>
      </dgm:t>
    </dgm:pt>
    <dgm:pt modelId="{61DB69C0-AFE1-430E-9660-96FBF5FFF673}" type="sibTrans" cxnId="{2263BDD1-6128-4BB4-A17A-94AFFA916169}">
      <dgm:prSet/>
      <dgm:spPr/>
      <dgm:t>
        <a:bodyPr/>
        <a:lstStyle/>
        <a:p>
          <a:endParaRPr lang="hr-HR"/>
        </a:p>
      </dgm:t>
    </dgm:pt>
    <dgm:pt modelId="{303782F8-189D-47D4-85AE-146660B9BBE0}">
      <dgm:prSet phldrT="[Tekst]" custT="1"/>
      <dgm:spPr/>
      <dgm:t>
        <a:bodyPr/>
        <a:lstStyle/>
        <a:p>
          <a:r>
            <a:rPr lang="hr-HR" sz="1800" dirty="0"/>
            <a:t>SVAKI POJEDINAČNI INOZEMNI DOHODAK -  SVAKA VRSTA GODIŠNEG I KONAČNOG DOHOTKA</a:t>
          </a:r>
        </a:p>
      </dgm:t>
    </dgm:pt>
    <dgm:pt modelId="{48EE4591-E150-4FFB-88AB-A5D2A4CBFC12}" type="parTrans" cxnId="{4225A80E-957A-4CBF-8C1E-88A74B040DCE}">
      <dgm:prSet/>
      <dgm:spPr/>
      <dgm:t>
        <a:bodyPr/>
        <a:lstStyle/>
        <a:p>
          <a:endParaRPr lang="hr-HR"/>
        </a:p>
      </dgm:t>
    </dgm:pt>
    <dgm:pt modelId="{9B5F4E34-0A39-485F-8184-8AFEB66568E4}" type="sibTrans" cxnId="{4225A80E-957A-4CBF-8C1E-88A74B040DCE}">
      <dgm:prSet/>
      <dgm:spPr/>
      <dgm:t>
        <a:bodyPr/>
        <a:lstStyle/>
        <a:p>
          <a:endParaRPr lang="hr-HR"/>
        </a:p>
      </dgm:t>
    </dgm:pt>
    <dgm:pt modelId="{14819321-27FA-4010-AEDE-FA187CFC3D42}">
      <dgm:prSet phldrT="[Tekst]" custT="1"/>
      <dgm:spPr/>
      <dgm:t>
        <a:bodyPr/>
        <a:lstStyle/>
        <a:p>
          <a:r>
            <a:rPr lang="hr-HR" sz="1600" b="1" dirty="0">
              <a:solidFill>
                <a:schemeClr val="bg1"/>
              </a:solidFill>
            </a:rPr>
            <a:t>SAMO NA TEMELJU POTVRDE INOZEMNOG POREZNOG TIJELA ILI ZA TO OVLAŠTENE OSOBE</a:t>
          </a:r>
          <a:endParaRPr lang="hr-HR" sz="1600" dirty="0">
            <a:solidFill>
              <a:schemeClr val="bg1"/>
            </a:solidFill>
          </a:endParaRPr>
        </a:p>
      </dgm:t>
    </dgm:pt>
    <dgm:pt modelId="{5EBD8A0F-18BF-4A86-A1E1-4E5F5E69A71D}" type="parTrans" cxnId="{345FFBA4-966E-46C0-8CB9-38618F91C56C}">
      <dgm:prSet/>
      <dgm:spPr/>
      <dgm:t>
        <a:bodyPr/>
        <a:lstStyle/>
        <a:p>
          <a:endParaRPr lang="hr-HR"/>
        </a:p>
      </dgm:t>
    </dgm:pt>
    <dgm:pt modelId="{A678FABD-45AF-4F51-B7AB-5E357A57D3B7}" type="sibTrans" cxnId="{345FFBA4-966E-46C0-8CB9-38618F91C56C}">
      <dgm:prSet/>
      <dgm:spPr/>
      <dgm:t>
        <a:bodyPr/>
        <a:lstStyle/>
        <a:p>
          <a:endParaRPr lang="hr-HR"/>
        </a:p>
      </dgm:t>
    </dgm:pt>
    <dgm:pt modelId="{E9BAF4BD-3BDE-4BF0-96B5-2FE490076E79}">
      <dgm:prSet phldrT="[Tekst]"/>
      <dgm:spPr/>
      <dgm:t>
        <a:bodyPr/>
        <a:lstStyle/>
        <a:p>
          <a:r>
            <a:rPr lang="hr-HR" b="1" dirty="0">
              <a:solidFill>
                <a:schemeClr val="bg1"/>
              </a:solidFill>
            </a:rPr>
            <a:t>NEĆE SE URAČUNATI U TUZEMNI POREZ NA DOHODAK AKO ISTI NIJE PLAĆEN U INOZEMSTVU U SKLADU S ODREDBAMA MEĐUNARODNOG UGOVORA</a:t>
          </a:r>
          <a:endParaRPr lang="hr-HR" dirty="0">
            <a:solidFill>
              <a:schemeClr val="bg1"/>
            </a:solidFill>
          </a:endParaRPr>
        </a:p>
      </dgm:t>
    </dgm:pt>
    <dgm:pt modelId="{E3E4EA48-B7AC-4EFE-BB20-FC50C326AC8E}" type="parTrans" cxnId="{26A296EB-9778-49AF-BC7B-2F43DFD93429}">
      <dgm:prSet/>
      <dgm:spPr/>
      <dgm:t>
        <a:bodyPr/>
        <a:lstStyle/>
        <a:p>
          <a:endParaRPr lang="hr-HR"/>
        </a:p>
      </dgm:t>
    </dgm:pt>
    <dgm:pt modelId="{9EBE4909-8025-4859-8826-D78ACEB5C3F6}" type="sibTrans" cxnId="{26A296EB-9778-49AF-BC7B-2F43DFD93429}">
      <dgm:prSet/>
      <dgm:spPr/>
      <dgm:t>
        <a:bodyPr/>
        <a:lstStyle/>
        <a:p>
          <a:endParaRPr lang="hr-HR"/>
        </a:p>
      </dgm:t>
    </dgm:pt>
    <dgm:pt modelId="{051ECAA6-2AA8-4464-B65C-8FE3D75FED05}">
      <dgm:prSet phldrT="[Tekst]" custT="1"/>
      <dgm:spPr/>
      <dgm:t>
        <a:bodyPr/>
        <a:lstStyle/>
        <a:p>
          <a:r>
            <a:rPr lang="hr-HR" sz="1600" b="1" dirty="0">
              <a:solidFill>
                <a:schemeClr val="bg1"/>
              </a:solidFill>
            </a:rPr>
            <a:t>U SLUČAJU NEMOGUĆNOSTI UTVRĐIVANJA IZNOSA POREZA PO VRSTI – RAZMJERNI DIO</a:t>
          </a:r>
          <a:endParaRPr lang="hr-HR" sz="1600" dirty="0">
            <a:solidFill>
              <a:schemeClr val="bg1"/>
            </a:solidFill>
          </a:endParaRPr>
        </a:p>
      </dgm:t>
    </dgm:pt>
    <dgm:pt modelId="{1716E095-3ACE-48C1-A1B5-3FCE593FF103}" type="parTrans" cxnId="{929DFD1E-4081-41FE-B5FA-563B021D41B3}">
      <dgm:prSet/>
      <dgm:spPr/>
      <dgm:t>
        <a:bodyPr/>
        <a:lstStyle/>
        <a:p>
          <a:endParaRPr lang="hr-HR"/>
        </a:p>
      </dgm:t>
    </dgm:pt>
    <dgm:pt modelId="{8E430613-7B37-4046-B097-30EF1DAED2DF}" type="sibTrans" cxnId="{929DFD1E-4081-41FE-B5FA-563B021D41B3}">
      <dgm:prSet/>
      <dgm:spPr/>
      <dgm:t>
        <a:bodyPr/>
        <a:lstStyle/>
        <a:p>
          <a:endParaRPr lang="hr-HR"/>
        </a:p>
      </dgm:t>
    </dgm:pt>
    <dgm:pt modelId="{034F0814-3DA5-46FE-B028-856EF3A6EE47}" type="pres">
      <dgm:prSet presAssocID="{5015CB48-E7EB-4E26-8AE2-4ECA456D9FAD}" presName="cycle" presStyleCnt="0">
        <dgm:presLayoutVars>
          <dgm:chMax val="1"/>
          <dgm:dir/>
          <dgm:animLvl val="ctr"/>
          <dgm:resizeHandles val="exact"/>
        </dgm:presLayoutVars>
      </dgm:prSet>
      <dgm:spPr/>
    </dgm:pt>
    <dgm:pt modelId="{078E3DB5-8E4A-406A-B3AA-F0F5052E56C5}" type="pres">
      <dgm:prSet presAssocID="{6FAE1C1E-30AC-4AB5-9441-2E0C2C8EE001}" presName="centerShape" presStyleLbl="node0" presStyleIdx="0" presStyleCnt="1" custScaleX="123739" custScaleY="121858" custLinFactNeighborX="1497" custLinFactNeighborY="13502"/>
      <dgm:spPr/>
    </dgm:pt>
    <dgm:pt modelId="{0AD8675B-816F-40A6-9411-767F0703958C}" type="pres">
      <dgm:prSet presAssocID="{F58ACFB5-841E-4D9B-8C48-1C4EC484FE40}" presName="Name9" presStyleLbl="parChTrans1D2" presStyleIdx="0" presStyleCnt="5"/>
      <dgm:spPr/>
    </dgm:pt>
    <dgm:pt modelId="{41615008-1FDF-4964-9C21-11C6E6D9AD19}" type="pres">
      <dgm:prSet presAssocID="{F58ACFB5-841E-4D9B-8C48-1C4EC484FE40}" presName="connTx" presStyleLbl="parChTrans1D2" presStyleIdx="0" presStyleCnt="5"/>
      <dgm:spPr/>
    </dgm:pt>
    <dgm:pt modelId="{D22AB6FC-A9CF-4B74-9E00-E411AAF69B73}" type="pres">
      <dgm:prSet presAssocID="{B90F39AA-70EE-4058-9E82-95CFF6979312}" presName="node" presStyleLbl="node1" presStyleIdx="0" presStyleCnt="5" custRadScaleRad="89458" custRadScaleInc="5327">
        <dgm:presLayoutVars>
          <dgm:bulletEnabled val="1"/>
        </dgm:presLayoutVars>
      </dgm:prSet>
      <dgm:spPr/>
    </dgm:pt>
    <dgm:pt modelId="{442CC73C-D5F5-489C-A37C-8C2D0735CEDC}" type="pres">
      <dgm:prSet presAssocID="{48EE4591-E150-4FFB-88AB-A5D2A4CBFC12}" presName="Name9" presStyleLbl="parChTrans1D2" presStyleIdx="1" presStyleCnt="5"/>
      <dgm:spPr/>
    </dgm:pt>
    <dgm:pt modelId="{4E790871-6907-43DD-9695-889D506C8BB2}" type="pres">
      <dgm:prSet presAssocID="{48EE4591-E150-4FFB-88AB-A5D2A4CBFC12}" presName="connTx" presStyleLbl="parChTrans1D2" presStyleIdx="1" presStyleCnt="5"/>
      <dgm:spPr/>
    </dgm:pt>
    <dgm:pt modelId="{449EA1CA-389D-4A92-B6CA-9415B7633A0D}" type="pres">
      <dgm:prSet presAssocID="{303782F8-189D-47D4-85AE-146660B9BBE0}" presName="node" presStyleLbl="node1" presStyleIdx="1" presStyleCnt="5" custScaleX="184082" custScaleY="131705" custRadScaleRad="163578" custRadScaleInc="-20235">
        <dgm:presLayoutVars>
          <dgm:bulletEnabled val="1"/>
        </dgm:presLayoutVars>
      </dgm:prSet>
      <dgm:spPr/>
    </dgm:pt>
    <dgm:pt modelId="{E0A398B6-B274-4925-9B4F-DDC58B6B67F9}" type="pres">
      <dgm:prSet presAssocID="{5EBD8A0F-18BF-4A86-A1E1-4E5F5E69A71D}" presName="Name9" presStyleLbl="parChTrans1D2" presStyleIdx="2" presStyleCnt="5"/>
      <dgm:spPr/>
    </dgm:pt>
    <dgm:pt modelId="{32AF22D0-B28C-4A81-9736-D160279CE8F9}" type="pres">
      <dgm:prSet presAssocID="{5EBD8A0F-18BF-4A86-A1E1-4E5F5E69A71D}" presName="connTx" presStyleLbl="parChTrans1D2" presStyleIdx="2" presStyleCnt="5"/>
      <dgm:spPr/>
    </dgm:pt>
    <dgm:pt modelId="{2E1F8B6E-0EF4-402E-A565-723CC815B800}" type="pres">
      <dgm:prSet presAssocID="{14819321-27FA-4010-AEDE-FA187CFC3D42}" presName="node" presStyleLbl="node1" presStyleIdx="2" presStyleCnt="5" custScaleX="128889" custScaleY="125585" custRadScaleRad="152395" custRadScaleInc="-79217">
        <dgm:presLayoutVars>
          <dgm:bulletEnabled val="1"/>
        </dgm:presLayoutVars>
      </dgm:prSet>
      <dgm:spPr/>
    </dgm:pt>
    <dgm:pt modelId="{60736E4E-54B2-4811-BFEC-F40E23629F3F}" type="pres">
      <dgm:prSet presAssocID="{1716E095-3ACE-48C1-A1B5-3FCE593FF103}" presName="Name9" presStyleLbl="parChTrans1D2" presStyleIdx="3" presStyleCnt="5"/>
      <dgm:spPr/>
    </dgm:pt>
    <dgm:pt modelId="{403CCD09-7F40-477A-BD37-BBB805E7664D}" type="pres">
      <dgm:prSet presAssocID="{1716E095-3ACE-48C1-A1B5-3FCE593FF103}" presName="connTx" presStyleLbl="parChTrans1D2" presStyleIdx="3" presStyleCnt="5"/>
      <dgm:spPr/>
    </dgm:pt>
    <dgm:pt modelId="{83865551-C2DE-478D-8DD4-58384BB7005E}" type="pres">
      <dgm:prSet presAssocID="{051ECAA6-2AA8-4464-B65C-8FE3D75FED05}" presName="node" presStyleLbl="node1" presStyleIdx="3" presStyleCnt="5" custScaleX="136809" custScaleY="138152" custRadScaleRad="165615" custRadScaleInc="72883">
        <dgm:presLayoutVars>
          <dgm:bulletEnabled val="1"/>
        </dgm:presLayoutVars>
      </dgm:prSet>
      <dgm:spPr/>
    </dgm:pt>
    <dgm:pt modelId="{3BD43525-F5A3-467C-ABA3-3390E191A0EF}" type="pres">
      <dgm:prSet presAssocID="{E3E4EA48-B7AC-4EFE-BB20-FC50C326AC8E}" presName="Name9" presStyleLbl="parChTrans1D2" presStyleIdx="4" presStyleCnt="5"/>
      <dgm:spPr/>
    </dgm:pt>
    <dgm:pt modelId="{39ABE43B-0421-4F9C-AB47-1BCE0144C8C1}" type="pres">
      <dgm:prSet presAssocID="{E3E4EA48-B7AC-4EFE-BB20-FC50C326AC8E}" presName="connTx" presStyleLbl="parChTrans1D2" presStyleIdx="4" presStyleCnt="5"/>
      <dgm:spPr/>
    </dgm:pt>
    <dgm:pt modelId="{F238CEC6-A16A-462E-B7F0-D8006EE58E85}" type="pres">
      <dgm:prSet presAssocID="{E9BAF4BD-3BDE-4BF0-96B5-2FE490076E79}" presName="node" presStyleLbl="node1" presStyleIdx="4" presStyleCnt="5" custScaleX="166297" custScaleY="159644" custRadScaleRad="166761" custRadScaleInc="1465">
        <dgm:presLayoutVars>
          <dgm:bulletEnabled val="1"/>
        </dgm:presLayoutVars>
      </dgm:prSet>
      <dgm:spPr/>
    </dgm:pt>
  </dgm:ptLst>
  <dgm:cxnLst>
    <dgm:cxn modelId="{58B08700-E1CA-4C9C-AE00-838AF4F4109B}" type="presOf" srcId="{48EE4591-E150-4FFB-88AB-A5D2A4CBFC12}" destId="{442CC73C-D5F5-489C-A37C-8C2D0735CEDC}" srcOrd="0" destOrd="0" presId="urn:microsoft.com/office/officeart/2005/8/layout/radial1"/>
    <dgm:cxn modelId="{C0429C04-5D7F-4D62-B3E9-C1BC595C9D74}" type="presOf" srcId="{F58ACFB5-841E-4D9B-8C48-1C4EC484FE40}" destId="{41615008-1FDF-4964-9C21-11C6E6D9AD19}" srcOrd="1" destOrd="0" presId="urn:microsoft.com/office/officeart/2005/8/layout/radial1"/>
    <dgm:cxn modelId="{4225A80E-957A-4CBF-8C1E-88A74B040DCE}" srcId="{6FAE1C1E-30AC-4AB5-9441-2E0C2C8EE001}" destId="{303782F8-189D-47D4-85AE-146660B9BBE0}" srcOrd="1" destOrd="0" parTransId="{48EE4591-E150-4FFB-88AB-A5D2A4CBFC12}" sibTransId="{9B5F4E34-0A39-485F-8184-8AFEB66568E4}"/>
    <dgm:cxn modelId="{929DFD1E-4081-41FE-B5FA-563B021D41B3}" srcId="{6FAE1C1E-30AC-4AB5-9441-2E0C2C8EE001}" destId="{051ECAA6-2AA8-4464-B65C-8FE3D75FED05}" srcOrd="3" destOrd="0" parTransId="{1716E095-3ACE-48C1-A1B5-3FCE593FF103}" sibTransId="{8E430613-7B37-4046-B097-30EF1DAED2DF}"/>
    <dgm:cxn modelId="{6908912C-EA49-46C3-8321-0C27CAA7798C}" type="presOf" srcId="{F58ACFB5-841E-4D9B-8C48-1C4EC484FE40}" destId="{0AD8675B-816F-40A6-9411-767F0703958C}" srcOrd="0" destOrd="0" presId="urn:microsoft.com/office/officeart/2005/8/layout/radial1"/>
    <dgm:cxn modelId="{15E93934-760D-49E0-98B7-1F2E5B4703F8}" type="presOf" srcId="{6FAE1C1E-30AC-4AB5-9441-2E0C2C8EE001}" destId="{078E3DB5-8E4A-406A-B3AA-F0F5052E56C5}" srcOrd="0" destOrd="0" presId="urn:microsoft.com/office/officeart/2005/8/layout/radial1"/>
    <dgm:cxn modelId="{3F1D053C-65DD-46DC-AEAF-5B7523A7A837}" type="presOf" srcId="{1716E095-3ACE-48C1-A1B5-3FCE593FF103}" destId="{60736E4E-54B2-4811-BFEC-F40E23629F3F}" srcOrd="0" destOrd="0" presId="urn:microsoft.com/office/officeart/2005/8/layout/radial1"/>
    <dgm:cxn modelId="{6C54E266-DDC8-452E-B89D-8DD63CDEF3E1}" type="presOf" srcId="{E9BAF4BD-3BDE-4BF0-96B5-2FE490076E79}" destId="{F238CEC6-A16A-462E-B7F0-D8006EE58E85}" srcOrd="0" destOrd="0" presId="urn:microsoft.com/office/officeart/2005/8/layout/radial1"/>
    <dgm:cxn modelId="{A727F46D-4465-4620-8DC6-7B33F5ECE758}" type="presOf" srcId="{303782F8-189D-47D4-85AE-146660B9BBE0}" destId="{449EA1CA-389D-4A92-B6CA-9415B7633A0D}" srcOrd="0" destOrd="0" presId="urn:microsoft.com/office/officeart/2005/8/layout/radial1"/>
    <dgm:cxn modelId="{716C276E-594B-4836-9B99-03D5394D65AD}" type="presOf" srcId="{E3E4EA48-B7AC-4EFE-BB20-FC50C326AC8E}" destId="{3BD43525-F5A3-467C-ABA3-3390E191A0EF}" srcOrd="0" destOrd="0" presId="urn:microsoft.com/office/officeart/2005/8/layout/radial1"/>
    <dgm:cxn modelId="{0F452850-1AA7-4270-8B11-785E7E6CC30F}" type="presOf" srcId="{E3E4EA48-B7AC-4EFE-BB20-FC50C326AC8E}" destId="{39ABE43B-0421-4F9C-AB47-1BCE0144C8C1}" srcOrd="1" destOrd="0" presId="urn:microsoft.com/office/officeart/2005/8/layout/radial1"/>
    <dgm:cxn modelId="{D868A882-7CE6-4ACC-A6A9-EC8777EA9C4D}" type="presOf" srcId="{48EE4591-E150-4FFB-88AB-A5D2A4CBFC12}" destId="{4E790871-6907-43DD-9695-889D506C8BB2}" srcOrd="1" destOrd="0" presId="urn:microsoft.com/office/officeart/2005/8/layout/radial1"/>
    <dgm:cxn modelId="{942F2A8F-0C51-4A81-B67B-D9FD47CE908C}" type="presOf" srcId="{5EBD8A0F-18BF-4A86-A1E1-4E5F5E69A71D}" destId="{E0A398B6-B274-4925-9B4F-DDC58B6B67F9}" srcOrd="0" destOrd="0" presId="urn:microsoft.com/office/officeart/2005/8/layout/radial1"/>
    <dgm:cxn modelId="{CABDF096-4C92-4FB9-880D-0E26DCAC61C0}" type="presOf" srcId="{14819321-27FA-4010-AEDE-FA187CFC3D42}" destId="{2E1F8B6E-0EF4-402E-A565-723CC815B800}" srcOrd="0" destOrd="0" presId="urn:microsoft.com/office/officeart/2005/8/layout/radial1"/>
    <dgm:cxn modelId="{0F35F398-691B-4D39-8701-B6C294ABDF2D}" type="presOf" srcId="{B90F39AA-70EE-4058-9E82-95CFF6979312}" destId="{D22AB6FC-A9CF-4B74-9E00-E411AAF69B73}" srcOrd="0" destOrd="0" presId="urn:microsoft.com/office/officeart/2005/8/layout/radial1"/>
    <dgm:cxn modelId="{DF2BC79D-8681-4D22-BE18-4D209BF7B97B}" type="presOf" srcId="{1716E095-3ACE-48C1-A1B5-3FCE593FF103}" destId="{403CCD09-7F40-477A-BD37-BBB805E7664D}" srcOrd="1" destOrd="0" presId="urn:microsoft.com/office/officeart/2005/8/layout/radial1"/>
    <dgm:cxn modelId="{551AFBA4-859B-468F-809B-85416BE88FE9}" type="presOf" srcId="{051ECAA6-2AA8-4464-B65C-8FE3D75FED05}" destId="{83865551-C2DE-478D-8DD4-58384BB7005E}" srcOrd="0" destOrd="0" presId="urn:microsoft.com/office/officeart/2005/8/layout/radial1"/>
    <dgm:cxn modelId="{345FFBA4-966E-46C0-8CB9-38618F91C56C}" srcId="{6FAE1C1E-30AC-4AB5-9441-2E0C2C8EE001}" destId="{14819321-27FA-4010-AEDE-FA187CFC3D42}" srcOrd="2" destOrd="0" parTransId="{5EBD8A0F-18BF-4A86-A1E1-4E5F5E69A71D}" sibTransId="{A678FABD-45AF-4F51-B7AB-5E357A57D3B7}"/>
    <dgm:cxn modelId="{0C4B71BF-7FF4-4A20-BB38-3805B0CEB22F}" srcId="{5015CB48-E7EB-4E26-8AE2-4ECA456D9FAD}" destId="{6FAE1C1E-30AC-4AB5-9441-2E0C2C8EE001}" srcOrd="0" destOrd="0" parTransId="{213EE901-F1BE-47C7-8A76-6DD2F031C499}" sibTransId="{BE60634D-74BD-42E1-9E28-E5EC215DE850}"/>
    <dgm:cxn modelId="{2263BDD1-6128-4BB4-A17A-94AFFA916169}" srcId="{6FAE1C1E-30AC-4AB5-9441-2E0C2C8EE001}" destId="{B90F39AA-70EE-4058-9E82-95CFF6979312}" srcOrd="0" destOrd="0" parTransId="{F58ACFB5-841E-4D9B-8C48-1C4EC484FE40}" sibTransId="{61DB69C0-AFE1-430E-9660-96FBF5FFF673}"/>
    <dgm:cxn modelId="{26A296EB-9778-49AF-BC7B-2F43DFD93429}" srcId="{6FAE1C1E-30AC-4AB5-9441-2E0C2C8EE001}" destId="{E9BAF4BD-3BDE-4BF0-96B5-2FE490076E79}" srcOrd="4" destOrd="0" parTransId="{E3E4EA48-B7AC-4EFE-BB20-FC50C326AC8E}" sibTransId="{9EBE4909-8025-4859-8826-D78ACEB5C3F6}"/>
    <dgm:cxn modelId="{D9D66DEC-9C69-4538-91EE-109938D088D2}" type="presOf" srcId="{5EBD8A0F-18BF-4A86-A1E1-4E5F5E69A71D}" destId="{32AF22D0-B28C-4A81-9736-D160279CE8F9}" srcOrd="1" destOrd="0" presId="urn:microsoft.com/office/officeart/2005/8/layout/radial1"/>
    <dgm:cxn modelId="{FE3DB1F5-6FA2-426B-B22C-7AD4B49C05D9}" type="presOf" srcId="{5015CB48-E7EB-4E26-8AE2-4ECA456D9FAD}" destId="{034F0814-3DA5-46FE-B028-856EF3A6EE47}" srcOrd="0" destOrd="0" presId="urn:microsoft.com/office/officeart/2005/8/layout/radial1"/>
    <dgm:cxn modelId="{6E8354AC-F581-46E3-98A2-750FBBCE393A}" type="presParOf" srcId="{034F0814-3DA5-46FE-B028-856EF3A6EE47}" destId="{078E3DB5-8E4A-406A-B3AA-F0F5052E56C5}" srcOrd="0" destOrd="0" presId="urn:microsoft.com/office/officeart/2005/8/layout/radial1"/>
    <dgm:cxn modelId="{33A24578-1D00-44F5-8A22-21F4D267DD5E}" type="presParOf" srcId="{034F0814-3DA5-46FE-B028-856EF3A6EE47}" destId="{0AD8675B-816F-40A6-9411-767F0703958C}" srcOrd="1" destOrd="0" presId="urn:microsoft.com/office/officeart/2005/8/layout/radial1"/>
    <dgm:cxn modelId="{B46F9E68-0D18-403C-BE51-10DE58A56632}" type="presParOf" srcId="{0AD8675B-816F-40A6-9411-767F0703958C}" destId="{41615008-1FDF-4964-9C21-11C6E6D9AD19}" srcOrd="0" destOrd="0" presId="urn:microsoft.com/office/officeart/2005/8/layout/radial1"/>
    <dgm:cxn modelId="{AB40FBD8-8123-45A4-A791-1A5F682A3CB9}" type="presParOf" srcId="{034F0814-3DA5-46FE-B028-856EF3A6EE47}" destId="{D22AB6FC-A9CF-4B74-9E00-E411AAF69B73}" srcOrd="2" destOrd="0" presId="urn:microsoft.com/office/officeart/2005/8/layout/radial1"/>
    <dgm:cxn modelId="{7FD095BF-0400-4F07-89DF-14120AFD3C42}" type="presParOf" srcId="{034F0814-3DA5-46FE-B028-856EF3A6EE47}" destId="{442CC73C-D5F5-489C-A37C-8C2D0735CEDC}" srcOrd="3" destOrd="0" presId="urn:microsoft.com/office/officeart/2005/8/layout/radial1"/>
    <dgm:cxn modelId="{15B4DEAF-17C2-44AC-9BFF-FD8D021AB580}" type="presParOf" srcId="{442CC73C-D5F5-489C-A37C-8C2D0735CEDC}" destId="{4E790871-6907-43DD-9695-889D506C8BB2}" srcOrd="0" destOrd="0" presId="urn:microsoft.com/office/officeart/2005/8/layout/radial1"/>
    <dgm:cxn modelId="{BF0FF675-92B5-4D85-9CE5-E2A1D5DD64EB}" type="presParOf" srcId="{034F0814-3DA5-46FE-B028-856EF3A6EE47}" destId="{449EA1CA-389D-4A92-B6CA-9415B7633A0D}" srcOrd="4" destOrd="0" presId="urn:microsoft.com/office/officeart/2005/8/layout/radial1"/>
    <dgm:cxn modelId="{07EDDAB5-0C5B-43BB-A50B-1D89B441303A}" type="presParOf" srcId="{034F0814-3DA5-46FE-B028-856EF3A6EE47}" destId="{E0A398B6-B274-4925-9B4F-DDC58B6B67F9}" srcOrd="5" destOrd="0" presId="urn:microsoft.com/office/officeart/2005/8/layout/radial1"/>
    <dgm:cxn modelId="{C9CAA9D3-4E89-4B5F-A036-0E4B2312D250}" type="presParOf" srcId="{E0A398B6-B274-4925-9B4F-DDC58B6B67F9}" destId="{32AF22D0-B28C-4A81-9736-D160279CE8F9}" srcOrd="0" destOrd="0" presId="urn:microsoft.com/office/officeart/2005/8/layout/radial1"/>
    <dgm:cxn modelId="{6068DA0D-6DC9-4881-8B5D-5E1772FF35C6}" type="presParOf" srcId="{034F0814-3DA5-46FE-B028-856EF3A6EE47}" destId="{2E1F8B6E-0EF4-402E-A565-723CC815B800}" srcOrd="6" destOrd="0" presId="urn:microsoft.com/office/officeart/2005/8/layout/radial1"/>
    <dgm:cxn modelId="{186F7475-3EE9-4318-95B3-97E7A32DCB2F}" type="presParOf" srcId="{034F0814-3DA5-46FE-B028-856EF3A6EE47}" destId="{60736E4E-54B2-4811-BFEC-F40E23629F3F}" srcOrd="7" destOrd="0" presId="urn:microsoft.com/office/officeart/2005/8/layout/radial1"/>
    <dgm:cxn modelId="{D372D3AB-E3F1-47EB-A151-FF4EF62CEDBB}" type="presParOf" srcId="{60736E4E-54B2-4811-BFEC-F40E23629F3F}" destId="{403CCD09-7F40-477A-BD37-BBB805E7664D}" srcOrd="0" destOrd="0" presId="urn:microsoft.com/office/officeart/2005/8/layout/radial1"/>
    <dgm:cxn modelId="{84888411-7093-4021-870B-4F7FE78DB027}" type="presParOf" srcId="{034F0814-3DA5-46FE-B028-856EF3A6EE47}" destId="{83865551-C2DE-478D-8DD4-58384BB7005E}" srcOrd="8" destOrd="0" presId="urn:microsoft.com/office/officeart/2005/8/layout/radial1"/>
    <dgm:cxn modelId="{79D497B8-3B3C-4643-9D5A-6FAFFFF91ABD}" type="presParOf" srcId="{034F0814-3DA5-46FE-B028-856EF3A6EE47}" destId="{3BD43525-F5A3-467C-ABA3-3390E191A0EF}" srcOrd="9" destOrd="0" presId="urn:microsoft.com/office/officeart/2005/8/layout/radial1"/>
    <dgm:cxn modelId="{18C6ADDC-2625-4032-A66F-FCB89EB3DAAF}" type="presParOf" srcId="{3BD43525-F5A3-467C-ABA3-3390E191A0EF}" destId="{39ABE43B-0421-4F9C-AB47-1BCE0144C8C1}" srcOrd="0" destOrd="0" presId="urn:microsoft.com/office/officeart/2005/8/layout/radial1"/>
    <dgm:cxn modelId="{08A10EEA-A1ED-4920-9C13-8953ED5C0E0D}" type="presParOf" srcId="{034F0814-3DA5-46FE-B028-856EF3A6EE47}" destId="{F238CEC6-A16A-462E-B7F0-D8006EE58E8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C5A4E8C-FD50-43DC-84F3-88782B71E19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2F55928A-6B1C-4AA8-9DEF-6BF13B099D77}">
      <dgm:prSet phldrT="[Tekst]"/>
      <dgm:spPr/>
      <dgm:t>
        <a:bodyPr/>
        <a:lstStyle/>
        <a:p>
          <a:r>
            <a:rPr lang="hr-HR" dirty="0"/>
            <a:t>URAČUNAVANJE</a:t>
          </a:r>
        </a:p>
      </dgm:t>
    </dgm:pt>
    <dgm:pt modelId="{01B7D137-2194-4840-AF7A-E98369FF70C4}" type="parTrans" cxnId="{F2C5C19D-1809-48BE-AE38-EF1BFB1EDF1F}">
      <dgm:prSet/>
      <dgm:spPr/>
      <dgm:t>
        <a:bodyPr/>
        <a:lstStyle/>
        <a:p>
          <a:endParaRPr lang="hr-HR"/>
        </a:p>
      </dgm:t>
    </dgm:pt>
    <dgm:pt modelId="{F2563CD0-307A-4490-A084-3D8DBDA15C47}" type="sibTrans" cxnId="{F2C5C19D-1809-48BE-AE38-EF1BFB1EDF1F}">
      <dgm:prSet/>
      <dgm:spPr/>
      <dgm:t>
        <a:bodyPr/>
        <a:lstStyle/>
        <a:p>
          <a:endParaRPr lang="hr-HR"/>
        </a:p>
      </dgm:t>
    </dgm:pt>
    <dgm:pt modelId="{71A951A4-4AF4-42E7-A61D-E188E956730C}">
      <dgm:prSet phldrT="[Tekst]"/>
      <dgm:spPr/>
      <dgm:t>
        <a:bodyPr/>
        <a:lstStyle/>
        <a:p>
          <a:r>
            <a:rPr lang="hr-HR" dirty="0"/>
            <a:t>KOD KONAČNOG DOHOTKA</a:t>
          </a:r>
        </a:p>
      </dgm:t>
    </dgm:pt>
    <dgm:pt modelId="{7F055B82-517D-43B1-8590-0AF23FA9905F}" type="parTrans" cxnId="{B14A9C6D-313C-4A6D-86F5-7702089E2B7B}">
      <dgm:prSet/>
      <dgm:spPr/>
      <dgm:t>
        <a:bodyPr/>
        <a:lstStyle/>
        <a:p>
          <a:endParaRPr lang="hr-HR"/>
        </a:p>
      </dgm:t>
    </dgm:pt>
    <dgm:pt modelId="{A55655C1-2162-4A19-BCC0-99E1A867D734}" type="sibTrans" cxnId="{B14A9C6D-313C-4A6D-86F5-7702089E2B7B}">
      <dgm:prSet/>
      <dgm:spPr/>
      <dgm:t>
        <a:bodyPr/>
        <a:lstStyle/>
        <a:p>
          <a:endParaRPr lang="hr-HR"/>
        </a:p>
      </dgm:t>
    </dgm:pt>
    <dgm:pt modelId="{F4AEF7B8-240B-4B0F-A965-07FCACBA86A0}">
      <dgm:prSet phldrT="[Tekst]"/>
      <dgm:spPr/>
      <dgm:t>
        <a:bodyPr/>
        <a:lstStyle/>
        <a:p>
          <a:r>
            <a:rPr lang="hr-HR" dirty="0"/>
            <a:t>KOD GODIŠNJEG DOHOTKA</a:t>
          </a:r>
        </a:p>
      </dgm:t>
    </dgm:pt>
    <dgm:pt modelId="{628C1FAE-62ED-4FDC-A218-5920B80B0B94}" type="parTrans" cxnId="{6337F0B8-FBC3-4731-9A00-DE2A89FBA1B3}">
      <dgm:prSet/>
      <dgm:spPr/>
      <dgm:t>
        <a:bodyPr/>
        <a:lstStyle/>
        <a:p>
          <a:endParaRPr lang="hr-HR"/>
        </a:p>
      </dgm:t>
    </dgm:pt>
    <dgm:pt modelId="{48B99299-AF92-4472-A0D4-077BCDEB0B7F}" type="sibTrans" cxnId="{6337F0B8-FBC3-4731-9A00-DE2A89FBA1B3}">
      <dgm:prSet/>
      <dgm:spPr/>
      <dgm:t>
        <a:bodyPr/>
        <a:lstStyle/>
        <a:p>
          <a:endParaRPr lang="hr-HR"/>
        </a:p>
      </dgm:t>
    </dgm:pt>
    <dgm:pt modelId="{55E26AF9-8C08-421D-8C5A-DD10CEF6E8DF}">
      <dgm:prSet/>
      <dgm:spPr/>
      <dgm:t>
        <a:bodyPr/>
        <a:lstStyle/>
        <a:p>
          <a:r>
            <a:rPr lang="hr-HR" dirty="0"/>
            <a:t>INO-DOH</a:t>
          </a:r>
        </a:p>
      </dgm:t>
    </dgm:pt>
    <dgm:pt modelId="{C829B7A4-E099-4F01-B26B-D44A340BF5E2}" type="parTrans" cxnId="{BCE6FB4D-0878-47DA-BE2A-7295DB001BB8}">
      <dgm:prSet/>
      <dgm:spPr/>
      <dgm:t>
        <a:bodyPr/>
        <a:lstStyle/>
        <a:p>
          <a:endParaRPr lang="hr-HR"/>
        </a:p>
      </dgm:t>
    </dgm:pt>
    <dgm:pt modelId="{26972F45-A57F-4184-ABAA-CA9BA602F3FC}" type="sibTrans" cxnId="{BCE6FB4D-0878-47DA-BE2A-7295DB001BB8}">
      <dgm:prSet/>
      <dgm:spPr/>
      <dgm:t>
        <a:bodyPr/>
        <a:lstStyle/>
        <a:p>
          <a:endParaRPr lang="hr-HR"/>
        </a:p>
      </dgm:t>
    </dgm:pt>
    <dgm:pt modelId="{72A00AB1-9632-4F2A-AA57-7A207A8A6F2B}">
      <dgm:prSet/>
      <dgm:spPr/>
      <dgm:t>
        <a:bodyPr/>
        <a:lstStyle/>
        <a:p>
          <a:r>
            <a:rPr lang="hr-HR" dirty="0"/>
            <a:t>INO-DOH</a:t>
          </a:r>
        </a:p>
      </dgm:t>
    </dgm:pt>
    <dgm:pt modelId="{5122FB08-CF80-481C-B8C0-744CF6F8F4DA}" type="parTrans" cxnId="{6C4DF692-7925-4B9D-8C01-2883388429A4}">
      <dgm:prSet/>
      <dgm:spPr/>
      <dgm:t>
        <a:bodyPr/>
        <a:lstStyle/>
        <a:p>
          <a:endParaRPr lang="hr-HR"/>
        </a:p>
      </dgm:t>
    </dgm:pt>
    <dgm:pt modelId="{BD586E8A-8EAE-4E98-9DEF-B0AD973CAD33}" type="sibTrans" cxnId="{6C4DF692-7925-4B9D-8C01-2883388429A4}">
      <dgm:prSet/>
      <dgm:spPr/>
      <dgm:t>
        <a:bodyPr/>
        <a:lstStyle/>
        <a:p>
          <a:endParaRPr lang="hr-HR"/>
        </a:p>
      </dgm:t>
    </dgm:pt>
    <dgm:pt modelId="{C15224E4-445D-4968-9A68-26D310D4950B}">
      <dgm:prSet/>
      <dgm:spPr/>
      <dgm:t>
        <a:bodyPr/>
        <a:lstStyle/>
        <a:p>
          <a:r>
            <a:rPr lang="hr-HR" dirty="0"/>
            <a:t>ZPP-DOH</a:t>
          </a:r>
        </a:p>
      </dgm:t>
    </dgm:pt>
    <dgm:pt modelId="{3BF24595-7B21-4764-BE09-F40CD8A54C87}" type="parTrans" cxnId="{8266AC54-4F68-4E6D-9C4B-C91E4A236B35}">
      <dgm:prSet/>
      <dgm:spPr/>
      <dgm:t>
        <a:bodyPr/>
        <a:lstStyle/>
        <a:p>
          <a:endParaRPr lang="hr-HR"/>
        </a:p>
      </dgm:t>
    </dgm:pt>
    <dgm:pt modelId="{1720878F-02BF-441A-84AA-8BB1FCAC3F12}" type="sibTrans" cxnId="{8266AC54-4F68-4E6D-9C4B-C91E4A236B35}">
      <dgm:prSet/>
      <dgm:spPr/>
      <dgm:t>
        <a:bodyPr/>
        <a:lstStyle/>
        <a:p>
          <a:endParaRPr lang="hr-HR"/>
        </a:p>
      </dgm:t>
    </dgm:pt>
    <dgm:pt modelId="{D0D38AA5-DE6F-4164-BA2F-8F6CAABD4B2E}">
      <dgm:prSet/>
      <dgm:spPr/>
      <dgm:t>
        <a:bodyPr/>
        <a:lstStyle/>
        <a:p>
          <a:r>
            <a:rPr lang="hr-HR" dirty="0"/>
            <a:t>DOH</a:t>
          </a:r>
        </a:p>
      </dgm:t>
    </dgm:pt>
    <dgm:pt modelId="{63CB36E4-9818-48A0-BD44-592E528BE5D4}" type="parTrans" cxnId="{4E14F298-A8C0-4D95-B4C9-9F0D8418AD1D}">
      <dgm:prSet/>
      <dgm:spPr/>
      <dgm:t>
        <a:bodyPr/>
        <a:lstStyle/>
        <a:p>
          <a:endParaRPr lang="hr-HR"/>
        </a:p>
      </dgm:t>
    </dgm:pt>
    <dgm:pt modelId="{A71B99B8-F1C4-43CE-BB2F-428FB4037925}" type="sibTrans" cxnId="{4E14F298-A8C0-4D95-B4C9-9F0D8418AD1D}">
      <dgm:prSet/>
      <dgm:spPr/>
      <dgm:t>
        <a:bodyPr/>
        <a:lstStyle/>
        <a:p>
          <a:endParaRPr lang="hr-HR"/>
        </a:p>
      </dgm:t>
    </dgm:pt>
    <dgm:pt modelId="{B0CD9A80-F4F2-43DA-8B18-CFC0D30E3643}" type="pres">
      <dgm:prSet presAssocID="{BC5A4E8C-FD50-43DC-84F3-88782B71E19B}" presName="hierChild1" presStyleCnt="0">
        <dgm:presLayoutVars>
          <dgm:orgChart val="1"/>
          <dgm:chPref val="1"/>
          <dgm:dir/>
          <dgm:animOne val="branch"/>
          <dgm:animLvl val="lvl"/>
          <dgm:resizeHandles/>
        </dgm:presLayoutVars>
      </dgm:prSet>
      <dgm:spPr/>
    </dgm:pt>
    <dgm:pt modelId="{97401EA4-2B17-420D-8A33-67629FB0F035}" type="pres">
      <dgm:prSet presAssocID="{2F55928A-6B1C-4AA8-9DEF-6BF13B099D77}" presName="hierRoot1" presStyleCnt="0">
        <dgm:presLayoutVars>
          <dgm:hierBranch val="init"/>
        </dgm:presLayoutVars>
      </dgm:prSet>
      <dgm:spPr/>
    </dgm:pt>
    <dgm:pt modelId="{CBA0720E-4D42-4196-8EA8-29F2E5C61C9E}" type="pres">
      <dgm:prSet presAssocID="{2F55928A-6B1C-4AA8-9DEF-6BF13B099D77}" presName="rootComposite1" presStyleCnt="0"/>
      <dgm:spPr/>
    </dgm:pt>
    <dgm:pt modelId="{C1AE2121-E150-4745-B186-AB3798ECE575}" type="pres">
      <dgm:prSet presAssocID="{2F55928A-6B1C-4AA8-9DEF-6BF13B099D77}" presName="rootText1" presStyleLbl="node0" presStyleIdx="0" presStyleCnt="1" custLinFactNeighborX="1333" custLinFactNeighborY="-45499">
        <dgm:presLayoutVars>
          <dgm:chPref val="3"/>
        </dgm:presLayoutVars>
      </dgm:prSet>
      <dgm:spPr/>
    </dgm:pt>
    <dgm:pt modelId="{9ABBB879-BA06-4A34-B155-72BA931E5279}" type="pres">
      <dgm:prSet presAssocID="{2F55928A-6B1C-4AA8-9DEF-6BF13B099D77}" presName="rootConnector1" presStyleLbl="node1" presStyleIdx="0" presStyleCnt="0"/>
      <dgm:spPr/>
    </dgm:pt>
    <dgm:pt modelId="{2DC45A72-99FB-44D6-82F9-6FD48CD31C5C}" type="pres">
      <dgm:prSet presAssocID="{2F55928A-6B1C-4AA8-9DEF-6BF13B099D77}" presName="hierChild2" presStyleCnt="0"/>
      <dgm:spPr/>
    </dgm:pt>
    <dgm:pt modelId="{60B74E83-85A9-46F9-B54C-44AEB7F35D03}" type="pres">
      <dgm:prSet presAssocID="{7F055B82-517D-43B1-8590-0AF23FA9905F}" presName="Name37" presStyleLbl="parChTrans1D2" presStyleIdx="0" presStyleCnt="2"/>
      <dgm:spPr/>
    </dgm:pt>
    <dgm:pt modelId="{FF97D5F9-223F-4B84-B6E2-9A2A2C3ECA1F}" type="pres">
      <dgm:prSet presAssocID="{71A951A4-4AF4-42E7-A61D-E188E956730C}" presName="hierRoot2" presStyleCnt="0">
        <dgm:presLayoutVars>
          <dgm:hierBranch/>
        </dgm:presLayoutVars>
      </dgm:prSet>
      <dgm:spPr/>
    </dgm:pt>
    <dgm:pt modelId="{1E825526-F990-4657-9A1A-DA1B75DB9414}" type="pres">
      <dgm:prSet presAssocID="{71A951A4-4AF4-42E7-A61D-E188E956730C}" presName="rootComposite" presStyleCnt="0"/>
      <dgm:spPr/>
    </dgm:pt>
    <dgm:pt modelId="{018831C1-9719-4226-B98F-FE9D88B9E38E}" type="pres">
      <dgm:prSet presAssocID="{71A951A4-4AF4-42E7-A61D-E188E956730C}" presName="rootText" presStyleLbl="node2" presStyleIdx="0" presStyleCnt="2">
        <dgm:presLayoutVars>
          <dgm:chPref val="3"/>
        </dgm:presLayoutVars>
      </dgm:prSet>
      <dgm:spPr/>
    </dgm:pt>
    <dgm:pt modelId="{340B23BE-A84C-4348-8D61-91A6C2239949}" type="pres">
      <dgm:prSet presAssocID="{71A951A4-4AF4-42E7-A61D-E188E956730C}" presName="rootConnector" presStyleLbl="node2" presStyleIdx="0" presStyleCnt="2"/>
      <dgm:spPr/>
    </dgm:pt>
    <dgm:pt modelId="{CDE24B97-077D-4B37-ABD7-C304E0642A4A}" type="pres">
      <dgm:prSet presAssocID="{71A951A4-4AF4-42E7-A61D-E188E956730C}" presName="hierChild4" presStyleCnt="0"/>
      <dgm:spPr/>
    </dgm:pt>
    <dgm:pt modelId="{7CBC7BF8-0647-40AB-A8FD-5C2AB9B6C862}" type="pres">
      <dgm:prSet presAssocID="{C829B7A4-E099-4F01-B26B-D44A340BF5E2}" presName="Name35" presStyleLbl="parChTrans1D3" presStyleIdx="0" presStyleCnt="4"/>
      <dgm:spPr/>
    </dgm:pt>
    <dgm:pt modelId="{C37F3E49-7D32-4635-8D74-42D4B1B61DCC}" type="pres">
      <dgm:prSet presAssocID="{55E26AF9-8C08-421D-8C5A-DD10CEF6E8DF}" presName="hierRoot2" presStyleCnt="0">
        <dgm:presLayoutVars>
          <dgm:hierBranch/>
        </dgm:presLayoutVars>
      </dgm:prSet>
      <dgm:spPr/>
    </dgm:pt>
    <dgm:pt modelId="{87486452-5A84-454F-8EBE-2701F0BF4615}" type="pres">
      <dgm:prSet presAssocID="{55E26AF9-8C08-421D-8C5A-DD10CEF6E8DF}" presName="rootComposite" presStyleCnt="0"/>
      <dgm:spPr/>
    </dgm:pt>
    <dgm:pt modelId="{8293A77F-B597-428D-BC33-72985E6711FC}" type="pres">
      <dgm:prSet presAssocID="{55E26AF9-8C08-421D-8C5A-DD10CEF6E8DF}" presName="rootText" presStyleLbl="node3" presStyleIdx="0" presStyleCnt="4">
        <dgm:presLayoutVars>
          <dgm:chPref val="3"/>
        </dgm:presLayoutVars>
      </dgm:prSet>
      <dgm:spPr/>
    </dgm:pt>
    <dgm:pt modelId="{005E3DD3-AEC0-47D9-B5D6-4272BE40FD63}" type="pres">
      <dgm:prSet presAssocID="{55E26AF9-8C08-421D-8C5A-DD10CEF6E8DF}" presName="rootConnector" presStyleLbl="node3" presStyleIdx="0" presStyleCnt="4"/>
      <dgm:spPr/>
    </dgm:pt>
    <dgm:pt modelId="{186C773C-5DCC-44D9-B552-66C3F5C3CADB}" type="pres">
      <dgm:prSet presAssocID="{55E26AF9-8C08-421D-8C5A-DD10CEF6E8DF}" presName="hierChild4" presStyleCnt="0"/>
      <dgm:spPr/>
    </dgm:pt>
    <dgm:pt modelId="{58426B25-2F01-4E17-8EE5-F8951C80586E}" type="pres">
      <dgm:prSet presAssocID="{55E26AF9-8C08-421D-8C5A-DD10CEF6E8DF}" presName="hierChild5" presStyleCnt="0"/>
      <dgm:spPr/>
    </dgm:pt>
    <dgm:pt modelId="{820625DD-D4BF-48EC-904A-0D6B1CAA5A07}" type="pres">
      <dgm:prSet presAssocID="{71A951A4-4AF4-42E7-A61D-E188E956730C}" presName="hierChild5" presStyleCnt="0"/>
      <dgm:spPr/>
    </dgm:pt>
    <dgm:pt modelId="{ECFD5C98-FFF5-4EC0-98CC-6E183DB9D3B2}" type="pres">
      <dgm:prSet presAssocID="{628C1FAE-62ED-4FDC-A218-5920B80B0B94}" presName="Name37" presStyleLbl="parChTrans1D2" presStyleIdx="1" presStyleCnt="2"/>
      <dgm:spPr/>
    </dgm:pt>
    <dgm:pt modelId="{1D335740-B710-4905-9FDF-DBE6A3439C24}" type="pres">
      <dgm:prSet presAssocID="{F4AEF7B8-240B-4B0F-A965-07FCACBA86A0}" presName="hierRoot2" presStyleCnt="0">
        <dgm:presLayoutVars>
          <dgm:hierBranch/>
        </dgm:presLayoutVars>
      </dgm:prSet>
      <dgm:spPr/>
    </dgm:pt>
    <dgm:pt modelId="{50526DA0-545C-4411-B9B3-8A33E49CE065}" type="pres">
      <dgm:prSet presAssocID="{F4AEF7B8-240B-4B0F-A965-07FCACBA86A0}" presName="rootComposite" presStyleCnt="0"/>
      <dgm:spPr/>
    </dgm:pt>
    <dgm:pt modelId="{9E949152-6DDD-477B-A056-B9EDCE618BF2}" type="pres">
      <dgm:prSet presAssocID="{F4AEF7B8-240B-4B0F-A965-07FCACBA86A0}" presName="rootText" presStyleLbl="node2" presStyleIdx="1" presStyleCnt="2">
        <dgm:presLayoutVars>
          <dgm:chPref val="3"/>
        </dgm:presLayoutVars>
      </dgm:prSet>
      <dgm:spPr/>
    </dgm:pt>
    <dgm:pt modelId="{DD84FE2A-2727-45B1-803D-21B0CBE033FE}" type="pres">
      <dgm:prSet presAssocID="{F4AEF7B8-240B-4B0F-A965-07FCACBA86A0}" presName="rootConnector" presStyleLbl="node2" presStyleIdx="1" presStyleCnt="2"/>
      <dgm:spPr/>
    </dgm:pt>
    <dgm:pt modelId="{2B175632-01F6-452F-9E5D-35858CD2E2FE}" type="pres">
      <dgm:prSet presAssocID="{F4AEF7B8-240B-4B0F-A965-07FCACBA86A0}" presName="hierChild4" presStyleCnt="0"/>
      <dgm:spPr/>
    </dgm:pt>
    <dgm:pt modelId="{13EC350C-3FAE-42F7-B651-FE64D478DF50}" type="pres">
      <dgm:prSet presAssocID="{5122FB08-CF80-481C-B8C0-744CF6F8F4DA}" presName="Name35" presStyleLbl="parChTrans1D3" presStyleIdx="1" presStyleCnt="4"/>
      <dgm:spPr/>
    </dgm:pt>
    <dgm:pt modelId="{87091013-5448-4391-9523-9A2E0BCE7B50}" type="pres">
      <dgm:prSet presAssocID="{72A00AB1-9632-4F2A-AA57-7A207A8A6F2B}" presName="hierRoot2" presStyleCnt="0">
        <dgm:presLayoutVars>
          <dgm:hierBranch val="init"/>
        </dgm:presLayoutVars>
      </dgm:prSet>
      <dgm:spPr/>
    </dgm:pt>
    <dgm:pt modelId="{0173158E-3E4D-48DB-AB94-1C88DE93E966}" type="pres">
      <dgm:prSet presAssocID="{72A00AB1-9632-4F2A-AA57-7A207A8A6F2B}" presName="rootComposite" presStyleCnt="0"/>
      <dgm:spPr/>
    </dgm:pt>
    <dgm:pt modelId="{A302EAB0-055C-4F5D-93A6-6F4E7AEB27DA}" type="pres">
      <dgm:prSet presAssocID="{72A00AB1-9632-4F2A-AA57-7A207A8A6F2B}" presName="rootText" presStyleLbl="node3" presStyleIdx="1" presStyleCnt="4">
        <dgm:presLayoutVars>
          <dgm:chPref val="3"/>
        </dgm:presLayoutVars>
      </dgm:prSet>
      <dgm:spPr/>
    </dgm:pt>
    <dgm:pt modelId="{D8D527B2-3018-45F9-8881-CB278C88A455}" type="pres">
      <dgm:prSet presAssocID="{72A00AB1-9632-4F2A-AA57-7A207A8A6F2B}" presName="rootConnector" presStyleLbl="node3" presStyleIdx="1" presStyleCnt="4"/>
      <dgm:spPr/>
    </dgm:pt>
    <dgm:pt modelId="{7653ED9E-D3EB-4957-97E3-A3B67A404CAA}" type="pres">
      <dgm:prSet presAssocID="{72A00AB1-9632-4F2A-AA57-7A207A8A6F2B}" presName="hierChild4" presStyleCnt="0"/>
      <dgm:spPr/>
    </dgm:pt>
    <dgm:pt modelId="{6F33C848-19E0-47D5-9B1E-E4C309BC5C46}" type="pres">
      <dgm:prSet presAssocID="{72A00AB1-9632-4F2A-AA57-7A207A8A6F2B}" presName="hierChild5" presStyleCnt="0"/>
      <dgm:spPr/>
    </dgm:pt>
    <dgm:pt modelId="{E02BC02A-5706-4992-9447-1AA692A609A4}" type="pres">
      <dgm:prSet presAssocID="{3BF24595-7B21-4764-BE09-F40CD8A54C87}" presName="Name35" presStyleLbl="parChTrans1D3" presStyleIdx="2" presStyleCnt="4"/>
      <dgm:spPr/>
    </dgm:pt>
    <dgm:pt modelId="{B9C7655F-8E2B-4832-8144-7D393BAD8EBB}" type="pres">
      <dgm:prSet presAssocID="{C15224E4-445D-4968-9A68-26D310D4950B}" presName="hierRoot2" presStyleCnt="0">
        <dgm:presLayoutVars>
          <dgm:hierBranch val="init"/>
        </dgm:presLayoutVars>
      </dgm:prSet>
      <dgm:spPr/>
    </dgm:pt>
    <dgm:pt modelId="{6C217E3E-5479-4716-8987-9ED7F387E765}" type="pres">
      <dgm:prSet presAssocID="{C15224E4-445D-4968-9A68-26D310D4950B}" presName="rootComposite" presStyleCnt="0"/>
      <dgm:spPr/>
    </dgm:pt>
    <dgm:pt modelId="{30B95525-9ADE-408D-B1BE-A5E0E865D35F}" type="pres">
      <dgm:prSet presAssocID="{C15224E4-445D-4968-9A68-26D310D4950B}" presName="rootText" presStyleLbl="node3" presStyleIdx="2" presStyleCnt="4">
        <dgm:presLayoutVars>
          <dgm:chPref val="3"/>
        </dgm:presLayoutVars>
      </dgm:prSet>
      <dgm:spPr/>
    </dgm:pt>
    <dgm:pt modelId="{F5BE060F-503A-4815-ABAB-795F8245B843}" type="pres">
      <dgm:prSet presAssocID="{C15224E4-445D-4968-9A68-26D310D4950B}" presName="rootConnector" presStyleLbl="node3" presStyleIdx="2" presStyleCnt="4"/>
      <dgm:spPr/>
    </dgm:pt>
    <dgm:pt modelId="{A126C9AF-787A-40F6-BBCA-3DFB063F55F1}" type="pres">
      <dgm:prSet presAssocID="{C15224E4-445D-4968-9A68-26D310D4950B}" presName="hierChild4" presStyleCnt="0"/>
      <dgm:spPr/>
    </dgm:pt>
    <dgm:pt modelId="{B97D1636-419B-4476-BC47-2EC541826865}" type="pres">
      <dgm:prSet presAssocID="{C15224E4-445D-4968-9A68-26D310D4950B}" presName="hierChild5" presStyleCnt="0"/>
      <dgm:spPr/>
    </dgm:pt>
    <dgm:pt modelId="{006F4AF1-5AE3-40C5-9271-09E2DE5C2D09}" type="pres">
      <dgm:prSet presAssocID="{63CB36E4-9818-48A0-BD44-592E528BE5D4}" presName="Name35" presStyleLbl="parChTrans1D3" presStyleIdx="3" presStyleCnt="4"/>
      <dgm:spPr/>
    </dgm:pt>
    <dgm:pt modelId="{82F0449B-DB73-4B25-A393-81D17E690001}" type="pres">
      <dgm:prSet presAssocID="{D0D38AA5-DE6F-4164-BA2F-8F6CAABD4B2E}" presName="hierRoot2" presStyleCnt="0">
        <dgm:presLayoutVars>
          <dgm:hierBranch val="init"/>
        </dgm:presLayoutVars>
      </dgm:prSet>
      <dgm:spPr/>
    </dgm:pt>
    <dgm:pt modelId="{BECEF4FC-5AC8-4FF4-A360-15D0B6AB97DD}" type="pres">
      <dgm:prSet presAssocID="{D0D38AA5-DE6F-4164-BA2F-8F6CAABD4B2E}" presName="rootComposite" presStyleCnt="0"/>
      <dgm:spPr/>
    </dgm:pt>
    <dgm:pt modelId="{5F823E30-E6C7-40AB-841E-D2D72E0AB044}" type="pres">
      <dgm:prSet presAssocID="{D0D38AA5-DE6F-4164-BA2F-8F6CAABD4B2E}" presName="rootText" presStyleLbl="node3" presStyleIdx="3" presStyleCnt="4">
        <dgm:presLayoutVars>
          <dgm:chPref val="3"/>
        </dgm:presLayoutVars>
      </dgm:prSet>
      <dgm:spPr/>
    </dgm:pt>
    <dgm:pt modelId="{4FCA7A1E-6C23-4669-BC7D-E598F714024C}" type="pres">
      <dgm:prSet presAssocID="{D0D38AA5-DE6F-4164-BA2F-8F6CAABD4B2E}" presName="rootConnector" presStyleLbl="node3" presStyleIdx="3" presStyleCnt="4"/>
      <dgm:spPr/>
    </dgm:pt>
    <dgm:pt modelId="{6F297E31-8DDB-46EC-86FF-70290DE927EC}" type="pres">
      <dgm:prSet presAssocID="{D0D38AA5-DE6F-4164-BA2F-8F6CAABD4B2E}" presName="hierChild4" presStyleCnt="0"/>
      <dgm:spPr/>
    </dgm:pt>
    <dgm:pt modelId="{2DD56A5C-8C80-43DF-B73D-96D9301DECC5}" type="pres">
      <dgm:prSet presAssocID="{D0D38AA5-DE6F-4164-BA2F-8F6CAABD4B2E}" presName="hierChild5" presStyleCnt="0"/>
      <dgm:spPr/>
    </dgm:pt>
    <dgm:pt modelId="{7D123AF8-4687-4737-944C-EDB211EF58A6}" type="pres">
      <dgm:prSet presAssocID="{F4AEF7B8-240B-4B0F-A965-07FCACBA86A0}" presName="hierChild5" presStyleCnt="0"/>
      <dgm:spPr/>
    </dgm:pt>
    <dgm:pt modelId="{A3FAE34D-7F6A-4C08-9823-C789723132BF}" type="pres">
      <dgm:prSet presAssocID="{2F55928A-6B1C-4AA8-9DEF-6BF13B099D77}" presName="hierChild3" presStyleCnt="0"/>
      <dgm:spPr/>
    </dgm:pt>
  </dgm:ptLst>
  <dgm:cxnLst>
    <dgm:cxn modelId="{FA974E01-5486-42D0-AE12-027D3B619790}" type="presOf" srcId="{5122FB08-CF80-481C-B8C0-744CF6F8F4DA}" destId="{13EC350C-3FAE-42F7-B651-FE64D478DF50}" srcOrd="0" destOrd="0" presId="urn:microsoft.com/office/officeart/2005/8/layout/orgChart1"/>
    <dgm:cxn modelId="{BA0A2D0B-EF3C-4569-B3A4-13608E34AECE}" type="presOf" srcId="{63CB36E4-9818-48A0-BD44-592E528BE5D4}" destId="{006F4AF1-5AE3-40C5-9271-09E2DE5C2D09}" srcOrd="0" destOrd="0" presId="urn:microsoft.com/office/officeart/2005/8/layout/orgChart1"/>
    <dgm:cxn modelId="{80B41A0C-EEC6-4CEB-81C6-B73A3E5EE396}" type="presOf" srcId="{2F55928A-6B1C-4AA8-9DEF-6BF13B099D77}" destId="{9ABBB879-BA06-4A34-B155-72BA931E5279}" srcOrd="1" destOrd="0" presId="urn:microsoft.com/office/officeart/2005/8/layout/orgChart1"/>
    <dgm:cxn modelId="{4593CC0C-52B4-418E-BB3E-185CDAA176EF}" type="presOf" srcId="{BC5A4E8C-FD50-43DC-84F3-88782B71E19B}" destId="{B0CD9A80-F4F2-43DA-8B18-CFC0D30E3643}" srcOrd="0" destOrd="0" presId="urn:microsoft.com/office/officeart/2005/8/layout/orgChart1"/>
    <dgm:cxn modelId="{3AF2A313-257E-41B6-A43E-63431EB4A5ED}" type="presOf" srcId="{71A951A4-4AF4-42E7-A61D-E188E956730C}" destId="{018831C1-9719-4226-B98F-FE9D88B9E38E}" srcOrd="0" destOrd="0" presId="urn:microsoft.com/office/officeart/2005/8/layout/orgChart1"/>
    <dgm:cxn modelId="{4A341F1F-1FC8-44BF-85BF-A0843ED82C83}" type="presOf" srcId="{55E26AF9-8C08-421D-8C5A-DD10CEF6E8DF}" destId="{005E3DD3-AEC0-47D9-B5D6-4272BE40FD63}" srcOrd="1" destOrd="0" presId="urn:microsoft.com/office/officeart/2005/8/layout/orgChart1"/>
    <dgm:cxn modelId="{3701EA5F-0F29-4293-9E95-2EB037E4EE80}" type="presOf" srcId="{C15224E4-445D-4968-9A68-26D310D4950B}" destId="{F5BE060F-503A-4815-ABAB-795F8245B843}" srcOrd="1" destOrd="0" presId="urn:microsoft.com/office/officeart/2005/8/layout/orgChart1"/>
    <dgm:cxn modelId="{BC78A047-9F74-4065-8644-4EAF5033628C}" type="presOf" srcId="{D0D38AA5-DE6F-4164-BA2F-8F6CAABD4B2E}" destId="{4FCA7A1E-6C23-4669-BC7D-E598F714024C}" srcOrd="1" destOrd="0" presId="urn:microsoft.com/office/officeart/2005/8/layout/orgChart1"/>
    <dgm:cxn modelId="{F9E9A64B-14B5-48D2-BE19-BEDF96BD1FF6}" type="presOf" srcId="{C829B7A4-E099-4F01-B26B-D44A340BF5E2}" destId="{7CBC7BF8-0647-40AB-A8FD-5C2AB9B6C862}" srcOrd="0" destOrd="0" presId="urn:microsoft.com/office/officeart/2005/8/layout/orgChart1"/>
    <dgm:cxn modelId="{DC13FA4C-61A9-427C-B412-782F94235B21}" type="presOf" srcId="{71A951A4-4AF4-42E7-A61D-E188E956730C}" destId="{340B23BE-A84C-4348-8D61-91A6C2239949}" srcOrd="1" destOrd="0" presId="urn:microsoft.com/office/officeart/2005/8/layout/orgChart1"/>
    <dgm:cxn modelId="{B14A9C6D-313C-4A6D-86F5-7702089E2B7B}" srcId="{2F55928A-6B1C-4AA8-9DEF-6BF13B099D77}" destId="{71A951A4-4AF4-42E7-A61D-E188E956730C}" srcOrd="0" destOrd="0" parTransId="{7F055B82-517D-43B1-8590-0AF23FA9905F}" sibTransId="{A55655C1-2162-4A19-BCC0-99E1A867D734}"/>
    <dgm:cxn modelId="{BCE6FB4D-0878-47DA-BE2A-7295DB001BB8}" srcId="{71A951A4-4AF4-42E7-A61D-E188E956730C}" destId="{55E26AF9-8C08-421D-8C5A-DD10CEF6E8DF}" srcOrd="0" destOrd="0" parTransId="{C829B7A4-E099-4F01-B26B-D44A340BF5E2}" sibTransId="{26972F45-A57F-4184-ABAA-CA9BA602F3FC}"/>
    <dgm:cxn modelId="{17794D4E-CE66-4D6C-83A8-F1773F118213}" type="presOf" srcId="{C15224E4-445D-4968-9A68-26D310D4950B}" destId="{30B95525-9ADE-408D-B1BE-A5E0E865D35F}" srcOrd="0" destOrd="0" presId="urn:microsoft.com/office/officeart/2005/8/layout/orgChart1"/>
    <dgm:cxn modelId="{F8A65E70-1291-4581-BAD2-F2DA4C0C02C8}" type="presOf" srcId="{628C1FAE-62ED-4FDC-A218-5920B80B0B94}" destId="{ECFD5C98-FFF5-4EC0-98CC-6E183DB9D3B2}" srcOrd="0" destOrd="0" presId="urn:microsoft.com/office/officeart/2005/8/layout/orgChart1"/>
    <dgm:cxn modelId="{847A8951-2745-4AF6-9390-18C8C3FBEFFE}" type="presOf" srcId="{F4AEF7B8-240B-4B0F-A965-07FCACBA86A0}" destId="{9E949152-6DDD-477B-A056-B9EDCE618BF2}" srcOrd="0" destOrd="0" presId="urn:microsoft.com/office/officeart/2005/8/layout/orgChart1"/>
    <dgm:cxn modelId="{8266AC54-4F68-4E6D-9C4B-C91E4A236B35}" srcId="{F4AEF7B8-240B-4B0F-A965-07FCACBA86A0}" destId="{C15224E4-445D-4968-9A68-26D310D4950B}" srcOrd="1" destOrd="0" parTransId="{3BF24595-7B21-4764-BE09-F40CD8A54C87}" sibTransId="{1720878F-02BF-441A-84AA-8BB1FCAC3F12}"/>
    <dgm:cxn modelId="{6C4DF692-7925-4B9D-8C01-2883388429A4}" srcId="{F4AEF7B8-240B-4B0F-A965-07FCACBA86A0}" destId="{72A00AB1-9632-4F2A-AA57-7A207A8A6F2B}" srcOrd="0" destOrd="0" parTransId="{5122FB08-CF80-481C-B8C0-744CF6F8F4DA}" sibTransId="{BD586E8A-8EAE-4E98-9DEF-B0AD973CAD33}"/>
    <dgm:cxn modelId="{7A1F0095-63DE-48EB-AE69-49F8CBC829D3}" type="presOf" srcId="{D0D38AA5-DE6F-4164-BA2F-8F6CAABD4B2E}" destId="{5F823E30-E6C7-40AB-841E-D2D72E0AB044}" srcOrd="0" destOrd="0" presId="urn:microsoft.com/office/officeart/2005/8/layout/orgChart1"/>
    <dgm:cxn modelId="{4E14F298-A8C0-4D95-B4C9-9F0D8418AD1D}" srcId="{F4AEF7B8-240B-4B0F-A965-07FCACBA86A0}" destId="{D0D38AA5-DE6F-4164-BA2F-8F6CAABD4B2E}" srcOrd="2" destOrd="0" parTransId="{63CB36E4-9818-48A0-BD44-592E528BE5D4}" sibTransId="{A71B99B8-F1C4-43CE-BB2F-428FB4037925}"/>
    <dgm:cxn modelId="{AA295D9D-529D-47BC-93E9-676EE097B33E}" type="presOf" srcId="{7F055B82-517D-43B1-8590-0AF23FA9905F}" destId="{60B74E83-85A9-46F9-B54C-44AEB7F35D03}" srcOrd="0" destOrd="0" presId="urn:microsoft.com/office/officeart/2005/8/layout/orgChart1"/>
    <dgm:cxn modelId="{F2C5C19D-1809-48BE-AE38-EF1BFB1EDF1F}" srcId="{BC5A4E8C-FD50-43DC-84F3-88782B71E19B}" destId="{2F55928A-6B1C-4AA8-9DEF-6BF13B099D77}" srcOrd="0" destOrd="0" parTransId="{01B7D137-2194-4840-AF7A-E98369FF70C4}" sibTransId="{F2563CD0-307A-4490-A084-3D8DBDA15C47}"/>
    <dgm:cxn modelId="{01D19AAC-ED01-4CEA-BCC8-9C62604A05BA}" type="presOf" srcId="{3BF24595-7B21-4764-BE09-F40CD8A54C87}" destId="{E02BC02A-5706-4992-9447-1AA692A609A4}" srcOrd="0" destOrd="0" presId="urn:microsoft.com/office/officeart/2005/8/layout/orgChart1"/>
    <dgm:cxn modelId="{6337F0B8-FBC3-4731-9A00-DE2A89FBA1B3}" srcId="{2F55928A-6B1C-4AA8-9DEF-6BF13B099D77}" destId="{F4AEF7B8-240B-4B0F-A965-07FCACBA86A0}" srcOrd="1" destOrd="0" parTransId="{628C1FAE-62ED-4FDC-A218-5920B80B0B94}" sibTransId="{48B99299-AF92-4472-A0D4-077BCDEB0B7F}"/>
    <dgm:cxn modelId="{31783DBC-B17F-423C-B351-38DE2E52C604}" type="presOf" srcId="{2F55928A-6B1C-4AA8-9DEF-6BF13B099D77}" destId="{C1AE2121-E150-4745-B186-AB3798ECE575}" srcOrd="0" destOrd="0" presId="urn:microsoft.com/office/officeart/2005/8/layout/orgChart1"/>
    <dgm:cxn modelId="{3C1EE6D8-7AD0-43DD-B45C-CCAD8B4B487E}" type="presOf" srcId="{F4AEF7B8-240B-4B0F-A965-07FCACBA86A0}" destId="{DD84FE2A-2727-45B1-803D-21B0CBE033FE}" srcOrd="1" destOrd="0" presId="urn:microsoft.com/office/officeart/2005/8/layout/orgChart1"/>
    <dgm:cxn modelId="{59FCF7E7-0FB8-4729-BABA-289D2BBA756B}" type="presOf" srcId="{72A00AB1-9632-4F2A-AA57-7A207A8A6F2B}" destId="{A302EAB0-055C-4F5D-93A6-6F4E7AEB27DA}" srcOrd="0" destOrd="0" presId="urn:microsoft.com/office/officeart/2005/8/layout/orgChart1"/>
    <dgm:cxn modelId="{A325FCED-8603-4157-AE8A-F2D1B3B25B3F}" type="presOf" srcId="{72A00AB1-9632-4F2A-AA57-7A207A8A6F2B}" destId="{D8D527B2-3018-45F9-8881-CB278C88A455}" srcOrd="1" destOrd="0" presId="urn:microsoft.com/office/officeart/2005/8/layout/orgChart1"/>
    <dgm:cxn modelId="{015BEDF2-9F76-4139-ACBF-E7ED78E3C4E9}" type="presOf" srcId="{55E26AF9-8C08-421D-8C5A-DD10CEF6E8DF}" destId="{8293A77F-B597-428D-BC33-72985E6711FC}" srcOrd="0" destOrd="0" presId="urn:microsoft.com/office/officeart/2005/8/layout/orgChart1"/>
    <dgm:cxn modelId="{09A62E65-0A03-4D68-8CC6-243D9AF5BA9E}" type="presParOf" srcId="{B0CD9A80-F4F2-43DA-8B18-CFC0D30E3643}" destId="{97401EA4-2B17-420D-8A33-67629FB0F035}" srcOrd="0" destOrd="0" presId="urn:microsoft.com/office/officeart/2005/8/layout/orgChart1"/>
    <dgm:cxn modelId="{C5A75BA8-477E-4EA4-A3E5-66DD4AAE87B1}" type="presParOf" srcId="{97401EA4-2B17-420D-8A33-67629FB0F035}" destId="{CBA0720E-4D42-4196-8EA8-29F2E5C61C9E}" srcOrd="0" destOrd="0" presId="urn:microsoft.com/office/officeart/2005/8/layout/orgChart1"/>
    <dgm:cxn modelId="{D78F1E96-6722-40DB-A901-933684BFC4F7}" type="presParOf" srcId="{CBA0720E-4D42-4196-8EA8-29F2E5C61C9E}" destId="{C1AE2121-E150-4745-B186-AB3798ECE575}" srcOrd="0" destOrd="0" presId="urn:microsoft.com/office/officeart/2005/8/layout/orgChart1"/>
    <dgm:cxn modelId="{A74E3215-C8C8-4B51-B3DD-E6A2484BA61D}" type="presParOf" srcId="{CBA0720E-4D42-4196-8EA8-29F2E5C61C9E}" destId="{9ABBB879-BA06-4A34-B155-72BA931E5279}" srcOrd="1" destOrd="0" presId="urn:microsoft.com/office/officeart/2005/8/layout/orgChart1"/>
    <dgm:cxn modelId="{65A9BAC8-48B0-40C8-9975-923750EBC9DC}" type="presParOf" srcId="{97401EA4-2B17-420D-8A33-67629FB0F035}" destId="{2DC45A72-99FB-44D6-82F9-6FD48CD31C5C}" srcOrd="1" destOrd="0" presId="urn:microsoft.com/office/officeart/2005/8/layout/orgChart1"/>
    <dgm:cxn modelId="{EA79AF62-CFC3-4DF4-988B-F3D560983288}" type="presParOf" srcId="{2DC45A72-99FB-44D6-82F9-6FD48CD31C5C}" destId="{60B74E83-85A9-46F9-B54C-44AEB7F35D03}" srcOrd="0" destOrd="0" presId="urn:microsoft.com/office/officeart/2005/8/layout/orgChart1"/>
    <dgm:cxn modelId="{ED0F1B8D-336A-4AE3-ACF4-9AAEC0EB1C9E}" type="presParOf" srcId="{2DC45A72-99FB-44D6-82F9-6FD48CD31C5C}" destId="{FF97D5F9-223F-4B84-B6E2-9A2A2C3ECA1F}" srcOrd="1" destOrd="0" presId="urn:microsoft.com/office/officeart/2005/8/layout/orgChart1"/>
    <dgm:cxn modelId="{7DBFCFF2-2847-4E7D-8BF1-5C3EE65AAAF6}" type="presParOf" srcId="{FF97D5F9-223F-4B84-B6E2-9A2A2C3ECA1F}" destId="{1E825526-F990-4657-9A1A-DA1B75DB9414}" srcOrd="0" destOrd="0" presId="urn:microsoft.com/office/officeart/2005/8/layout/orgChart1"/>
    <dgm:cxn modelId="{0ABD77EC-A194-4849-BA71-3BDDA5D9FFA8}" type="presParOf" srcId="{1E825526-F990-4657-9A1A-DA1B75DB9414}" destId="{018831C1-9719-4226-B98F-FE9D88B9E38E}" srcOrd="0" destOrd="0" presId="urn:microsoft.com/office/officeart/2005/8/layout/orgChart1"/>
    <dgm:cxn modelId="{1314556B-3220-482C-9543-E2A45E23DEC2}" type="presParOf" srcId="{1E825526-F990-4657-9A1A-DA1B75DB9414}" destId="{340B23BE-A84C-4348-8D61-91A6C2239949}" srcOrd="1" destOrd="0" presId="urn:microsoft.com/office/officeart/2005/8/layout/orgChart1"/>
    <dgm:cxn modelId="{8410D34A-22EC-4A3F-8F31-D14361EF85F1}" type="presParOf" srcId="{FF97D5F9-223F-4B84-B6E2-9A2A2C3ECA1F}" destId="{CDE24B97-077D-4B37-ABD7-C304E0642A4A}" srcOrd="1" destOrd="0" presId="urn:microsoft.com/office/officeart/2005/8/layout/orgChart1"/>
    <dgm:cxn modelId="{31FB4394-3883-449B-BDE8-BFE4E54E2908}" type="presParOf" srcId="{CDE24B97-077D-4B37-ABD7-C304E0642A4A}" destId="{7CBC7BF8-0647-40AB-A8FD-5C2AB9B6C862}" srcOrd="0" destOrd="0" presId="urn:microsoft.com/office/officeart/2005/8/layout/orgChart1"/>
    <dgm:cxn modelId="{197137D4-B528-4B0B-9E07-CB0981DBAE07}" type="presParOf" srcId="{CDE24B97-077D-4B37-ABD7-C304E0642A4A}" destId="{C37F3E49-7D32-4635-8D74-42D4B1B61DCC}" srcOrd="1" destOrd="0" presId="urn:microsoft.com/office/officeart/2005/8/layout/orgChart1"/>
    <dgm:cxn modelId="{72D61ADF-DC34-4927-9A1F-A5569BDDAD51}" type="presParOf" srcId="{C37F3E49-7D32-4635-8D74-42D4B1B61DCC}" destId="{87486452-5A84-454F-8EBE-2701F0BF4615}" srcOrd="0" destOrd="0" presId="urn:microsoft.com/office/officeart/2005/8/layout/orgChart1"/>
    <dgm:cxn modelId="{F1195E41-EABA-497D-90EB-AC5FBBB60468}" type="presParOf" srcId="{87486452-5A84-454F-8EBE-2701F0BF4615}" destId="{8293A77F-B597-428D-BC33-72985E6711FC}" srcOrd="0" destOrd="0" presId="urn:microsoft.com/office/officeart/2005/8/layout/orgChart1"/>
    <dgm:cxn modelId="{5D6FAF02-1C91-401E-ABAB-3D4DA01B3F0E}" type="presParOf" srcId="{87486452-5A84-454F-8EBE-2701F0BF4615}" destId="{005E3DD3-AEC0-47D9-B5D6-4272BE40FD63}" srcOrd="1" destOrd="0" presId="urn:microsoft.com/office/officeart/2005/8/layout/orgChart1"/>
    <dgm:cxn modelId="{C824E307-A7E6-4FA5-B969-F26BA1FE281B}" type="presParOf" srcId="{C37F3E49-7D32-4635-8D74-42D4B1B61DCC}" destId="{186C773C-5DCC-44D9-B552-66C3F5C3CADB}" srcOrd="1" destOrd="0" presId="urn:microsoft.com/office/officeart/2005/8/layout/orgChart1"/>
    <dgm:cxn modelId="{AFF72E0B-0206-42D3-AD16-9968DA44B454}" type="presParOf" srcId="{C37F3E49-7D32-4635-8D74-42D4B1B61DCC}" destId="{58426B25-2F01-4E17-8EE5-F8951C80586E}" srcOrd="2" destOrd="0" presId="urn:microsoft.com/office/officeart/2005/8/layout/orgChart1"/>
    <dgm:cxn modelId="{04C1C50E-699C-4EE4-85D7-C292FCBB47AD}" type="presParOf" srcId="{FF97D5F9-223F-4B84-B6E2-9A2A2C3ECA1F}" destId="{820625DD-D4BF-48EC-904A-0D6B1CAA5A07}" srcOrd="2" destOrd="0" presId="urn:microsoft.com/office/officeart/2005/8/layout/orgChart1"/>
    <dgm:cxn modelId="{8A045E3A-6559-48AA-9A1A-BF73D4D0E802}" type="presParOf" srcId="{2DC45A72-99FB-44D6-82F9-6FD48CD31C5C}" destId="{ECFD5C98-FFF5-4EC0-98CC-6E183DB9D3B2}" srcOrd="2" destOrd="0" presId="urn:microsoft.com/office/officeart/2005/8/layout/orgChart1"/>
    <dgm:cxn modelId="{E86D22FE-9A80-4F34-BDC8-E421C6300E58}" type="presParOf" srcId="{2DC45A72-99FB-44D6-82F9-6FD48CD31C5C}" destId="{1D335740-B710-4905-9FDF-DBE6A3439C24}" srcOrd="3" destOrd="0" presId="urn:microsoft.com/office/officeart/2005/8/layout/orgChart1"/>
    <dgm:cxn modelId="{76C23420-1D5A-46BC-B331-E77FC4BD5E8E}" type="presParOf" srcId="{1D335740-B710-4905-9FDF-DBE6A3439C24}" destId="{50526DA0-545C-4411-B9B3-8A33E49CE065}" srcOrd="0" destOrd="0" presId="urn:microsoft.com/office/officeart/2005/8/layout/orgChart1"/>
    <dgm:cxn modelId="{21449D45-2EC5-4FD5-BC5A-0A5146B3F5A7}" type="presParOf" srcId="{50526DA0-545C-4411-B9B3-8A33E49CE065}" destId="{9E949152-6DDD-477B-A056-B9EDCE618BF2}" srcOrd="0" destOrd="0" presId="urn:microsoft.com/office/officeart/2005/8/layout/orgChart1"/>
    <dgm:cxn modelId="{099FD798-75EA-4DEF-B31C-166ADC057F3D}" type="presParOf" srcId="{50526DA0-545C-4411-B9B3-8A33E49CE065}" destId="{DD84FE2A-2727-45B1-803D-21B0CBE033FE}" srcOrd="1" destOrd="0" presId="urn:microsoft.com/office/officeart/2005/8/layout/orgChart1"/>
    <dgm:cxn modelId="{AA25AE75-8ECE-4707-8062-FED3DC3BEF09}" type="presParOf" srcId="{1D335740-B710-4905-9FDF-DBE6A3439C24}" destId="{2B175632-01F6-452F-9E5D-35858CD2E2FE}" srcOrd="1" destOrd="0" presId="urn:microsoft.com/office/officeart/2005/8/layout/orgChart1"/>
    <dgm:cxn modelId="{46D5E44F-E0AC-4278-8C13-F7FA5B0CB59E}" type="presParOf" srcId="{2B175632-01F6-452F-9E5D-35858CD2E2FE}" destId="{13EC350C-3FAE-42F7-B651-FE64D478DF50}" srcOrd="0" destOrd="0" presId="urn:microsoft.com/office/officeart/2005/8/layout/orgChart1"/>
    <dgm:cxn modelId="{5263CE4F-8ABA-4709-A368-40259B288D90}" type="presParOf" srcId="{2B175632-01F6-452F-9E5D-35858CD2E2FE}" destId="{87091013-5448-4391-9523-9A2E0BCE7B50}" srcOrd="1" destOrd="0" presId="urn:microsoft.com/office/officeart/2005/8/layout/orgChart1"/>
    <dgm:cxn modelId="{3F608EAA-5105-44D1-BAAA-98AD7D2A9D84}" type="presParOf" srcId="{87091013-5448-4391-9523-9A2E0BCE7B50}" destId="{0173158E-3E4D-48DB-AB94-1C88DE93E966}" srcOrd="0" destOrd="0" presId="urn:microsoft.com/office/officeart/2005/8/layout/orgChart1"/>
    <dgm:cxn modelId="{6A74C7DE-23AA-4DF4-A984-66AA357EB2A8}" type="presParOf" srcId="{0173158E-3E4D-48DB-AB94-1C88DE93E966}" destId="{A302EAB0-055C-4F5D-93A6-6F4E7AEB27DA}" srcOrd="0" destOrd="0" presId="urn:microsoft.com/office/officeart/2005/8/layout/orgChart1"/>
    <dgm:cxn modelId="{36699F72-6D09-4847-8523-8463F9895FE3}" type="presParOf" srcId="{0173158E-3E4D-48DB-AB94-1C88DE93E966}" destId="{D8D527B2-3018-45F9-8881-CB278C88A455}" srcOrd="1" destOrd="0" presId="urn:microsoft.com/office/officeart/2005/8/layout/orgChart1"/>
    <dgm:cxn modelId="{203DAD2F-5813-473D-A3EA-B712FE29BF3C}" type="presParOf" srcId="{87091013-5448-4391-9523-9A2E0BCE7B50}" destId="{7653ED9E-D3EB-4957-97E3-A3B67A404CAA}" srcOrd="1" destOrd="0" presId="urn:microsoft.com/office/officeart/2005/8/layout/orgChart1"/>
    <dgm:cxn modelId="{70ED6A9A-77AF-4009-934B-245641CD8178}" type="presParOf" srcId="{87091013-5448-4391-9523-9A2E0BCE7B50}" destId="{6F33C848-19E0-47D5-9B1E-E4C309BC5C46}" srcOrd="2" destOrd="0" presId="urn:microsoft.com/office/officeart/2005/8/layout/orgChart1"/>
    <dgm:cxn modelId="{C59E473F-F32F-4773-827A-025D2824006C}" type="presParOf" srcId="{2B175632-01F6-452F-9E5D-35858CD2E2FE}" destId="{E02BC02A-5706-4992-9447-1AA692A609A4}" srcOrd="2" destOrd="0" presId="urn:microsoft.com/office/officeart/2005/8/layout/orgChart1"/>
    <dgm:cxn modelId="{A334EADA-CE93-49B7-91C9-2311202DC5F5}" type="presParOf" srcId="{2B175632-01F6-452F-9E5D-35858CD2E2FE}" destId="{B9C7655F-8E2B-4832-8144-7D393BAD8EBB}" srcOrd="3" destOrd="0" presId="urn:microsoft.com/office/officeart/2005/8/layout/orgChart1"/>
    <dgm:cxn modelId="{0D7CF5F7-CB9E-4791-AA5B-15C32031831C}" type="presParOf" srcId="{B9C7655F-8E2B-4832-8144-7D393BAD8EBB}" destId="{6C217E3E-5479-4716-8987-9ED7F387E765}" srcOrd="0" destOrd="0" presId="urn:microsoft.com/office/officeart/2005/8/layout/orgChart1"/>
    <dgm:cxn modelId="{70D4C1D2-CDDD-4261-A9A3-414A9ED4D1E5}" type="presParOf" srcId="{6C217E3E-5479-4716-8987-9ED7F387E765}" destId="{30B95525-9ADE-408D-B1BE-A5E0E865D35F}" srcOrd="0" destOrd="0" presId="urn:microsoft.com/office/officeart/2005/8/layout/orgChart1"/>
    <dgm:cxn modelId="{B42560D3-C344-49C7-A984-2238DDA8F444}" type="presParOf" srcId="{6C217E3E-5479-4716-8987-9ED7F387E765}" destId="{F5BE060F-503A-4815-ABAB-795F8245B843}" srcOrd="1" destOrd="0" presId="urn:microsoft.com/office/officeart/2005/8/layout/orgChart1"/>
    <dgm:cxn modelId="{7DBB1E00-C507-4481-959E-4B40789E2501}" type="presParOf" srcId="{B9C7655F-8E2B-4832-8144-7D393BAD8EBB}" destId="{A126C9AF-787A-40F6-BBCA-3DFB063F55F1}" srcOrd="1" destOrd="0" presId="urn:microsoft.com/office/officeart/2005/8/layout/orgChart1"/>
    <dgm:cxn modelId="{830EDD5D-E791-4DA0-8C31-C6F4E5E056AB}" type="presParOf" srcId="{B9C7655F-8E2B-4832-8144-7D393BAD8EBB}" destId="{B97D1636-419B-4476-BC47-2EC541826865}" srcOrd="2" destOrd="0" presId="urn:microsoft.com/office/officeart/2005/8/layout/orgChart1"/>
    <dgm:cxn modelId="{50D9EAB9-B404-4EA6-ABBE-5C56E7272C97}" type="presParOf" srcId="{2B175632-01F6-452F-9E5D-35858CD2E2FE}" destId="{006F4AF1-5AE3-40C5-9271-09E2DE5C2D09}" srcOrd="4" destOrd="0" presId="urn:microsoft.com/office/officeart/2005/8/layout/orgChart1"/>
    <dgm:cxn modelId="{3B750B3F-1B19-4AB6-978E-E7E30E44221D}" type="presParOf" srcId="{2B175632-01F6-452F-9E5D-35858CD2E2FE}" destId="{82F0449B-DB73-4B25-A393-81D17E690001}" srcOrd="5" destOrd="0" presId="urn:microsoft.com/office/officeart/2005/8/layout/orgChart1"/>
    <dgm:cxn modelId="{663A04BA-CDE4-40BE-AB7E-D4298A08F4DD}" type="presParOf" srcId="{82F0449B-DB73-4B25-A393-81D17E690001}" destId="{BECEF4FC-5AC8-4FF4-A360-15D0B6AB97DD}" srcOrd="0" destOrd="0" presId="urn:microsoft.com/office/officeart/2005/8/layout/orgChart1"/>
    <dgm:cxn modelId="{4334EEBB-F285-4199-BF17-AAE0F9327591}" type="presParOf" srcId="{BECEF4FC-5AC8-4FF4-A360-15D0B6AB97DD}" destId="{5F823E30-E6C7-40AB-841E-D2D72E0AB044}" srcOrd="0" destOrd="0" presId="urn:microsoft.com/office/officeart/2005/8/layout/orgChart1"/>
    <dgm:cxn modelId="{C1F93CB1-CE6A-4FD1-81AC-C5CFB8B95DBA}" type="presParOf" srcId="{BECEF4FC-5AC8-4FF4-A360-15D0B6AB97DD}" destId="{4FCA7A1E-6C23-4669-BC7D-E598F714024C}" srcOrd="1" destOrd="0" presId="urn:microsoft.com/office/officeart/2005/8/layout/orgChart1"/>
    <dgm:cxn modelId="{8486C0DF-AD98-486D-A393-6F932AC1F361}" type="presParOf" srcId="{82F0449B-DB73-4B25-A393-81D17E690001}" destId="{6F297E31-8DDB-46EC-86FF-70290DE927EC}" srcOrd="1" destOrd="0" presId="urn:microsoft.com/office/officeart/2005/8/layout/orgChart1"/>
    <dgm:cxn modelId="{EDD6FAAC-D45B-421A-BEA6-4DBE0225F6C9}" type="presParOf" srcId="{82F0449B-DB73-4B25-A393-81D17E690001}" destId="{2DD56A5C-8C80-43DF-B73D-96D9301DECC5}" srcOrd="2" destOrd="0" presId="urn:microsoft.com/office/officeart/2005/8/layout/orgChart1"/>
    <dgm:cxn modelId="{43FF637E-4304-4D63-83DE-5E19545A92D5}" type="presParOf" srcId="{1D335740-B710-4905-9FDF-DBE6A3439C24}" destId="{7D123AF8-4687-4737-944C-EDB211EF58A6}" srcOrd="2" destOrd="0" presId="urn:microsoft.com/office/officeart/2005/8/layout/orgChart1"/>
    <dgm:cxn modelId="{757E5DCA-0907-4834-9662-88D8D4CC8705}" type="presParOf" srcId="{97401EA4-2B17-420D-8A33-67629FB0F035}" destId="{A3FAE34D-7F6A-4C08-9823-C789723132B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2251ADA-1735-4731-BF38-E4E409098F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873E924A-2C6C-48AB-93F7-A307C63BCEBC}">
      <dgm:prSet phldrT="[Tekst]"/>
      <dgm:spPr/>
      <dgm:t>
        <a:bodyPr/>
        <a:lstStyle/>
        <a:p>
          <a:r>
            <a:rPr lang="hr-HR" dirty="0"/>
            <a:t>DOHODAK IZ INOZEMSTVA</a:t>
          </a:r>
        </a:p>
      </dgm:t>
    </dgm:pt>
    <dgm:pt modelId="{7343D71B-1AD3-41F0-8558-5054EC4C7D0D}" type="parTrans" cxnId="{E8597715-B565-4DB2-B134-80C81D0A1548}">
      <dgm:prSet/>
      <dgm:spPr/>
      <dgm:t>
        <a:bodyPr/>
        <a:lstStyle/>
        <a:p>
          <a:endParaRPr lang="hr-HR"/>
        </a:p>
      </dgm:t>
    </dgm:pt>
    <dgm:pt modelId="{C811FFC3-01F9-4E1D-B0CE-0F427B8F9ACB}" type="sibTrans" cxnId="{E8597715-B565-4DB2-B134-80C81D0A1548}">
      <dgm:prSet/>
      <dgm:spPr/>
      <dgm:t>
        <a:bodyPr/>
        <a:lstStyle/>
        <a:p>
          <a:endParaRPr lang="hr-HR"/>
        </a:p>
      </dgm:t>
    </dgm:pt>
    <dgm:pt modelId="{26A3A3A7-52E4-46AD-A6D2-A710BFBF02DB}">
      <dgm:prSet phldrT="[Tekst]"/>
      <dgm:spPr/>
      <dgm:t>
        <a:bodyPr/>
        <a:lstStyle/>
        <a:p>
          <a:r>
            <a:rPr lang="hr-HR" dirty="0"/>
            <a:t>UPIS U RPO</a:t>
          </a:r>
        </a:p>
        <a:p>
          <a:r>
            <a:rPr lang="hr-HR" dirty="0"/>
            <a:t>(U ROKU 8 DANA OD DANA OSTVARIVANJA PRVOG PRIMITKA IZ INOZEMSTVA</a:t>
          </a:r>
        </a:p>
      </dgm:t>
    </dgm:pt>
    <dgm:pt modelId="{D48E06F7-93AE-4D8A-8828-1B730C7723A3}" type="parTrans" cxnId="{EF02353E-8197-4A54-89F9-FB19F8417523}">
      <dgm:prSet/>
      <dgm:spPr/>
      <dgm:t>
        <a:bodyPr/>
        <a:lstStyle/>
        <a:p>
          <a:endParaRPr lang="hr-HR"/>
        </a:p>
      </dgm:t>
    </dgm:pt>
    <dgm:pt modelId="{CB5C893A-9FC3-451B-BF08-124595B150CB}" type="sibTrans" cxnId="{EF02353E-8197-4A54-89F9-FB19F8417523}">
      <dgm:prSet/>
      <dgm:spPr/>
      <dgm:t>
        <a:bodyPr/>
        <a:lstStyle/>
        <a:p>
          <a:endParaRPr lang="hr-HR"/>
        </a:p>
      </dgm:t>
    </dgm:pt>
    <dgm:pt modelId="{B58F7F39-4970-44BC-9817-E5784D8E11C4}">
      <dgm:prSet/>
      <dgm:spPr/>
      <dgm:t>
        <a:bodyPr/>
        <a:lstStyle/>
        <a:p>
          <a:r>
            <a:rPr lang="hr-HR" dirty="0"/>
            <a:t>UKOLIKO JE PODNESENA „INO-IZJAVA” SMATRA SE DA JE IZVRŠENA OBVEZA UPISA U RPO</a:t>
          </a:r>
        </a:p>
      </dgm:t>
    </dgm:pt>
    <dgm:pt modelId="{C4B6EAA8-7BC8-4BB4-8CE7-C4CA36AB3F23}" type="parTrans" cxnId="{F00A4AB8-5B4A-43D4-9E21-A6885DDBCBA6}">
      <dgm:prSet/>
      <dgm:spPr/>
      <dgm:t>
        <a:bodyPr/>
        <a:lstStyle/>
        <a:p>
          <a:endParaRPr lang="hr-HR"/>
        </a:p>
      </dgm:t>
    </dgm:pt>
    <dgm:pt modelId="{1E6E61B1-E026-42E4-8C95-97B8E252B5BD}" type="sibTrans" cxnId="{F00A4AB8-5B4A-43D4-9E21-A6885DDBCBA6}">
      <dgm:prSet/>
      <dgm:spPr/>
      <dgm:t>
        <a:bodyPr/>
        <a:lstStyle/>
        <a:p>
          <a:endParaRPr lang="hr-HR"/>
        </a:p>
      </dgm:t>
    </dgm:pt>
    <dgm:pt modelId="{24BB9F8B-5EEF-47EF-B1FA-1B817EE38ACC}">
      <dgm:prSet/>
      <dgm:spPr/>
      <dgm:t>
        <a:bodyPr/>
        <a:lstStyle/>
        <a:p>
          <a:r>
            <a:rPr lang="hr-HR" dirty="0"/>
            <a:t>ISPIS IZ RPO</a:t>
          </a:r>
        </a:p>
        <a:p>
          <a:r>
            <a:rPr lang="hr-HR" dirty="0"/>
            <a:t>(U ROKU 8 DANA OD DANA PRESTANKA OSTVARIVANJA DOHOTKA IZ INOZEMSTVA)</a:t>
          </a:r>
        </a:p>
      </dgm:t>
    </dgm:pt>
    <dgm:pt modelId="{F642B5B2-0155-447C-B3D6-FCD1B932851B}" type="parTrans" cxnId="{563AE690-908C-42FE-8EFD-427F1BBD544B}">
      <dgm:prSet/>
      <dgm:spPr/>
      <dgm:t>
        <a:bodyPr/>
        <a:lstStyle/>
        <a:p>
          <a:endParaRPr lang="hr-HR"/>
        </a:p>
      </dgm:t>
    </dgm:pt>
    <dgm:pt modelId="{32451409-6FF1-4F8A-B0EB-1F6CE49DDB26}" type="sibTrans" cxnId="{563AE690-908C-42FE-8EFD-427F1BBD544B}">
      <dgm:prSet/>
      <dgm:spPr/>
      <dgm:t>
        <a:bodyPr/>
        <a:lstStyle/>
        <a:p>
          <a:endParaRPr lang="hr-HR"/>
        </a:p>
      </dgm:t>
    </dgm:pt>
    <dgm:pt modelId="{73B6F16B-4C5C-4F6E-8FFE-D9BCB6BBBF83}" type="pres">
      <dgm:prSet presAssocID="{62251ADA-1735-4731-BF38-E4E409098F97}" presName="hierChild1" presStyleCnt="0">
        <dgm:presLayoutVars>
          <dgm:orgChart val="1"/>
          <dgm:chPref val="1"/>
          <dgm:dir/>
          <dgm:animOne val="branch"/>
          <dgm:animLvl val="lvl"/>
          <dgm:resizeHandles/>
        </dgm:presLayoutVars>
      </dgm:prSet>
      <dgm:spPr/>
    </dgm:pt>
    <dgm:pt modelId="{76DD3159-DF23-463C-B1A4-85C81F9E2302}" type="pres">
      <dgm:prSet presAssocID="{873E924A-2C6C-48AB-93F7-A307C63BCEBC}" presName="hierRoot1" presStyleCnt="0">
        <dgm:presLayoutVars>
          <dgm:hierBranch val="init"/>
        </dgm:presLayoutVars>
      </dgm:prSet>
      <dgm:spPr/>
    </dgm:pt>
    <dgm:pt modelId="{1E09F102-F7C1-45AF-9124-A3FC9E7C473A}" type="pres">
      <dgm:prSet presAssocID="{873E924A-2C6C-48AB-93F7-A307C63BCEBC}" presName="rootComposite1" presStyleCnt="0"/>
      <dgm:spPr/>
    </dgm:pt>
    <dgm:pt modelId="{85F8AF98-794B-43C5-9947-581CE52D4AE2}" type="pres">
      <dgm:prSet presAssocID="{873E924A-2C6C-48AB-93F7-A307C63BCEBC}" presName="rootText1" presStyleLbl="node0" presStyleIdx="0" presStyleCnt="1" custScaleX="242458">
        <dgm:presLayoutVars>
          <dgm:chPref val="3"/>
        </dgm:presLayoutVars>
      </dgm:prSet>
      <dgm:spPr/>
    </dgm:pt>
    <dgm:pt modelId="{2135E75B-0121-4BAB-8522-964AC2D62A6B}" type="pres">
      <dgm:prSet presAssocID="{873E924A-2C6C-48AB-93F7-A307C63BCEBC}" presName="rootConnector1" presStyleLbl="node1" presStyleIdx="0" presStyleCnt="0"/>
      <dgm:spPr/>
    </dgm:pt>
    <dgm:pt modelId="{8D82DA8C-6D0C-4BBE-A02B-37A55C4600B6}" type="pres">
      <dgm:prSet presAssocID="{873E924A-2C6C-48AB-93F7-A307C63BCEBC}" presName="hierChild2" presStyleCnt="0"/>
      <dgm:spPr/>
    </dgm:pt>
    <dgm:pt modelId="{FF6C3D51-4111-466A-8E74-35910B8D34E6}" type="pres">
      <dgm:prSet presAssocID="{D48E06F7-93AE-4D8A-8828-1B730C7723A3}" presName="Name37" presStyleLbl="parChTrans1D2" presStyleIdx="0" presStyleCnt="1"/>
      <dgm:spPr/>
    </dgm:pt>
    <dgm:pt modelId="{64093D43-C782-4BB8-960C-A7A583C02F67}" type="pres">
      <dgm:prSet presAssocID="{26A3A3A7-52E4-46AD-A6D2-A710BFBF02DB}" presName="hierRoot2" presStyleCnt="0">
        <dgm:presLayoutVars>
          <dgm:hierBranch/>
        </dgm:presLayoutVars>
      </dgm:prSet>
      <dgm:spPr/>
    </dgm:pt>
    <dgm:pt modelId="{A5AFE6E8-63AD-446C-9E19-E466B7247FE5}" type="pres">
      <dgm:prSet presAssocID="{26A3A3A7-52E4-46AD-A6D2-A710BFBF02DB}" presName="rootComposite" presStyleCnt="0"/>
      <dgm:spPr/>
    </dgm:pt>
    <dgm:pt modelId="{01DDC8BF-7265-47C9-BE60-BE3BB26E381F}" type="pres">
      <dgm:prSet presAssocID="{26A3A3A7-52E4-46AD-A6D2-A710BFBF02DB}" presName="rootText" presStyleLbl="node2" presStyleIdx="0" presStyleCnt="1" custScaleX="242458">
        <dgm:presLayoutVars>
          <dgm:chPref val="3"/>
        </dgm:presLayoutVars>
      </dgm:prSet>
      <dgm:spPr/>
    </dgm:pt>
    <dgm:pt modelId="{D28C587C-4C4A-4E9F-B1A4-8967153031D3}" type="pres">
      <dgm:prSet presAssocID="{26A3A3A7-52E4-46AD-A6D2-A710BFBF02DB}" presName="rootConnector" presStyleLbl="node2" presStyleIdx="0" presStyleCnt="1"/>
      <dgm:spPr/>
    </dgm:pt>
    <dgm:pt modelId="{6E14713C-0BA6-4479-9326-DD2D2D657F31}" type="pres">
      <dgm:prSet presAssocID="{26A3A3A7-52E4-46AD-A6D2-A710BFBF02DB}" presName="hierChild4" presStyleCnt="0"/>
      <dgm:spPr/>
    </dgm:pt>
    <dgm:pt modelId="{96946A34-5C3B-414C-ACA2-BEFD5F99E781}" type="pres">
      <dgm:prSet presAssocID="{C4B6EAA8-7BC8-4BB4-8CE7-C4CA36AB3F23}" presName="Name35" presStyleLbl="parChTrans1D3" presStyleIdx="0" presStyleCnt="1"/>
      <dgm:spPr/>
    </dgm:pt>
    <dgm:pt modelId="{F2EFE131-7DD3-4D9D-8051-99F48EDF3313}" type="pres">
      <dgm:prSet presAssocID="{B58F7F39-4970-44BC-9817-E5784D8E11C4}" presName="hierRoot2" presStyleCnt="0">
        <dgm:presLayoutVars>
          <dgm:hierBranch/>
        </dgm:presLayoutVars>
      </dgm:prSet>
      <dgm:spPr/>
    </dgm:pt>
    <dgm:pt modelId="{9D41068B-28DC-43EB-A53E-D22EB8723EB1}" type="pres">
      <dgm:prSet presAssocID="{B58F7F39-4970-44BC-9817-E5784D8E11C4}" presName="rootComposite" presStyleCnt="0"/>
      <dgm:spPr/>
    </dgm:pt>
    <dgm:pt modelId="{01FF64C9-7FF8-4E5B-AA50-AAF1919D3EFC}" type="pres">
      <dgm:prSet presAssocID="{B58F7F39-4970-44BC-9817-E5784D8E11C4}" presName="rootText" presStyleLbl="node3" presStyleIdx="0" presStyleCnt="1" custScaleX="242458">
        <dgm:presLayoutVars>
          <dgm:chPref val="3"/>
        </dgm:presLayoutVars>
      </dgm:prSet>
      <dgm:spPr/>
    </dgm:pt>
    <dgm:pt modelId="{7BDBA359-6B58-410A-9503-4AFED7DC76E3}" type="pres">
      <dgm:prSet presAssocID="{B58F7F39-4970-44BC-9817-E5784D8E11C4}" presName="rootConnector" presStyleLbl="node3" presStyleIdx="0" presStyleCnt="1"/>
      <dgm:spPr/>
    </dgm:pt>
    <dgm:pt modelId="{2F626F73-F506-4648-994D-20B43D840B98}" type="pres">
      <dgm:prSet presAssocID="{B58F7F39-4970-44BC-9817-E5784D8E11C4}" presName="hierChild4" presStyleCnt="0"/>
      <dgm:spPr/>
    </dgm:pt>
    <dgm:pt modelId="{5725AA23-2C68-4AAA-BAE2-A5A1977AC394}" type="pres">
      <dgm:prSet presAssocID="{F642B5B2-0155-447C-B3D6-FCD1B932851B}" presName="Name35" presStyleLbl="parChTrans1D4" presStyleIdx="0" presStyleCnt="1"/>
      <dgm:spPr/>
    </dgm:pt>
    <dgm:pt modelId="{A46C60B1-7E64-42DE-AB2C-ACE1395FC476}" type="pres">
      <dgm:prSet presAssocID="{24BB9F8B-5EEF-47EF-B1FA-1B817EE38ACC}" presName="hierRoot2" presStyleCnt="0">
        <dgm:presLayoutVars>
          <dgm:hierBranch val="init"/>
        </dgm:presLayoutVars>
      </dgm:prSet>
      <dgm:spPr/>
    </dgm:pt>
    <dgm:pt modelId="{38AC4212-25E0-4624-ACC1-5CFD4EAFEECF}" type="pres">
      <dgm:prSet presAssocID="{24BB9F8B-5EEF-47EF-B1FA-1B817EE38ACC}" presName="rootComposite" presStyleCnt="0"/>
      <dgm:spPr/>
    </dgm:pt>
    <dgm:pt modelId="{BB4566B5-32C0-4DB9-A1D1-6C48AAF0A4F3}" type="pres">
      <dgm:prSet presAssocID="{24BB9F8B-5EEF-47EF-B1FA-1B817EE38ACC}" presName="rootText" presStyleLbl="node4" presStyleIdx="0" presStyleCnt="1" custScaleX="242458">
        <dgm:presLayoutVars>
          <dgm:chPref val="3"/>
        </dgm:presLayoutVars>
      </dgm:prSet>
      <dgm:spPr/>
    </dgm:pt>
    <dgm:pt modelId="{077A5A06-F495-494F-A589-EF3409B99530}" type="pres">
      <dgm:prSet presAssocID="{24BB9F8B-5EEF-47EF-B1FA-1B817EE38ACC}" presName="rootConnector" presStyleLbl="node4" presStyleIdx="0" presStyleCnt="1"/>
      <dgm:spPr/>
    </dgm:pt>
    <dgm:pt modelId="{390F9637-BCD9-4B3F-972C-6B130DD72880}" type="pres">
      <dgm:prSet presAssocID="{24BB9F8B-5EEF-47EF-B1FA-1B817EE38ACC}" presName="hierChild4" presStyleCnt="0"/>
      <dgm:spPr/>
    </dgm:pt>
    <dgm:pt modelId="{B1C04A60-DA55-4A3F-A866-38A67B5E5408}" type="pres">
      <dgm:prSet presAssocID="{24BB9F8B-5EEF-47EF-B1FA-1B817EE38ACC}" presName="hierChild5" presStyleCnt="0"/>
      <dgm:spPr/>
    </dgm:pt>
    <dgm:pt modelId="{179EAFF3-0187-41F8-9411-91DA34DBCCDE}" type="pres">
      <dgm:prSet presAssocID="{B58F7F39-4970-44BC-9817-E5784D8E11C4}" presName="hierChild5" presStyleCnt="0"/>
      <dgm:spPr/>
    </dgm:pt>
    <dgm:pt modelId="{4B64C580-46E6-43C8-B948-B8BF511425CD}" type="pres">
      <dgm:prSet presAssocID="{26A3A3A7-52E4-46AD-A6D2-A710BFBF02DB}" presName="hierChild5" presStyleCnt="0"/>
      <dgm:spPr/>
    </dgm:pt>
    <dgm:pt modelId="{00D85684-5F49-44EF-9058-41EEBA61493A}" type="pres">
      <dgm:prSet presAssocID="{873E924A-2C6C-48AB-93F7-A307C63BCEBC}" presName="hierChild3" presStyleCnt="0"/>
      <dgm:spPr/>
    </dgm:pt>
  </dgm:ptLst>
  <dgm:cxnLst>
    <dgm:cxn modelId="{1EA69F01-A348-4B51-84B4-369B5ACAB72F}" type="presOf" srcId="{C4B6EAA8-7BC8-4BB4-8CE7-C4CA36AB3F23}" destId="{96946A34-5C3B-414C-ACA2-BEFD5F99E781}" srcOrd="0" destOrd="0" presId="urn:microsoft.com/office/officeart/2005/8/layout/orgChart1"/>
    <dgm:cxn modelId="{E8597715-B565-4DB2-B134-80C81D0A1548}" srcId="{62251ADA-1735-4731-BF38-E4E409098F97}" destId="{873E924A-2C6C-48AB-93F7-A307C63BCEBC}" srcOrd="0" destOrd="0" parTransId="{7343D71B-1AD3-41F0-8558-5054EC4C7D0D}" sibTransId="{C811FFC3-01F9-4E1D-B0CE-0F427B8F9ACB}"/>
    <dgm:cxn modelId="{9BE70A26-B44B-40B9-813E-045C1EA414AB}" type="presOf" srcId="{24BB9F8B-5EEF-47EF-B1FA-1B817EE38ACC}" destId="{077A5A06-F495-494F-A589-EF3409B99530}" srcOrd="1" destOrd="0" presId="urn:microsoft.com/office/officeart/2005/8/layout/orgChart1"/>
    <dgm:cxn modelId="{EF02353E-8197-4A54-89F9-FB19F8417523}" srcId="{873E924A-2C6C-48AB-93F7-A307C63BCEBC}" destId="{26A3A3A7-52E4-46AD-A6D2-A710BFBF02DB}" srcOrd="0" destOrd="0" parTransId="{D48E06F7-93AE-4D8A-8828-1B730C7723A3}" sibTransId="{CB5C893A-9FC3-451B-BF08-124595B150CB}"/>
    <dgm:cxn modelId="{0D16533F-0E55-47A0-B042-6B9FE9B7FD52}" type="presOf" srcId="{26A3A3A7-52E4-46AD-A6D2-A710BFBF02DB}" destId="{01DDC8BF-7265-47C9-BE60-BE3BB26E381F}" srcOrd="0" destOrd="0" presId="urn:microsoft.com/office/officeart/2005/8/layout/orgChart1"/>
    <dgm:cxn modelId="{E78AE566-0C03-4B20-8C2D-D45AE9A25BD8}" type="presOf" srcId="{873E924A-2C6C-48AB-93F7-A307C63BCEBC}" destId="{85F8AF98-794B-43C5-9947-581CE52D4AE2}" srcOrd="0" destOrd="0" presId="urn:microsoft.com/office/officeart/2005/8/layout/orgChart1"/>
    <dgm:cxn modelId="{C90C118A-E7C5-45E0-B88D-15390E297900}" type="presOf" srcId="{62251ADA-1735-4731-BF38-E4E409098F97}" destId="{73B6F16B-4C5C-4F6E-8FFE-D9BCB6BBBF83}" srcOrd="0" destOrd="0" presId="urn:microsoft.com/office/officeart/2005/8/layout/orgChart1"/>
    <dgm:cxn modelId="{563AE690-908C-42FE-8EFD-427F1BBD544B}" srcId="{B58F7F39-4970-44BC-9817-E5784D8E11C4}" destId="{24BB9F8B-5EEF-47EF-B1FA-1B817EE38ACC}" srcOrd="0" destOrd="0" parTransId="{F642B5B2-0155-447C-B3D6-FCD1B932851B}" sibTransId="{32451409-6FF1-4F8A-B0EB-1F6CE49DDB26}"/>
    <dgm:cxn modelId="{53BB4B97-04B3-4B24-BEBF-82BCB13E3910}" type="presOf" srcId="{873E924A-2C6C-48AB-93F7-A307C63BCEBC}" destId="{2135E75B-0121-4BAB-8522-964AC2D62A6B}" srcOrd="1" destOrd="0" presId="urn:microsoft.com/office/officeart/2005/8/layout/orgChart1"/>
    <dgm:cxn modelId="{DD7639B0-25D5-445C-813F-F64C8686678F}" type="presOf" srcId="{26A3A3A7-52E4-46AD-A6D2-A710BFBF02DB}" destId="{D28C587C-4C4A-4E9F-B1A4-8967153031D3}" srcOrd="1" destOrd="0" presId="urn:microsoft.com/office/officeart/2005/8/layout/orgChart1"/>
    <dgm:cxn modelId="{B62A54B4-A33B-4C12-B0B6-BC754EB22256}" type="presOf" srcId="{D48E06F7-93AE-4D8A-8828-1B730C7723A3}" destId="{FF6C3D51-4111-466A-8E74-35910B8D34E6}" srcOrd="0" destOrd="0" presId="urn:microsoft.com/office/officeart/2005/8/layout/orgChart1"/>
    <dgm:cxn modelId="{F00A4AB8-5B4A-43D4-9E21-A6885DDBCBA6}" srcId="{26A3A3A7-52E4-46AD-A6D2-A710BFBF02DB}" destId="{B58F7F39-4970-44BC-9817-E5784D8E11C4}" srcOrd="0" destOrd="0" parTransId="{C4B6EAA8-7BC8-4BB4-8CE7-C4CA36AB3F23}" sibTransId="{1E6E61B1-E026-42E4-8C95-97B8E252B5BD}"/>
    <dgm:cxn modelId="{73D5DFC8-B97A-4079-B058-622E0B61F60F}" type="presOf" srcId="{B58F7F39-4970-44BC-9817-E5784D8E11C4}" destId="{7BDBA359-6B58-410A-9503-4AFED7DC76E3}" srcOrd="1" destOrd="0" presId="urn:microsoft.com/office/officeart/2005/8/layout/orgChart1"/>
    <dgm:cxn modelId="{A7BD11C9-D06A-4D79-95FD-B34BC5E14AB4}" type="presOf" srcId="{B58F7F39-4970-44BC-9817-E5784D8E11C4}" destId="{01FF64C9-7FF8-4E5B-AA50-AAF1919D3EFC}" srcOrd="0" destOrd="0" presId="urn:microsoft.com/office/officeart/2005/8/layout/orgChart1"/>
    <dgm:cxn modelId="{A9CDE2D1-C627-431E-A41A-2CE0075855BF}" type="presOf" srcId="{24BB9F8B-5EEF-47EF-B1FA-1B817EE38ACC}" destId="{BB4566B5-32C0-4DB9-A1D1-6C48AAF0A4F3}" srcOrd="0" destOrd="0" presId="urn:microsoft.com/office/officeart/2005/8/layout/orgChart1"/>
    <dgm:cxn modelId="{E0ED8DFA-6928-4E62-A5B6-27DB15ADC468}" type="presOf" srcId="{F642B5B2-0155-447C-B3D6-FCD1B932851B}" destId="{5725AA23-2C68-4AAA-BAE2-A5A1977AC394}" srcOrd="0" destOrd="0" presId="urn:microsoft.com/office/officeart/2005/8/layout/orgChart1"/>
    <dgm:cxn modelId="{9643F7F5-AD84-4D34-A97A-B5DDD31C42B0}" type="presParOf" srcId="{73B6F16B-4C5C-4F6E-8FFE-D9BCB6BBBF83}" destId="{76DD3159-DF23-463C-B1A4-85C81F9E2302}" srcOrd="0" destOrd="0" presId="urn:microsoft.com/office/officeart/2005/8/layout/orgChart1"/>
    <dgm:cxn modelId="{44E7E156-82AC-49E5-872A-99A5B999DE0A}" type="presParOf" srcId="{76DD3159-DF23-463C-B1A4-85C81F9E2302}" destId="{1E09F102-F7C1-45AF-9124-A3FC9E7C473A}" srcOrd="0" destOrd="0" presId="urn:microsoft.com/office/officeart/2005/8/layout/orgChart1"/>
    <dgm:cxn modelId="{F94D6831-4FC7-4F73-A0BA-14C1F2BED804}" type="presParOf" srcId="{1E09F102-F7C1-45AF-9124-A3FC9E7C473A}" destId="{85F8AF98-794B-43C5-9947-581CE52D4AE2}" srcOrd="0" destOrd="0" presId="urn:microsoft.com/office/officeart/2005/8/layout/orgChart1"/>
    <dgm:cxn modelId="{B9CE7508-671E-466B-A4A3-91215109DA2A}" type="presParOf" srcId="{1E09F102-F7C1-45AF-9124-A3FC9E7C473A}" destId="{2135E75B-0121-4BAB-8522-964AC2D62A6B}" srcOrd="1" destOrd="0" presId="urn:microsoft.com/office/officeart/2005/8/layout/orgChart1"/>
    <dgm:cxn modelId="{468D4B70-EC08-4AC7-BA03-024CF7E2BC48}" type="presParOf" srcId="{76DD3159-DF23-463C-B1A4-85C81F9E2302}" destId="{8D82DA8C-6D0C-4BBE-A02B-37A55C4600B6}" srcOrd="1" destOrd="0" presId="urn:microsoft.com/office/officeart/2005/8/layout/orgChart1"/>
    <dgm:cxn modelId="{5C4BF57A-DC66-43B9-89C9-01A09EF32F86}" type="presParOf" srcId="{8D82DA8C-6D0C-4BBE-A02B-37A55C4600B6}" destId="{FF6C3D51-4111-466A-8E74-35910B8D34E6}" srcOrd="0" destOrd="0" presId="urn:microsoft.com/office/officeart/2005/8/layout/orgChart1"/>
    <dgm:cxn modelId="{160DFB0F-9C86-4646-8B52-0DFA6EB1C85B}" type="presParOf" srcId="{8D82DA8C-6D0C-4BBE-A02B-37A55C4600B6}" destId="{64093D43-C782-4BB8-960C-A7A583C02F67}" srcOrd="1" destOrd="0" presId="urn:microsoft.com/office/officeart/2005/8/layout/orgChart1"/>
    <dgm:cxn modelId="{E49F5775-BEC8-49C1-9AEB-13C662FE33BF}" type="presParOf" srcId="{64093D43-C782-4BB8-960C-A7A583C02F67}" destId="{A5AFE6E8-63AD-446C-9E19-E466B7247FE5}" srcOrd="0" destOrd="0" presId="urn:microsoft.com/office/officeart/2005/8/layout/orgChart1"/>
    <dgm:cxn modelId="{6D97252E-E99D-4953-A5E2-DF7E5A6AF5C1}" type="presParOf" srcId="{A5AFE6E8-63AD-446C-9E19-E466B7247FE5}" destId="{01DDC8BF-7265-47C9-BE60-BE3BB26E381F}" srcOrd="0" destOrd="0" presId="urn:microsoft.com/office/officeart/2005/8/layout/orgChart1"/>
    <dgm:cxn modelId="{3524B76D-FD7A-4497-A141-88010B89EF4B}" type="presParOf" srcId="{A5AFE6E8-63AD-446C-9E19-E466B7247FE5}" destId="{D28C587C-4C4A-4E9F-B1A4-8967153031D3}" srcOrd="1" destOrd="0" presId="urn:microsoft.com/office/officeart/2005/8/layout/orgChart1"/>
    <dgm:cxn modelId="{9A0018A1-F163-42EA-B602-0F9231ABCF6A}" type="presParOf" srcId="{64093D43-C782-4BB8-960C-A7A583C02F67}" destId="{6E14713C-0BA6-4479-9326-DD2D2D657F31}" srcOrd="1" destOrd="0" presId="urn:microsoft.com/office/officeart/2005/8/layout/orgChart1"/>
    <dgm:cxn modelId="{C8D2B492-C2B0-405C-8E86-6CC4391D0D6F}" type="presParOf" srcId="{6E14713C-0BA6-4479-9326-DD2D2D657F31}" destId="{96946A34-5C3B-414C-ACA2-BEFD5F99E781}" srcOrd="0" destOrd="0" presId="urn:microsoft.com/office/officeart/2005/8/layout/orgChart1"/>
    <dgm:cxn modelId="{937CFA38-84E4-4FEB-9817-3EEF919D920B}" type="presParOf" srcId="{6E14713C-0BA6-4479-9326-DD2D2D657F31}" destId="{F2EFE131-7DD3-4D9D-8051-99F48EDF3313}" srcOrd="1" destOrd="0" presId="urn:microsoft.com/office/officeart/2005/8/layout/orgChart1"/>
    <dgm:cxn modelId="{EEE36FE0-7453-4CD9-8459-0CAA524C9000}" type="presParOf" srcId="{F2EFE131-7DD3-4D9D-8051-99F48EDF3313}" destId="{9D41068B-28DC-43EB-A53E-D22EB8723EB1}" srcOrd="0" destOrd="0" presId="urn:microsoft.com/office/officeart/2005/8/layout/orgChart1"/>
    <dgm:cxn modelId="{7B7BDD72-3813-4802-B207-6A750FA17D33}" type="presParOf" srcId="{9D41068B-28DC-43EB-A53E-D22EB8723EB1}" destId="{01FF64C9-7FF8-4E5B-AA50-AAF1919D3EFC}" srcOrd="0" destOrd="0" presId="urn:microsoft.com/office/officeart/2005/8/layout/orgChart1"/>
    <dgm:cxn modelId="{D26E93F5-7C0A-468F-8D62-602513D16BED}" type="presParOf" srcId="{9D41068B-28DC-43EB-A53E-D22EB8723EB1}" destId="{7BDBA359-6B58-410A-9503-4AFED7DC76E3}" srcOrd="1" destOrd="0" presId="urn:microsoft.com/office/officeart/2005/8/layout/orgChart1"/>
    <dgm:cxn modelId="{F228B364-A348-4E2B-AA90-15224BD7D1DD}" type="presParOf" srcId="{F2EFE131-7DD3-4D9D-8051-99F48EDF3313}" destId="{2F626F73-F506-4648-994D-20B43D840B98}" srcOrd="1" destOrd="0" presId="urn:microsoft.com/office/officeart/2005/8/layout/orgChart1"/>
    <dgm:cxn modelId="{AAFA3E05-D453-404C-97F2-1CDCD86C4938}" type="presParOf" srcId="{2F626F73-F506-4648-994D-20B43D840B98}" destId="{5725AA23-2C68-4AAA-BAE2-A5A1977AC394}" srcOrd="0" destOrd="0" presId="urn:microsoft.com/office/officeart/2005/8/layout/orgChart1"/>
    <dgm:cxn modelId="{AC8E0A88-7711-42B5-B2ED-9A3E946C5D97}" type="presParOf" srcId="{2F626F73-F506-4648-994D-20B43D840B98}" destId="{A46C60B1-7E64-42DE-AB2C-ACE1395FC476}" srcOrd="1" destOrd="0" presId="urn:microsoft.com/office/officeart/2005/8/layout/orgChart1"/>
    <dgm:cxn modelId="{9ABE27A3-D1F7-4078-AFB7-14D714F47436}" type="presParOf" srcId="{A46C60B1-7E64-42DE-AB2C-ACE1395FC476}" destId="{38AC4212-25E0-4624-ACC1-5CFD4EAFEECF}" srcOrd="0" destOrd="0" presId="urn:microsoft.com/office/officeart/2005/8/layout/orgChart1"/>
    <dgm:cxn modelId="{611F1889-8E54-4AC2-9DE4-EE1A984FFA3F}" type="presParOf" srcId="{38AC4212-25E0-4624-ACC1-5CFD4EAFEECF}" destId="{BB4566B5-32C0-4DB9-A1D1-6C48AAF0A4F3}" srcOrd="0" destOrd="0" presId="urn:microsoft.com/office/officeart/2005/8/layout/orgChart1"/>
    <dgm:cxn modelId="{3233F6AE-3D2F-4790-A48C-DFB9A9C615BB}" type="presParOf" srcId="{38AC4212-25E0-4624-ACC1-5CFD4EAFEECF}" destId="{077A5A06-F495-494F-A589-EF3409B99530}" srcOrd="1" destOrd="0" presId="urn:microsoft.com/office/officeart/2005/8/layout/orgChart1"/>
    <dgm:cxn modelId="{1C696480-D32F-43B6-9686-3394BC8C92C6}" type="presParOf" srcId="{A46C60B1-7E64-42DE-AB2C-ACE1395FC476}" destId="{390F9637-BCD9-4B3F-972C-6B130DD72880}" srcOrd="1" destOrd="0" presId="urn:microsoft.com/office/officeart/2005/8/layout/orgChart1"/>
    <dgm:cxn modelId="{9B2D3DD8-75EB-4A9B-A120-BAC6BE1987E4}" type="presParOf" srcId="{A46C60B1-7E64-42DE-AB2C-ACE1395FC476}" destId="{B1C04A60-DA55-4A3F-A866-38A67B5E5408}" srcOrd="2" destOrd="0" presId="urn:microsoft.com/office/officeart/2005/8/layout/orgChart1"/>
    <dgm:cxn modelId="{2200B82F-A421-4FEA-8474-689855AE8F61}" type="presParOf" srcId="{F2EFE131-7DD3-4D9D-8051-99F48EDF3313}" destId="{179EAFF3-0187-41F8-9411-91DA34DBCCDE}" srcOrd="2" destOrd="0" presId="urn:microsoft.com/office/officeart/2005/8/layout/orgChart1"/>
    <dgm:cxn modelId="{FB7F952D-E0A0-4469-8DD7-07589DB89C75}" type="presParOf" srcId="{64093D43-C782-4BB8-960C-A7A583C02F67}" destId="{4B64C580-46E6-43C8-B948-B8BF511425CD}" srcOrd="2" destOrd="0" presId="urn:microsoft.com/office/officeart/2005/8/layout/orgChart1"/>
    <dgm:cxn modelId="{318A3DD3-C9AC-4846-B4A1-887FBB9BF32C}" type="presParOf" srcId="{76DD3159-DF23-463C-B1A4-85C81F9E2302}" destId="{00D85684-5F49-44EF-9058-41EEBA6149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6014F-7911-4513-8A54-F6A6084C0A3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3AE6D540-51D9-4F92-BB46-63B693A36160}">
      <dgm:prSet phldrT="[Tekst]"/>
      <dgm:spPr/>
      <dgm:t>
        <a:bodyPr/>
        <a:lstStyle/>
        <a:p>
          <a:r>
            <a:rPr lang="hr-HR" dirty="0"/>
            <a:t>Način ostvarivanja prava na osobni odbitak </a:t>
          </a:r>
        </a:p>
      </dgm:t>
    </dgm:pt>
    <dgm:pt modelId="{B7E10757-1366-4859-B151-6D02D3117379}" type="parTrans" cxnId="{D5447206-C2ED-4E2A-85CC-20869E913E8A}">
      <dgm:prSet/>
      <dgm:spPr/>
      <dgm:t>
        <a:bodyPr/>
        <a:lstStyle/>
        <a:p>
          <a:endParaRPr lang="hr-HR"/>
        </a:p>
      </dgm:t>
    </dgm:pt>
    <dgm:pt modelId="{8353D496-0BFE-42DF-A0D9-2BED7225CEAA}" type="sibTrans" cxnId="{D5447206-C2ED-4E2A-85CC-20869E913E8A}">
      <dgm:prSet/>
      <dgm:spPr/>
      <dgm:t>
        <a:bodyPr/>
        <a:lstStyle/>
        <a:p>
          <a:endParaRPr lang="hr-HR"/>
        </a:p>
      </dgm:t>
    </dgm:pt>
    <dgm:pt modelId="{E67C2209-CD82-40CB-8D4F-4A66D504382F}">
      <dgm:prSet phldrT="[Tekst]"/>
      <dgm:spPr/>
      <dgm:t>
        <a:bodyPr/>
        <a:lstStyle/>
        <a:p>
          <a:r>
            <a:rPr lang="hr-HR" dirty="0"/>
            <a:t>U tijeku godine</a:t>
          </a:r>
        </a:p>
      </dgm:t>
    </dgm:pt>
    <dgm:pt modelId="{0DD2A019-D239-4A50-8738-73D1F4D7E7E3}" type="parTrans" cxnId="{38B023EB-2ABE-448C-9E3C-ED89D345D26F}">
      <dgm:prSet/>
      <dgm:spPr/>
      <dgm:t>
        <a:bodyPr/>
        <a:lstStyle/>
        <a:p>
          <a:endParaRPr lang="hr-HR"/>
        </a:p>
      </dgm:t>
    </dgm:pt>
    <dgm:pt modelId="{C2F42639-2479-4940-8511-486C966B7AFC}" type="sibTrans" cxnId="{38B023EB-2ABE-448C-9E3C-ED89D345D26F}">
      <dgm:prSet/>
      <dgm:spPr/>
      <dgm:t>
        <a:bodyPr/>
        <a:lstStyle/>
        <a:p>
          <a:endParaRPr lang="hr-HR"/>
        </a:p>
      </dgm:t>
    </dgm:pt>
    <dgm:pt modelId="{F0EC4864-4BEA-443C-AEC9-4F2F8AFEB489}">
      <dgm:prSet phldrT="[Tekst]"/>
      <dgm:spPr/>
      <dgm:t>
        <a:bodyPr/>
        <a:lstStyle/>
        <a:p>
          <a:r>
            <a:rPr lang="hr-HR" dirty="0"/>
            <a:t>U godišnjem obračunu</a:t>
          </a:r>
        </a:p>
      </dgm:t>
    </dgm:pt>
    <dgm:pt modelId="{38E99E21-2E1A-44C8-AA5D-CD71DD7360FD}" type="parTrans" cxnId="{D8825143-5304-45F9-B93E-723B58BDCDBD}">
      <dgm:prSet/>
      <dgm:spPr/>
      <dgm:t>
        <a:bodyPr/>
        <a:lstStyle/>
        <a:p>
          <a:endParaRPr lang="hr-HR"/>
        </a:p>
      </dgm:t>
    </dgm:pt>
    <dgm:pt modelId="{0C1AE8D1-15C3-4B51-939A-5ECFC4CD424C}" type="sibTrans" cxnId="{D8825143-5304-45F9-B93E-723B58BDCDBD}">
      <dgm:prSet/>
      <dgm:spPr/>
      <dgm:t>
        <a:bodyPr/>
        <a:lstStyle/>
        <a:p>
          <a:endParaRPr lang="hr-HR"/>
        </a:p>
      </dgm:t>
    </dgm:pt>
    <dgm:pt modelId="{BDFD141A-9BBB-491E-B0E9-902E887252D6}" type="pres">
      <dgm:prSet presAssocID="{8A26014F-7911-4513-8A54-F6A6084C0A37}" presName="hierChild1" presStyleCnt="0">
        <dgm:presLayoutVars>
          <dgm:orgChart val="1"/>
          <dgm:chPref val="1"/>
          <dgm:dir/>
          <dgm:animOne val="branch"/>
          <dgm:animLvl val="lvl"/>
          <dgm:resizeHandles/>
        </dgm:presLayoutVars>
      </dgm:prSet>
      <dgm:spPr/>
    </dgm:pt>
    <dgm:pt modelId="{C325B2C6-DC3A-4887-9296-6EBDCADBBD9A}" type="pres">
      <dgm:prSet presAssocID="{3AE6D540-51D9-4F92-BB46-63B693A36160}" presName="hierRoot1" presStyleCnt="0">
        <dgm:presLayoutVars>
          <dgm:hierBranch val="init"/>
        </dgm:presLayoutVars>
      </dgm:prSet>
      <dgm:spPr/>
    </dgm:pt>
    <dgm:pt modelId="{C70C1AF6-1A52-47EA-BDC1-E8FDA00FBEF8}" type="pres">
      <dgm:prSet presAssocID="{3AE6D540-51D9-4F92-BB46-63B693A36160}" presName="rootComposite1" presStyleCnt="0"/>
      <dgm:spPr/>
    </dgm:pt>
    <dgm:pt modelId="{78C53C44-D017-4176-947C-19786FB9DCAC}" type="pres">
      <dgm:prSet presAssocID="{3AE6D540-51D9-4F92-BB46-63B693A36160}" presName="rootText1" presStyleLbl="node0" presStyleIdx="0" presStyleCnt="1">
        <dgm:presLayoutVars>
          <dgm:chPref val="3"/>
        </dgm:presLayoutVars>
      </dgm:prSet>
      <dgm:spPr/>
    </dgm:pt>
    <dgm:pt modelId="{1D9A9FDB-B1B4-49B4-BFCE-6CC742EABD90}" type="pres">
      <dgm:prSet presAssocID="{3AE6D540-51D9-4F92-BB46-63B693A36160}" presName="rootConnector1" presStyleLbl="node1" presStyleIdx="0" presStyleCnt="0"/>
      <dgm:spPr/>
    </dgm:pt>
    <dgm:pt modelId="{37B386D8-BEEB-45E1-9AC1-7AAB06876E09}" type="pres">
      <dgm:prSet presAssocID="{3AE6D540-51D9-4F92-BB46-63B693A36160}" presName="hierChild2" presStyleCnt="0"/>
      <dgm:spPr/>
    </dgm:pt>
    <dgm:pt modelId="{AA0D7B8C-6358-4E86-9D16-7BA717E2AA46}" type="pres">
      <dgm:prSet presAssocID="{0DD2A019-D239-4A50-8738-73D1F4D7E7E3}" presName="Name37" presStyleLbl="parChTrans1D2" presStyleIdx="0" presStyleCnt="2"/>
      <dgm:spPr/>
    </dgm:pt>
    <dgm:pt modelId="{DD229539-20DE-4FBC-B65C-9DFB6EC0ECDA}" type="pres">
      <dgm:prSet presAssocID="{E67C2209-CD82-40CB-8D4F-4A66D504382F}" presName="hierRoot2" presStyleCnt="0">
        <dgm:presLayoutVars>
          <dgm:hierBranch val="init"/>
        </dgm:presLayoutVars>
      </dgm:prSet>
      <dgm:spPr/>
    </dgm:pt>
    <dgm:pt modelId="{265AF6BA-B313-46D3-BF79-882D5D0755F1}" type="pres">
      <dgm:prSet presAssocID="{E67C2209-CD82-40CB-8D4F-4A66D504382F}" presName="rootComposite" presStyleCnt="0"/>
      <dgm:spPr/>
    </dgm:pt>
    <dgm:pt modelId="{A2340DDC-52B5-4149-8958-E38DF692B479}" type="pres">
      <dgm:prSet presAssocID="{E67C2209-CD82-40CB-8D4F-4A66D504382F}" presName="rootText" presStyleLbl="node2" presStyleIdx="0" presStyleCnt="2">
        <dgm:presLayoutVars>
          <dgm:chPref val="3"/>
        </dgm:presLayoutVars>
      </dgm:prSet>
      <dgm:spPr/>
    </dgm:pt>
    <dgm:pt modelId="{5C96AFCD-0068-4AC4-891C-CE1CAA316C2D}" type="pres">
      <dgm:prSet presAssocID="{E67C2209-CD82-40CB-8D4F-4A66D504382F}" presName="rootConnector" presStyleLbl="node2" presStyleIdx="0" presStyleCnt="2"/>
      <dgm:spPr/>
    </dgm:pt>
    <dgm:pt modelId="{8280EA0B-0CBB-4D25-AFF3-EB435D2E7A70}" type="pres">
      <dgm:prSet presAssocID="{E67C2209-CD82-40CB-8D4F-4A66D504382F}" presName="hierChild4" presStyleCnt="0"/>
      <dgm:spPr/>
    </dgm:pt>
    <dgm:pt modelId="{0FD93811-03D8-4D46-997F-5B57136391DA}" type="pres">
      <dgm:prSet presAssocID="{E67C2209-CD82-40CB-8D4F-4A66D504382F}" presName="hierChild5" presStyleCnt="0"/>
      <dgm:spPr/>
    </dgm:pt>
    <dgm:pt modelId="{5A1B3B04-CF54-4B72-A722-2592102DD38A}" type="pres">
      <dgm:prSet presAssocID="{38E99E21-2E1A-44C8-AA5D-CD71DD7360FD}" presName="Name37" presStyleLbl="parChTrans1D2" presStyleIdx="1" presStyleCnt="2"/>
      <dgm:spPr/>
    </dgm:pt>
    <dgm:pt modelId="{5E599790-8C8B-4FC4-A105-7859CD11BD4C}" type="pres">
      <dgm:prSet presAssocID="{F0EC4864-4BEA-443C-AEC9-4F2F8AFEB489}" presName="hierRoot2" presStyleCnt="0">
        <dgm:presLayoutVars>
          <dgm:hierBranch val="init"/>
        </dgm:presLayoutVars>
      </dgm:prSet>
      <dgm:spPr/>
    </dgm:pt>
    <dgm:pt modelId="{0038D996-5AD7-4077-A862-C114EF79DFBC}" type="pres">
      <dgm:prSet presAssocID="{F0EC4864-4BEA-443C-AEC9-4F2F8AFEB489}" presName="rootComposite" presStyleCnt="0"/>
      <dgm:spPr/>
    </dgm:pt>
    <dgm:pt modelId="{2830C427-459F-4AD8-B049-357D7655C141}" type="pres">
      <dgm:prSet presAssocID="{F0EC4864-4BEA-443C-AEC9-4F2F8AFEB489}" presName="rootText" presStyleLbl="node2" presStyleIdx="1" presStyleCnt="2">
        <dgm:presLayoutVars>
          <dgm:chPref val="3"/>
        </dgm:presLayoutVars>
      </dgm:prSet>
      <dgm:spPr/>
    </dgm:pt>
    <dgm:pt modelId="{A676932D-04FF-4462-B23D-68B2F45EDAFD}" type="pres">
      <dgm:prSet presAssocID="{F0EC4864-4BEA-443C-AEC9-4F2F8AFEB489}" presName="rootConnector" presStyleLbl="node2" presStyleIdx="1" presStyleCnt="2"/>
      <dgm:spPr/>
    </dgm:pt>
    <dgm:pt modelId="{D8ECC137-E46C-45FA-8E9E-7D22417BB9E5}" type="pres">
      <dgm:prSet presAssocID="{F0EC4864-4BEA-443C-AEC9-4F2F8AFEB489}" presName="hierChild4" presStyleCnt="0"/>
      <dgm:spPr/>
    </dgm:pt>
    <dgm:pt modelId="{78EF99C2-3686-431B-9882-0ABE63DD62D2}" type="pres">
      <dgm:prSet presAssocID="{F0EC4864-4BEA-443C-AEC9-4F2F8AFEB489}" presName="hierChild5" presStyleCnt="0"/>
      <dgm:spPr/>
    </dgm:pt>
    <dgm:pt modelId="{532D3544-84AF-4B69-A5AD-0B841925677C}" type="pres">
      <dgm:prSet presAssocID="{3AE6D540-51D9-4F92-BB46-63B693A36160}" presName="hierChild3" presStyleCnt="0"/>
      <dgm:spPr/>
    </dgm:pt>
  </dgm:ptLst>
  <dgm:cxnLst>
    <dgm:cxn modelId="{D5447206-C2ED-4E2A-85CC-20869E913E8A}" srcId="{8A26014F-7911-4513-8A54-F6A6084C0A37}" destId="{3AE6D540-51D9-4F92-BB46-63B693A36160}" srcOrd="0" destOrd="0" parTransId="{B7E10757-1366-4859-B151-6D02D3117379}" sibTransId="{8353D496-0BFE-42DF-A0D9-2BED7225CEAA}"/>
    <dgm:cxn modelId="{A597430D-2E55-4E5C-AA90-04C0A98ADE9D}" type="presOf" srcId="{F0EC4864-4BEA-443C-AEC9-4F2F8AFEB489}" destId="{A676932D-04FF-4462-B23D-68B2F45EDAFD}" srcOrd="1" destOrd="0" presId="urn:microsoft.com/office/officeart/2005/8/layout/orgChart1"/>
    <dgm:cxn modelId="{3FDD7119-8E67-4CA9-9CA0-B6FB2067B227}" type="presOf" srcId="{38E99E21-2E1A-44C8-AA5D-CD71DD7360FD}" destId="{5A1B3B04-CF54-4B72-A722-2592102DD38A}" srcOrd="0" destOrd="0" presId="urn:microsoft.com/office/officeart/2005/8/layout/orgChart1"/>
    <dgm:cxn modelId="{C3DEDB5D-C947-40EC-9BDC-B1F051E9AE98}" type="presOf" srcId="{3AE6D540-51D9-4F92-BB46-63B693A36160}" destId="{1D9A9FDB-B1B4-49B4-BFCE-6CC742EABD90}" srcOrd="1" destOrd="0" presId="urn:microsoft.com/office/officeart/2005/8/layout/orgChart1"/>
    <dgm:cxn modelId="{D8825143-5304-45F9-B93E-723B58BDCDBD}" srcId="{3AE6D540-51D9-4F92-BB46-63B693A36160}" destId="{F0EC4864-4BEA-443C-AEC9-4F2F8AFEB489}" srcOrd="1" destOrd="0" parTransId="{38E99E21-2E1A-44C8-AA5D-CD71DD7360FD}" sibTransId="{0C1AE8D1-15C3-4B51-939A-5ECFC4CD424C}"/>
    <dgm:cxn modelId="{3EFDDB63-29E7-468D-99A3-C48D121EFB06}" type="presOf" srcId="{8A26014F-7911-4513-8A54-F6A6084C0A37}" destId="{BDFD141A-9BBB-491E-B0E9-902E887252D6}" srcOrd="0" destOrd="0" presId="urn:microsoft.com/office/officeart/2005/8/layout/orgChart1"/>
    <dgm:cxn modelId="{0BD20977-B893-47A6-BBF7-291E443A7815}" type="presOf" srcId="{3AE6D540-51D9-4F92-BB46-63B693A36160}" destId="{78C53C44-D017-4176-947C-19786FB9DCAC}" srcOrd="0" destOrd="0" presId="urn:microsoft.com/office/officeart/2005/8/layout/orgChart1"/>
    <dgm:cxn modelId="{E4CCBAB2-D438-4C63-B51A-876CD618701A}" type="presOf" srcId="{F0EC4864-4BEA-443C-AEC9-4F2F8AFEB489}" destId="{2830C427-459F-4AD8-B049-357D7655C141}" srcOrd="0" destOrd="0" presId="urn:microsoft.com/office/officeart/2005/8/layout/orgChart1"/>
    <dgm:cxn modelId="{2A5BF5DA-98EA-43AF-B46C-E2DDD95A0255}" type="presOf" srcId="{E67C2209-CD82-40CB-8D4F-4A66D504382F}" destId="{A2340DDC-52B5-4149-8958-E38DF692B479}" srcOrd="0" destOrd="0" presId="urn:microsoft.com/office/officeart/2005/8/layout/orgChart1"/>
    <dgm:cxn modelId="{81813DEA-A22A-44F1-B66C-420D68D9C890}" type="presOf" srcId="{0DD2A019-D239-4A50-8738-73D1F4D7E7E3}" destId="{AA0D7B8C-6358-4E86-9D16-7BA717E2AA46}" srcOrd="0" destOrd="0" presId="urn:microsoft.com/office/officeart/2005/8/layout/orgChart1"/>
    <dgm:cxn modelId="{38B023EB-2ABE-448C-9E3C-ED89D345D26F}" srcId="{3AE6D540-51D9-4F92-BB46-63B693A36160}" destId="{E67C2209-CD82-40CB-8D4F-4A66D504382F}" srcOrd="0" destOrd="0" parTransId="{0DD2A019-D239-4A50-8738-73D1F4D7E7E3}" sibTransId="{C2F42639-2479-4940-8511-486C966B7AFC}"/>
    <dgm:cxn modelId="{663952FD-A491-479A-9CED-A4A90BC6018F}" type="presOf" srcId="{E67C2209-CD82-40CB-8D4F-4A66D504382F}" destId="{5C96AFCD-0068-4AC4-891C-CE1CAA316C2D}" srcOrd="1" destOrd="0" presId="urn:microsoft.com/office/officeart/2005/8/layout/orgChart1"/>
    <dgm:cxn modelId="{1549067C-032F-4732-936F-F4F0BE75A64F}" type="presParOf" srcId="{BDFD141A-9BBB-491E-B0E9-902E887252D6}" destId="{C325B2C6-DC3A-4887-9296-6EBDCADBBD9A}" srcOrd="0" destOrd="0" presId="urn:microsoft.com/office/officeart/2005/8/layout/orgChart1"/>
    <dgm:cxn modelId="{7B373097-D308-4529-82DF-2DBBB7634F06}" type="presParOf" srcId="{C325B2C6-DC3A-4887-9296-6EBDCADBBD9A}" destId="{C70C1AF6-1A52-47EA-BDC1-E8FDA00FBEF8}" srcOrd="0" destOrd="0" presId="urn:microsoft.com/office/officeart/2005/8/layout/orgChart1"/>
    <dgm:cxn modelId="{26C4FE5D-AEEE-44D2-AF96-FB81E72BDFC6}" type="presParOf" srcId="{C70C1AF6-1A52-47EA-BDC1-E8FDA00FBEF8}" destId="{78C53C44-D017-4176-947C-19786FB9DCAC}" srcOrd="0" destOrd="0" presId="urn:microsoft.com/office/officeart/2005/8/layout/orgChart1"/>
    <dgm:cxn modelId="{8BCC6F35-0C32-446E-8C2D-DAFD30F3A3C8}" type="presParOf" srcId="{C70C1AF6-1A52-47EA-BDC1-E8FDA00FBEF8}" destId="{1D9A9FDB-B1B4-49B4-BFCE-6CC742EABD90}" srcOrd="1" destOrd="0" presId="urn:microsoft.com/office/officeart/2005/8/layout/orgChart1"/>
    <dgm:cxn modelId="{12D94578-2382-42E5-A793-555E46EF7990}" type="presParOf" srcId="{C325B2C6-DC3A-4887-9296-6EBDCADBBD9A}" destId="{37B386D8-BEEB-45E1-9AC1-7AAB06876E09}" srcOrd="1" destOrd="0" presId="urn:microsoft.com/office/officeart/2005/8/layout/orgChart1"/>
    <dgm:cxn modelId="{1DCDC277-80D5-476E-B93F-3F220B96B790}" type="presParOf" srcId="{37B386D8-BEEB-45E1-9AC1-7AAB06876E09}" destId="{AA0D7B8C-6358-4E86-9D16-7BA717E2AA46}" srcOrd="0" destOrd="0" presId="urn:microsoft.com/office/officeart/2005/8/layout/orgChart1"/>
    <dgm:cxn modelId="{9CD8EE36-FC44-47D1-86D8-5580AFE6138C}" type="presParOf" srcId="{37B386D8-BEEB-45E1-9AC1-7AAB06876E09}" destId="{DD229539-20DE-4FBC-B65C-9DFB6EC0ECDA}" srcOrd="1" destOrd="0" presId="urn:microsoft.com/office/officeart/2005/8/layout/orgChart1"/>
    <dgm:cxn modelId="{FAADDFCE-2674-4AF0-B711-B3F178CC9088}" type="presParOf" srcId="{DD229539-20DE-4FBC-B65C-9DFB6EC0ECDA}" destId="{265AF6BA-B313-46D3-BF79-882D5D0755F1}" srcOrd="0" destOrd="0" presId="urn:microsoft.com/office/officeart/2005/8/layout/orgChart1"/>
    <dgm:cxn modelId="{F078260C-DBCB-47DB-A7D1-9863279E4F78}" type="presParOf" srcId="{265AF6BA-B313-46D3-BF79-882D5D0755F1}" destId="{A2340DDC-52B5-4149-8958-E38DF692B479}" srcOrd="0" destOrd="0" presId="urn:microsoft.com/office/officeart/2005/8/layout/orgChart1"/>
    <dgm:cxn modelId="{3EDDFEAA-F8F5-45C5-9213-41D49B3412DC}" type="presParOf" srcId="{265AF6BA-B313-46D3-BF79-882D5D0755F1}" destId="{5C96AFCD-0068-4AC4-891C-CE1CAA316C2D}" srcOrd="1" destOrd="0" presId="urn:microsoft.com/office/officeart/2005/8/layout/orgChart1"/>
    <dgm:cxn modelId="{E76D4672-BA01-4E48-9884-C141DA7A8135}" type="presParOf" srcId="{DD229539-20DE-4FBC-B65C-9DFB6EC0ECDA}" destId="{8280EA0B-0CBB-4D25-AFF3-EB435D2E7A70}" srcOrd="1" destOrd="0" presId="urn:microsoft.com/office/officeart/2005/8/layout/orgChart1"/>
    <dgm:cxn modelId="{3423C3E6-482D-4CED-B429-D528E3F60374}" type="presParOf" srcId="{DD229539-20DE-4FBC-B65C-9DFB6EC0ECDA}" destId="{0FD93811-03D8-4D46-997F-5B57136391DA}" srcOrd="2" destOrd="0" presId="urn:microsoft.com/office/officeart/2005/8/layout/orgChart1"/>
    <dgm:cxn modelId="{B1221689-ECDB-4268-8FDA-30FF3C8CD8A2}" type="presParOf" srcId="{37B386D8-BEEB-45E1-9AC1-7AAB06876E09}" destId="{5A1B3B04-CF54-4B72-A722-2592102DD38A}" srcOrd="2" destOrd="0" presId="urn:microsoft.com/office/officeart/2005/8/layout/orgChart1"/>
    <dgm:cxn modelId="{A17D3FA5-DAD6-4E67-A1EF-3454104FF753}" type="presParOf" srcId="{37B386D8-BEEB-45E1-9AC1-7AAB06876E09}" destId="{5E599790-8C8B-4FC4-A105-7859CD11BD4C}" srcOrd="3" destOrd="0" presId="urn:microsoft.com/office/officeart/2005/8/layout/orgChart1"/>
    <dgm:cxn modelId="{57674330-589C-4FB5-ADB1-D57A6E2950C5}" type="presParOf" srcId="{5E599790-8C8B-4FC4-A105-7859CD11BD4C}" destId="{0038D996-5AD7-4077-A862-C114EF79DFBC}" srcOrd="0" destOrd="0" presId="urn:microsoft.com/office/officeart/2005/8/layout/orgChart1"/>
    <dgm:cxn modelId="{11506F6B-D662-4450-A6F8-EF8C0E712085}" type="presParOf" srcId="{0038D996-5AD7-4077-A862-C114EF79DFBC}" destId="{2830C427-459F-4AD8-B049-357D7655C141}" srcOrd="0" destOrd="0" presId="urn:microsoft.com/office/officeart/2005/8/layout/orgChart1"/>
    <dgm:cxn modelId="{1B56ABDD-B22E-4362-9269-B08C29B76303}" type="presParOf" srcId="{0038D996-5AD7-4077-A862-C114EF79DFBC}" destId="{A676932D-04FF-4462-B23D-68B2F45EDAFD}" srcOrd="1" destOrd="0" presId="urn:microsoft.com/office/officeart/2005/8/layout/orgChart1"/>
    <dgm:cxn modelId="{27CA002A-1C77-4FF4-9750-8D528FFAA090}" type="presParOf" srcId="{5E599790-8C8B-4FC4-A105-7859CD11BD4C}" destId="{D8ECC137-E46C-45FA-8E9E-7D22417BB9E5}" srcOrd="1" destOrd="0" presId="urn:microsoft.com/office/officeart/2005/8/layout/orgChart1"/>
    <dgm:cxn modelId="{A7026CA1-99B6-4A7C-AC44-FD131E734D91}" type="presParOf" srcId="{5E599790-8C8B-4FC4-A105-7859CD11BD4C}" destId="{78EF99C2-3686-431B-9882-0ABE63DD62D2}" srcOrd="2" destOrd="0" presId="urn:microsoft.com/office/officeart/2005/8/layout/orgChart1"/>
    <dgm:cxn modelId="{00F07766-BA5B-4F5B-819B-94D40FDAB976}" type="presParOf" srcId="{C325B2C6-DC3A-4887-9296-6EBDCADBBD9A}" destId="{532D3544-84AF-4B69-A5AD-0B841925677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6814417-8059-46B4-B7E6-3AF12CCDDBC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1D2BFE13-EDB3-40AC-A20E-D7C4BC34988C}">
      <dgm:prSet phldrT="[Tekst]" custT="1"/>
      <dgm:spPr/>
      <dgm:t>
        <a:bodyPr/>
        <a:lstStyle/>
        <a:p>
          <a:r>
            <a:rPr lang="hr-HR" sz="2000" dirty="0"/>
            <a:t>HRVATSKI ISPLATITELJ</a:t>
          </a:r>
        </a:p>
      </dgm:t>
    </dgm:pt>
    <dgm:pt modelId="{0D3DDC33-68A7-4D00-9BCE-C73950C42CBB}" type="parTrans" cxnId="{9E3CCED4-33FC-40AE-811E-C71BFCF05BD4}">
      <dgm:prSet/>
      <dgm:spPr/>
      <dgm:t>
        <a:bodyPr/>
        <a:lstStyle/>
        <a:p>
          <a:endParaRPr lang="hr-HR"/>
        </a:p>
      </dgm:t>
    </dgm:pt>
    <dgm:pt modelId="{1AD49FE7-8B98-4372-A3D5-1534965C2EBD}" type="sibTrans" cxnId="{9E3CCED4-33FC-40AE-811E-C71BFCF05BD4}">
      <dgm:prSet/>
      <dgm:spPr/>
      <dgm:t>
        <a:bodyPr/>
        <a:lstStyle/>
        <a:p>
          <a:endParaRPr lang="hr-HR"/>
        </a:p>
      </dgm:t>
    </dgm:pt>
    <dgm:pt modelId="{2A3C0369-6A56-4859-88CB-AD60EA51F106}">
      <dgm:prSet custT="1"/>
      <dgm:spPr/>
      <dgm:t>
        <a:bodyPr/>
        <a:lstStyle/>
        <a:p>
          <a:r>
            <a:rPr lang="hr-HR" sz="2000" dirty="0"/>
            <a:t>NEREZIDENT POSJEDUJE “ZAHTJEV”/POTVRDU O REZIDENTNOSTI</a:t>
          </a:r>
        </a:p>
      </dgm:t>
    </dgm:pt>
    <dgm:pt modelId="{50153A73-5747-423F-B763-D98259220E05}" type="parTrans" cxnId="{9DFFE986-6987-4A14-86BB-23A7F6A84F5D}">
      <dgm:prSet/>
      <dgm:spPr/>
      <dgm:t>
        <a:bodyPr/>
        <a:lstStyle/>
        <a:p>
          <a:endParaRPr lang="hr-HR" sz="6000"/>
        </a:p>
      </dgm:t>
    </dgm:pt>
    <dgm:pt modelId="{3A69AD5E-C78E-4416-8BD4-70323ED8A2DC}" type="sibTrans" cxnId="{9DFFE986-6987-4A14-86BB-23A7F6A84F5D}">
      <dgm:prSet/>
      <dgm:spPr/>
      <dgm:t>
        <a:bodyPr/>
        <a:lstStyle/>
        <a:p>
          <a:endParaRPr lang="hr-HR"/>
        </a:p>
      </dgm:t>
    </dgm:pt>
    <dgm:pt modelId="{A4755C27-2590-4115-BA2F-0B9BC5F43618}">
      <dgm:prSet custT="1"/>
      <dgm:spPr/>
      <dgm:t>
        <a:bodyPr/>
        <a:lstStyle/>
        <a:p>
          <a:r>
            <a:rPr lang="hr-HR" sz="1800" dirty="0"/>
            <a:t>NEREZIDENT NE POSJEDUJE“ZAHTJEV”/POTVRDU O REZIDENTNOSTI</a:t>
          </a:r>
        </a:p>
      </dgm:t>
    </dgm:pt>
    <dgm:pt modelId="{C61ABEFC-2994-4AE2-8E81-0DDE6F78DA84}" type="parTrans" cxnId="{3F0AD016-DAA3-4B8F-B3C8-FE390FFDCDF7}">
      <dgm:prSet/>
      <dgm:spPr/>
      <dgm:t>
        <a:bodyPr/>
        <a:lstStyle/>
        <a:p>
          <a:endParaRPr lang="hr-HR" sz="6000"/>
        </a:p>
      </dgm:t>
    </dgm:pt>
    <dgm:pt modelId="{735EC438-0C48-450A-A28C-BA01335368CE}" type="sibTrans" cxnId="{3F0AD016-DAA3-4B8F-B3C8-FE390FFDCDF7}">
      <dgm:prSet/>
      <dgm:spPr/>
      <dgm:t>
        <a:bodyPr/>
        <a:lstStyle/>
        <a:p>
          <a:endParaRPr lang="hr-HR"/>
        </a:p>
      </dgm:t>
    </dgm:pt>
    <dgm:pt modelId="{221D7622-A63A-439D-A5C7-EADEC8AB4157}">
      <dgm:prSet custT="1"/>
      <dgm:spPr>
        <a:solidFill>
          <a:srgbClr val="FF0000"/>
        </a:solidFill>
      </dgm:spPr>
      <dgm:t>
        <a:bodyPr/>
        <a:lstStyle/>
        <a:p>
          <a:r>
            <a:rPr lang="hr-HR" sz="1600" dirty="0"/>
            <a:t>PRIMJENA ODREDBI ZAKONA I MEĐUNARODNOG UGOVORA</a:t>
          </a:r>
        </a:p>
      </dgm:t>
    </dgm:pt>
    <dgm:pt modelId="{F1074CC8-4806-41B9-8405-FFE49187946B}" type="parTrans" cxnId="{8124DC09-7770-4B26-BAB4-26252A1DBE63}">
      <dgm:prSet/>
      <dgm:spPr/>
      <dgm:t>
        <a:bodyPr/>
        <a:lstStyle/>
        <a:p>
          <a:endParaRPr lang="hr-HR" sz="6000"/>
        </a:p>
      </dgm:t>
    </dgm:pt>
    <dgm:pt modelId="{D97B8F24-2D48-40E2-9FF9-DD1DE34D461F}" type="sibTrans" cxnId="{8124DC09-7770-4B26-BAB4-26252A1DBE63}">
      <dgm:prSet/>
      <dgm:spPr/>
      <dgm:t>
        <a:bodyPr/>
        <a:lstStyle/>
        <a:p>
          <a:endParaRPr lang="hr-HR"/>
        </a:p>
      </dgm:t>
    </dgm:pt>
    <dgm:pt modelId="{D0313335-5131-41C7-86B9-B92EAA9AD83D}">
      <dgm:prSet custT="1"/>
      <dgm:spPr>
        <a:solidFill>
          <a:srgbClr val="00B050"/>
        </a:solidFill>
      </dgm:spPr>
      <dgm:t>
        <a:bodyPr/>
        <a:lstStyle/>
        <a:p>
          <a:r>
            <a:rPr lang="hr-HR" sz="2000" dirty="0"/>
            <a:t>PRIMJENA TUZEMNIH POREZNIH PROPISA</a:t>
          </a:r>
        </a:p>
      </dgm:t>
    </dgm:pt>
    <dgm:pt modelId="{66A4437F-B4DD-4D4B-81D9-CBEDFD954A57}" type="parTrans" cxnId="{52E3562D-776A-4235-8735-7000D8951889}">
      <dgm:prSet/>
      <dgm:spPr/>
      <dgm:t>
        <a:bodyPr/>
        <a:lstStyle/>
        <a:p>
          <a:endParaRPr lang="hr-HR" sz="6000"/>
        </a:p>
      </dgm:t>
    </dgm:pt>
    <dgm:pt modelId="{EB93E943-BAA7-40B5-AA05-2D7484FFF157}" type="sibTrans" cxnId="{52E3562D-776A-4235-8735-7000D8951889}">
      <dgm:prSet/>
      <dgm:spPr/>
      <dgm:t>
        <a:bodyPr/>
        <a:lstStyle/>
        <a:p>
          <a:endParaRPr lang="hr-HR"/>
        </a:p>
      </dgm:t>
    </dgm:pt>
    <dgm:pt modelId="{7986D440-0F0D-4C75-B426-6E5D765FC69C}">
      <dgm:prSet custT="1"/>
      <dgm:spPr>
        <a:solidFill>
          <a:srgbClr val="FF0000"/>
        </a:solidFill>
      </dgm:spPr>
      <dgm:t>
        <a:bodyPr/>
        <a:lstStyle/>
        <a:p>
          <a:r>
            <a:rPr lang="hr-HR" sz="1200" dirty="0"/>
            <a:t>NEREZIDENT U ROKU OD 3 GODINE NAKNADNO DOSTAVIO OBRAZAC “ZAHTJEV”/POTVRDU O REZIDENTNOSTI</a:t>
          </a:r>
        </a:p>
      </dgm:t>
    </dgm:pt>
    <dgm:pt modelId="{129942FE-0E8F-44B8-ACD5-1E51ED3F0493}" type="parTrans" cxnId="{93BC46F0-7C4C-4D89-BDAE-7ECF61C41EFC}">
      <dgm:prSet/>
      <dgm:spPr/>
      <dgm:t>
        <a:bodyPr/>
        <a:lstStyle/>
        <a:p>
          <a:endParaRPr lang="hr-HR" sz="6000"/>
        </a:p>
      </dgm:t>
    </dgm:pt>
    <dgm:pt modelId="{982876CD-D2B7-42C7-8A0D-A8DA7D190868}" type="sibTrans" cxnId="{93BC46F0-7C4C-4D89-BDAE-7ECF61C41EFC}">
      <dgm:prSet/>
      <dgm:spPr/>
      <dgm:t>
        <a:bodyPr/>
        <a:lstStyle/>
        <a:p>
          <a:endParaRPr lang="hr-HR"/>
        </a:p>
      </dgm:t>
    </dgm:pt>
    <dgm:pt modelId="{CE15FB24-CA1B-4901-8673-47B73717F92B}">
      <dgm:prSet custT="1"/>
      <dgm:spPr>
        <a:solidFill>
          <a:srgbClr val="00B050"/>
        </a:solidFill>
      </dgm:spPr>
      <dgm:t>
        <a:bodyPr/>
        <a:lstStyle/>
        <a:p>
          <a:r>
            <a:rPr lang="hr-HR" sz="1200" dirty="0"/>
            <a:t>NEREZIDENT NIJE U ROKU 3 GODINE DOSTAVIO OBRAZAC “ZAHTJEV”/POTVRDU O REZIDENTNOSTI</a:t>
          </a:r>
        </a:p>
      </dgm:t>
    </dgm:pt>
    <dgm:pt modelId="{0B314DCE-A6CC-4BA3-9CC2-F4717B01D25B}" type="parTrans" cxnId="{24507628-8E09-4F8F-B760-9F4FF9C1D32D}">
      <dgm:prSet/>
      <dgm:spPr/>
      <dgm:t>
        <a:bodyPr/>
        <a:lstStyle/>
        <a:p>
          <a:endParaRPr lang="hr-HR" sz="6000"/>
        </a:p>
      </dgm:t>
    </dgm:pt>
    <dgm:pt modelId="{7981B843-EEB8-479A-937C-0F135B59D3D7}" type="sibTrans" cxnId="{24507628-8E09-4F8F-B760-9F4FF9C1D32D}">
      <dgm:prSet/>
      <dgm:spPr/>
      <dgm:t>
        <a:bodyPr/>
        <a:lstStyle/>
        <a:p>
          <a:endParaRPr lang="hr-HR"/>
        </a:p>
      </dgm:t>
    </dgm:pt>
    <dgm:pt modelId="{C5938D66-294D-4A41-9E15-3B733C71128E}">
      <dgm:prSet custT="1"/>
      <dgm:spPr>
        <a:solidFill>
          <a:srgbClr val="00B050"/>
        </a:solidFill>
      </dgm:spPr>
      <dgm:t>
        <a:bodyPr/>
        <a:lstStyle/>
        <a:p>
          <a:r>
            <a:rPr lang="hr-HR" sz="1400" dirty="0"/>
            <a:t>PRIMJENA TUZEMNIH POREZNIH PROPISA</a:t>
          </a:r>
        </a:p>
      </dgm:t>
    </dgm:pt>
    <dgm:pt modelId="{27D20634-9752-4EBD-B4F2-6FCEA0F5620D}" type="parTrans" cxnId="{CBD53702-CF6E-4D15-8278-9BD014ED0BDA}">
      <dgm:prSet/>
      <dgm:spPr/>
      <dgm:t>
        <a:bodyPr/>
        <a:lstStyle/>
        <a:p>
          <a:endParaRPr lang="hr-HR" sz="6000"/>
        </a:p>
      </dgm:t>
    </dgm:pt>
    <dgm:pt modelId="{A97775E5-A45E-404A-BCCD-81469D95A3BE}" type="sibTrans" cxnId="{CBD53702-CF6E-4D15-8278-9BD014ED0BDA}">
      <dgm:prSet/>
      <dgm:spPr/>
      <dgm:t>
        <a:bodyPr/>
        <a:lstStyle/>
        <a:p>
          <a:endParaRPr lang="hr-HR"/>
        </a:p>
      </dgm:t>
    </dgm:pt>
    <dgm:pt modelId="{9B849166-DBB4-4E15-98E0-36A44443FB62}">
      <dgm:prSet custT="1"/>
      <dgm:spPr>
        <a:solidFill>
          <a:srgbClr val="FF0000"/>
        </a:solidFill>
      </dgm:spPr>
      <dgm:t>
        <a:bodyPr/>
        <a:lstStyle/>
        <a:p>
          <a:r>
            <a:rPr lang="hr-HR" sz="1600" dirty="0"/>
            <a:t>PRIMJENA ODREDBI ZAKONA I MEĐUNARODNOG UGOVORA</a:t>
          </a:r>
        </a:p>
      </dgm:t>
    </dgm:pt>
    <dgm:pt modelId="{DB72BDCE-E57A-450C-BA83-230C99F9A821}" type="parTrans" cxnId="{4C9A8372-E197-4391-A354-7C6871C6293B}">
      <dgm:prSet/>
      <dgm:spPr/>
      <dgm:t>
        <a:bodyPr/>
        <a:lstStyle/>
        <a:p>
          <a:endParaRPr lang="hr-HR" sz="6000"/>
        </a:p>
      </dgm:t>
    </dgm:pt>
    <dgm:pt modelId="{3BA4928B-3D47-436E-B0C0-5146A6F282C2}" type="sibTrans" cxnId="{4C9A8372-E197-4391-A354-7C6871C6293B}">
      <dgm:prSet/>
      <dgm:spPr/>
      <dgm:t>
        <a:bodyPr/>
        <a:lstStyle/>
        <a:p>
          <a:endParaRPr lang="hr-HR"/>
        </a:p>
      </dgm:t>
    </dgm:pt>
    <dgm:pt modelId="{EF8CB13D-8097-4102-BE14-D6C641AB5AEE}" type="pres">
      <dgm:prSet presAssocID="{66814417-8059-46B4-B7E6-3AF12CCDDBC2}" presName="hierChild1" presStyleCnt="0">
        <dgm:presLayoutVars>
          <dgm:orgChart val="1"/>
          <dgm:chPref val="1"/>
          <dgm:dir/>
          <dgm:animOne val="branch"/>
          <dgm:animLvl val="lvl"/>
          <dgm:resizeHandles/>
        </dgm:presLayoutVars>
      </dgm:prSet>
      <dgm:spPr/>
    </dgm:pt>
    <dgm:pt modelId="{C1960EE5-5E38-41BF-9D5F-0CECEBAD009F}" type="pres">
      <dgm:prSet presAssocID="{1D2BFE13-EDB3-40AC-A20E-D7C4BC34988C}" presName="hierRoot1" presStyleCnt="0">
        <dgm:presLayoutVars>
          <dgm:hierBranch val="init"/>
        </dgm:presLayoutVars>
      </dgm:prSet>
      <dgm:spPr/>
    </dgm:pt>
    <dgm:pt modelId="{A83743C9-7A5F-4555-A235-5CA4896A5352}" type="pres">
      <dgm:prSet presAssocID="{1D2BFE13-EDB3-40AC-A20E-D7C4BC34988C}" presName="rootComposite1" presStyleCnt="0"/>
      <dgm:spPr/>
    </dgm:pt>
    <dgm:pt modelId="{D5E44F5C-2611-413E-AFD4-9106B4296089}" type="pres">
      <dgm:prSet presAssocID="{1D2BFE13-EDB3-40AC-A20E-D7C4BC34988C}" presName="rootText1" presStyleLbl="node0" presStyleIdx="0" presStyleCnt="1" custScaleX="454595" custLinFactNeighborX="475" custLinFactNeighborY="-40615">
        <dgm:presLayoutVars>
          <dgm:chPref val="3"/>
        </dgm:presLayoutVars>
      </dgm:prSet>
      <dgm:spPr/>
    </dgm:pt>
    <dgm:pt modelId="{2900E059-EE22-4C29-BA9D-A6A2525FEED3}" type="pres">
      <dgm:prSet presAssocID="{1D2BFE13-EDB3-40AC-A20E-D7C4BC34988C}" presName="rootConnector1" presStyleLbl="node1" presStyleIdx="0" presStyleCnt="0"/>
      <dgm:spPr/>
    </dgm:pt>
    <dgm:pt modelId="{3D6AC27B-2A33-47D8-ACCB-B61DE8DC6C90}" type="pres">
      <dgm:prSet presAssocID="{1D2BFE13-EDB3-40AC-A20E-D7C4BC34988C}" presName="hierChild2" presStyleCnt="0"/>
      <dgm:spPr/>
    </dgm:pt>
    <dgm:pt modelId="{905B9A29-E2A5-40DF-B78E-990A7F517ED9}" type="pres">
      <dgm:prSet presAssocID="{50153A73-5747-423F-B763-D98259220E05}" presName="Name37" presStyleLbl="parChTrans1D2" presStyleIdx="0" presStyleCnt="2"/>
      <dgm:spPr/>
    </dgm:pt>
    <dgm:pt modelId="{A3927450-71AB-4D1F-B353-7D89C9BE7A91}" type="pres">
      <dgm:prSet presAssocID="{2A3C0369-6A56-4859-88CB-AD60EA51F106}" presName="hierRoot2" presStyleCnt="0">
        <dgm:presLayoutVars>
          <dgm:hierBranch/>
        </dgm:presLayoutVars>
      </dgm:prSet>
      <dgm:spPr/>
    </dgm:pt>
    <dgm:pt modelId="{998C0FF7-AE02-4296-8342-BF79107A5495}" type="pres">
      <dgm:prSet presAssocID="{2A3C0369-6A56-4859-88CB-AD60EA51F106}" presName="rootComposite" presStyleCnt="0"/>
      <dgm:spPr/>
    </dgm:pt>
    <dgm:pt modelId="{51C92F3A-4D54-4E70-8969-F2A8F25834FE}" type="pres">
      <dgm:prSet presAssocID="{2A3C0369-6A56-4859-88CB-AD60EA51F106}" presName="rootText" presStyleLbl="node2" presStyleIdx="0" presStyleCnt="2" custScaleX="210110" custScaleY="153857">
        <dgm:presLayoutVars>
          <dgm:chPref val="3"/>
        </dgm:presLayoutVars>
      </dgm:prSet>
      <dgm:spPr/>
    </dgm:pt>
    <dgm:pt modelId="{85506E1F-66FC-48F9-AA85-089FE6A1B8B8}" type="pres">
      <dgm:prSet presAssocID="{2A3C0369-6A56-4859-88CB-AD60EA51F106}" presName="rootConnector" presStyleLbl="node2" presStyleIdx="0" presStyleCnt="2"/>
      <dgm:spPr/>
    </dgm:pt>
    <dgm:pt modelId="{96EA3242-29D3-48A8-9248-D9387A7924C8}" type="pres">
      <dgm:prSet presAssocID="{2A3C0369-6A56-4859-88CB-AD60EA51F106}" presName="hierChild4" presStyleCnt="0"/>
      <dgm:spPr/>
    </dgm:pt>
    <dgm:pt modelId="{FA40AFE8-CFF8-4AB5-9DAA-28987B3BB083}" type="pres">
      <dgm:prSet presAssocID="{F1074CC8-4806-41B9-8405-FFE49187946B}" presName="Name35" presStyleLbl="parChTrans1D3" presStyleIdx="0" presStyleCnt="2"/>
      <dgm:spPr/>
    </dgm:pt>
    <dgm:pt modelId="{54C848C9-C1A2-4B90-AAFC-500148FFD558}" type="pres">
      <dgm:prSet presAssocID="{221D7622-A63A-439D-A5C7-EADEC8AB4157}" presName="hierRoot2" presStyleCnt="0">
        <dgm:presLayoutVars>
          <dgm:hierBranch/>
        </dgm:presLayoutVars>
      </dgm:prSet>
      <dgm:spPr/>
    </dgm:pt>
    <dgm:pt modelId="{1F80FEFA-4ECF-4512-A860-D2DB7B0196F7}" type="pres">
      <dgm:prSet presAssocID="{221D7622-A63A-439D-A5C7-EADEC8AB4157}" presName="rootComposite" presStyleCnt="0"/>
      <dgm:spPr/>
    </dgm:pt>
    <dgm:pt modelId="{D7607563-3BDB-44A5-A2DB-360B1089155B}" type="pres">
      <dgm:prSet presAssocID="{221D7622-A63A-439D-A5C7-EADEC8AB4157}" presName="rootText" presStyleLbl="node3" presStyleIdx="0" presStyleCnt="2" custScaleX="203644">
        <dgm:presLayoutVars>
          <dgm:chPref val="3"/>
        </dgm:presLayoutVars>
      </dgm:prSet>
      <dgm:spPr/>
    </dgm:pt>
    <dgm:pt modelId="{E1F0FF0E-7C84-465C-8A64-189757222140}" type="pres">
      <dgm:prSet presAssocID="{221D7622-A63A-439D-A5C7-EADEC8AB4157}" presName="rootConnector" presStyleLbl="node3" presStyleIdx="0" presStyleCnt="2"/>
      <dgm:spPr/>
    </dgm:pt>
    <dgm:pt modelId="{10E33393-9127-4629-BDE8-0347360BEEB1}" type="pres">
      <dgm:prSet presAssocID="{221D7622-A63A-439D-A5C7-EADEC8AB4157}" presName="hierChild4" presStyleCnt="0"/>
      <dgm:spPr/>
    </dgm:pt>
    <dgm:pt modelId="{A20DA639-EA9D-48A9-81BD-883504C9CE18}" type="pres">
      <dgm:prSet presAssocID="{221D7622-A63A-439D-A5C7-EADEC8AB4157}" presName="hierChild5" presStyleCnt="0"/>
      <dgm:spPr/>
    </dgm:pt>
    <dgm:pt modelId="{6606CC3A-DA26-4951-816B-86FA35F958AB}" type="pres">
      <dgm:prSet presAssocID="{2A3C0369-6A56-4859-88CB-AD60EA51F106}" presName="hierChild5" presStyleCnt="0"/>
      <dgm:spPr/>
    </dgm:pt>
    <dgm:pt modelId="{2FC6FE05-E1EC-40ED-8627-FF7939EE86F7}" type="pres">
      <dgm:prSet presAssocID="{C61ABEFC-2994-4AE2-8E81-0DDE6F78DA84}" presName="Name37" presStyleLbl="parChTrans1D2" presStyleIdx="1" presStyleCnt="2"/>
      <dgm:spPr/>
    </dgm:pt>
    <dgm:pt modelId="{C0A1429A-E2CB-438A-94DE-097A94A4D7A2}" type="pres">
      <dgm:prSet presAssocID="{A4755C27-2590-4115-BA2F-0B9BC5F43618}" presName="hierRoot2" presStyleCnt="0">
        <dgm:presLayoutVars>
          <dgm:hierBranch/>
        </dgm:presLayoutVars>
      </dgm:prSet>
      <dgm:spPr/>
    </dgm:pt>
    <dgm:pt modelId="{985475B4-2C72-4CA4-A2F3-66E7FB0AE7D1}" type="pres">
      <dgm:prSet presAssocID="{A4755C27-2590-4115-BA2F-0B9BC5F43618}" presName="rootComposite" presStyleCnt="0"/>
      <dgm:spPr/>
    </dgm:pt>
    <dgm:pt modelId="{8C4EB56B-919C-464D-8976-D273BB958047}" type="pres">
      <dgm:prSet presAssocID="{A4755C27-2590-4115-BA2F-0B9BC5F43618}" presName="rootText" presStyleLbl="node2" presStyleIdx="1" presStyleCnt="2" custScaleX="312019">
        <dgm:presLayoutVars>
          <dgm:chPref val="3"/>
        </dgm:presLayoutVars>
      </dgm:prSet>
      <dgm:spPr/>
    </dgm:pt>
    <dgm:pt modelId="{5E9BE511-37B4-4A10-965F-20FDA8A1DE5D}" type="pres">
      <dgm:prSet presAssocID="{A4755C27-2590-4115-BA2F-0B9BC5F43618}" presName="rootConnector" presStyleLbl="node2" presStyleIdx="1" presStyleCnt="2"/>
      <dgm:spPr/>
    </dgm:pt>
    <dgm:pt modelId="{A3BB3E75-36C5-4053-8792-1A9ADB850D89}" type="pres">
      <dgm:prSet presAssocID="{A4755C27-2590-4115-BA2F-0B9BC5F43618}" presName="hierChild4" presStyleCnt="0"/>
      <dgm:spPr/>
    </dgm:pt>
    <dgm:pt modelId="{8E2C056F-4E1F-4292-B63A-183247C675CC}" type="pres">
      <dgm:prSet presAssocID="{66A4437F-B4DD-4D4B-81D9-CBEDFD954A57}" presName="Name35" presStyleLbl="parChTrans1D3" presStyleIdx="1" presStyleCnt="2"/>
      <dgm:spPr/>
    </dgm:pt>
    <dgm:pt modelId="{9855BDDB-C935-4BE2-8C36-EDAE41B65AA4}" type="pres">
      <dgm:prSet presAssocID="{D0313335-5131-41C7-86B9-B92EAA9AD83D}" presName="hierRoot2" presStyleCnt="0">
        <dgm:presLayoutVars>
          <dgm:hierBranch/>
        </dgm:presLayoutVars>
      </dgm:prSet>
      <dgm:spPr/>
    </dgm:pt>
    <dgm:pt modelId="{A7010486-DDD9-43F6-AB99-B8564AC1C469}" type="pres">
      <dgm:prSet presAssocID="{D0313335-5131-41C7-86B9-B92EAA9AD83D}" presName="rootComposite" presStyleCnt="0"/>
      <dgm:spPr/>
    </dgm:pt>
    <dgm:pt modelId="{025CA28A-BAA6-4BD9-8AE4-94D3CE68F7D7}" type="pres">
      <dgm:prSet presAssocID="{D0313335-5131-41C7-86B9-B92EAA9AD83D}" presName="rootText" presStyleLbl="node3" presStyleIdx="1" presStyleCnt="2" custScaleX="308138">
        <dgm:presLayoutVars>
          <dgm:chPref val="3"/>
        </dgm:presLayoutVars>
      </dgm:prSet>
      <dgm:spPr/>
    </dgm:pt>
    <dgm:pt modelId="{8A9D1CFA-C2DE-4BD1-A32E-F56F4C8C9176}" type="pres">
      <dgm:prSet presAssocID="{D0313335-5131-41C7-86B9-B92EAA9AD83D}" presName="rootConnector" presStyleLbl="node3" presStyleIdx="1" presStyleCnt="2"/>
      <dgm:spPr/>
    </dgm:pt>
    <dgm:pt modelId="{7F2D0F40-28C2-4649-8465-3C1322AA065C}" type="pres">
      <dgm:prSet presAssocID="{D0313335-5131-41C7-86B9-B92EAA9AD83D}" presName="hierChild4" presStyleCnt="0"/>
      <dgm:spPr/>
    </dgm:pt>
    <dgm:pt modelId="{878FEB4B-FF97-4088-A146-FD0C9D8B6237}" type="pres">
      <dgm:prSet presAssocID="{129942FE-0E8F-44B8-ACD5-1E51ED3F0493}" presName="Name35" presStyleLbl="parChTrans1D4" presStyleIdx="0" presStyleCnt="4"/>
      <dgm:spPr/>
    </dgm:pt>
    <dgm:pt modelId="{105B3752-CB64-499A-9B12-F3AF01C93EFA}" type="pres">
      <dgm:prSet presAssocID="{7986D440-0F0D-4C75-B426-6E5D765FC69C}" presName="hierRoot2" presStyleCnt="0">
        <dgm:presLayoutVars>
          <dgm:hierBranch/>
        </dgm:presLayoutVars>
      </dgm:prSet>
      <dgm:spPr/>
    </dgm:pt>
    <dgm:pt modelId="{B00874B8-71F0-4A29-B2F4-1D414B91F6A2}" type="pres">
      <dgm:prSet presAssocID="{7986D440-0F0D-4C75-B426-6E5D765FC69C}" presName="rootComposite" presStyleCnt="0"/>
      <dgm:spPr/>
    </dgm:pt>
    <dgm:pt modelId="{374145BF-91D2-41FA-B068-013DF24417E4}" type="pres">
      <dgm:prSet presAssocID="{7986D440-0F0D-4C75-B426-6E5D765FC69C}" presName="rootText" presStyleLbl="node4" presStyleIdx="0" presStyleCnt="4" custScaleX="204451">
        <dgm:presLayoutVars>
          <dgm:chPref val="3"/>
        </dgm:presLayoutVars>
      </dgm:prSet>
      <dgm:spPr/>
    </dgm:pt>
    <dgm:pt modelId="{663314F6-78A8-4ABE-B1EB-0C0BE0309CA9}" type="pres">
      <dgm:prSet presAssocID="{7986D440-0F0D-4C75-B426-6E5D765FC69C}" presName="rootConnector" presStyleLbl="node4" presStyleIdx="0" presStyleCnt="4"/>
      <dgm:spPr/>
    </dgm:pt>
    <dgm:pt modelId="{3AD6D6DD-1FD7-4AEC-B8E2-0F5A64D3B973}" type="pres">
      <dgm:prSet presAssocID="{7986D440-0F0D-4C75-B426-6E5D765FC69C}" presName="hierChild4" presStyleCnt="0"/>
      <dgm:spPr/>
    </dgm:pt>
    <dgm:pt modelId="{BB2082FE-901E-4737-AB24-52EFD7144547}" type="pres">
      <dgm:prSet presAssocID="{DB72BDCE-E57A-450C-BA83-230C99F9A821}" presName="Name35" presStyleLbl="parChTrans1D4" presStyleIdx="1" presStyleCnt="4"/>
      <dgm:spPr/>
    </dgm:pt>
    <dgm:pt modelId="{75DFBAA9-BBCC-4D76-A020-D2032DDAC873}" type="pres">
      <dgm:prSet presAssocID="{9B849166-DBB4-4E15-98E0-36A44443FB62}" presName="hierRoot2" presStyleCnt="0">
        <dgm:presLayoutVars>
          <dgm:hierBranch/>
        </dgm:presLayoutVars>
      </dgm:prSet>
      <dgm:spPr/>
    </dgm:pt>
    <dgm:pt modelId="{89507827-4683-4279-8CE0-363B9591CAFB}" type="pres">
      <dgm:prSet presAssocID="{9B849166-DBB4-4E15-98E0-36A44443FB62}" presName="rootComposite" presStyleCnt="0"/>
      <dgm:spPr/>
    </dgm:pt>
    <dgm:pt modelId="{A34F0D59-DDF8-4CCD-926D-7EF23AC91EEE}" type="pres">
      <dgm:prSet presAssocID="{9B849166-DBB4-4E15-98E0-36A44443FB62}" presName="rootText" presStyleLbl="node4" presStyleIdx="1" presStyleCnt="4" custScaleX="195143" custLinFactNeighborX="459" custLinFactNeighborY="-261">
        <dgm:presLayoutVars>
          <dgm:chPref val="3"/>
        </dgm:presLayoutVars>
      </dgm:prSet>
      <dgm:spPr/>
    </dgm:pt>
    <dgm:pt modelId="{F9394D56-C673-4FD1-AA1C-81DDE19375FD}" type="pres">
      <dgm:prSet presAssocID="{9B849166-DBB4-4E15-98E0-36A44443FB62}" presName="rootConnector" presStyleLbl="node4" presStyleIdx="1" presStyleCnt="4"/>
      <dgm:spPr/>
    </dgm:pt>
    <dgm:pt modelId="{7A63DC38-943E-4886-9DA3-C37B4844C8ED}" type="pres">
      <dgm:prSet presAssocID="{9B849166-DBB4-4E15-98E0-36A44443FB62}" presName="hierChild4" presStyleCnt="0"/>
      <dgm:spPr/>
    </dgm:pt>
    <dgm:pt modelId="{64B657C2-8258-4EA9-BD74-E82C23D6AC60}" type="pres">
      <dgm:prSet presAssocID="{9B849166-DBB4-4E15-98E0-36A44443FB62}" presName="hierChild5" presStyleCnt="0"/>
      <dgm:spPr/>
    </dgm:pt>
    <dgm:pt modelId="{FBB51118-E603-464C-81C3-9FA578AD5AD8}" type="pres">
      <dgm:prSet presAssocID="{7986D440-0F0D-4C75-B426-6E5D765FC69C}" presName="hierChild5" presStyleCnt="0"/>
      <dgm:spPr/>
    </dgm:pt>
    <dgm:pt modelId="{BFC9EB28-F074-48BD-B553-4901AB2688AD}" type="pres">
      <dgm:prSet presAssocID="{0B314DCE-A6CC-4BA3-9CC2-F4717B01D25B}" presName="Name35" presStyleLbl="parChTrans1D4" presStyleIdx="2" presStyleCnt="4"/>
      <dgm:spPr/>
    </dgm:pt>
    <dgm:pt modelId="{136883B6-53F9-45F4-9AA2-ADFDC7EB2874}" type="pres">
      <dgm:prSet presAssocID="{CE15FB24-CA1B-4901-8673-47B73717F92B}" presName="hierRoot2" presStyleCnt="0">
        <dgm:presLayoutVars>
          <dgm:hierBranch/>
        </dgm:presLayoutVars>
      </dgm:prSet>
      <dgm:spPr/>
    </dgm:pt>
    <dgm:pt modelId="{CF445F63-595B-4F69-9579-4CFDC950856E}" type="pres">
      <dgm:prSet presAssocID="{CE15FB24-CA1B-4901-8673-47B73717F92B}" presName="rootComposite" presStyleCnt="0"/>
      <dgm:spPr/>
    </dgm:pt>
    <dgm:pt modelId="{3D2245BB-CFCD-476D-8A81-05E859B6A06C}" type="pres">
      <dgm:prSet presAssocID="{CE15FB24-CA1B-4901-8673-47B73717F92B}" presName="rootText" presStyleLbl="node4" presStyleIdx="2" presStyleCnt="4" custScaleX="183343">
        <dgm:presLayoutVars>
          <dgm:chPref val="3"/>
        </dgm:presLayoutVars>
      </dgm:prSet>
      <dgm:spPr/>
    </dgm:pt>
    <dgm:pt modelId="{DE392578-86AE-453E-9513-D0B668142628}" type="pres">
      <dgm:prSet presAssocID="{CE15FB24-CA1B-4901-8673-47B73717F92B}" presName="rootConnector" presStyleLbl="node4" presStyleIdx="2" presStyleCnt="4"/>
      <dgm:spPr/>
    </dgm:pt>
    <dgm:pt modelId="{C6C55AEA-FB97-4AF3-92E5-3741220255FA}" type="pres">
      <dgm:prSet presAssocID="{CE15FB24-CA1B-4901-8673-47B73717F92B}" presName="hierChild4" presStyleCnt="0"/>
      <dgm:spPr/>
    </dgm:pt>
    <dgm:pt modelId="{5101F13C-8411-4E70-8002-D5689476AF8B}" type="pres">
      <dgm:prSet presAssocID="{27D20634-9752-4EBD-B4F2-6FCEA0F5620D}" presName="Name35" presStyleLbl="parChTrans1D4" presStyleIdx="3" presStyleCnt="4"/>
      <dgm:spPr/>
    </dgm:pt>
    <dgm:pt modelId="{D6399CC8-B80F-4A17-93AA-4430452F81AE}" type="pres">
      <dgm:prSet presAssocID="{C5938D66-294D-4A41-9E15-3B733C71128E}" presName="hierRoot2" presStyleCnt="0">
        <dgm:presLayoutVars>
          <dgm:hierBranch val="init"/>
        </dgm:presLayoutVars>
      </dgm:prSet>
      <dgm:spPr/>
    </dgm:pt>
    <dgm:pt modelId="{0C99C321-C726-456F-919E-0D811F0EEB8A}" type="pres">
      <dgm:prSet presAssocID="{C5938D66-294D-4A41-9E15-3B733C71128E}" presName="rootComposite" presStyleCnt="0"/>
      <dgm:spPr/>
    </dgm:pt>
    <dgm:pt modelId="{90B4C171-5AC9-41C5-9265-C6BED93B44E8}" type="pres">
      <dgm:prSet presAssocID="{C5938D66-294D-4A41-9E15-3B733C71128E}" presName="rootText" presStyleLbl="node4" presStyleIdx="3" presStyleCnt="4" custScaleX="172190">
        <dgm:presLayoutVars>
          <dgm:chPref val="3"/>
        </dgm:presLayoutVars>
      </dgm:prSet>
      <dgm:spPr/>
    </dgm:pt>
    <dgm:pt modelId="{9A1850E1-E70D-4291-A2CC-46063560ED82}" type="pres">
      <dgm:prSet presAssocID="{C5938D66-294D-4A41-9E15-3B733C71128E}" presName="rootConnector" presStyleLbl="node4" presStyleIdx="3" presStyleCnt="4"/>
      <dgm:spPr/>
    </dgm:pt>
    <dgm:pt modelId="{A7BAECA9-6503-4DA4-BF65-02E8C470FDE3}" type="pres">
      <dgm:prSet presAssocID="{C5938D66-294D-4A41-9E15-3B733C71128E}" presName="hierChild4" presStyleCnt="0"/>
      <dgm:spPr/>
    </dgm:pt>
    <dgm:pt modelId="{E009B437-29AE-4557-90BE-650A5EAD95D2}" type="pres">
      <dgm:prSet presAssocID="{C5938D66-294D-4A41-9E15-3B733C71128E}" presName="hierChild5" presStyleCnt="0"/>
      <dgm:spPr/>
    </dgm:pt>
    <dgm:pt modelId="{93F0A79A-C634-4D13-A55E-D4FEE26F8282}" type="pres">
      <dgm:prSet presAssocID="{CE15FB24-CA1B-4901-8673-47B73717F92B}" presName="hierChild5" presStyleCnt="0"/>
      <dgm:spPr/>
    </dgm:pt>
    <dgm:pt modelId="{01EB7666-B71F-420F-9627-B446C097A6DD}" type="pres">
      <dgm:prSet presAssocID="{D0313335-5131-41C7-86B9-B92EAA9AD83D}" presName="hierChild5" presStyleCnt="0"/>
      <dgm:spPr/>
    </dgm:pt>
    <dgm:pt modelId="{89D01D69-188E-436E-B7EB-9FF6D5B12FB3}" type="pres">
      <dgm:prSet presAssocID="{A4755C27-2590-4115-BA2F-0B9BC5F43618}" presName="hierChild5" presStyleCnt="0"/>
      <dgm:spPr/>
    </dgm:pt>
    <dgm:pt modelId="{AA60B0AD-F44A-418A-9D1F-9F677247E586}" type="pres">
      <dgm:prSet presAssocID="{1D2BFE13-EDB3-40AC-A20E-D7C4BC34988C}" presName="hierChild3" presStyleCnt="0"/>
      <dgm:spPr/>
    </dgm:pt>
  </dgm:ptLst>
  <dgm:cxnLst>
    <dgm:cxn modelId="{CBD53702-CF6E-4D15-8278-9BD014ED0BDA}" srcId="{CE15FB24-CA1B-4901-8673-47B73717F92B}" destId="{C5938D66-294D-4A41-9E15-3B733C71128E}" srcOrd="0" destOrd="0" parTransId="{27D20634-9752-4EBD-B4F2-6FCEA0F5620D}" sibTransId="{A97775E5-A45E-404A-BCCD-81469D95A3BE}"/>
    <dgm:cxn modelId="{84887B05-827D-4890-941E-C5989B38991B}" type="presOf" srcId="{7986D440-0F0D-4C75-B426-6E5D765FC69C}" destId="{374145BF-91D2-41FA-B068-013DF24417E4}" srcOrd="0" destOrd="0" presId="urn:microsoft.com/office/officeart/2005/8/layout/orgChart1"/>
    <dgm:cxn modelId="{8124DC09-7770-4B26-BAB4-26252A1DBE63}" srcId="{2A3C0369-6A56-4859-88CB-AD60EA51F106}" destId="{221D7622-A63A-439D-A5C7-EADEC8AB4157}" srcOrd="0" destOrd="0" parTransId="{F1074CC8-4806-41B9-8405-FFE49187946B}" sibTransId="{D97B8F24-2D48-40E2-9FF9-DD1DE34D461F}"/>
    <dgm:cxn modelId="{3F0AD016-DAA3-4B8F-B3C8-FE390FFDCDF7}" srcId="{1D2BFE13-EDB3-40AC-A20E-D7C4BC34988C}" destId="{A4755C27-2590-4115-BA2F-0B9BC5F43618}" srcOrd="1" destOrd="0" parTransId="{C61ABEFC-2994-4AE2-8E81-0DDE6F78DA84}" sibTransId="{735EC438-0C48-450A-A28C-BA01335368CE}"/>
    <dgm:cxn modelId="{3CE13C17-FA6D-4587-A470-2B3542489736}" type="presOf" srcId="{1D2BFE13-EDB3-40AC-A20E-D7C4BC34988C}" destId="{D5E44F5C-2611-413E-AFD4-9106B4296089}" srcOrd="0" destOrd="0" presId="urn:microsoft.com/office/officeart/2005/8/layout/orgChart1"/>
    <dgm:cxn modelId="{1924B417-BDAE-46A5-B00D-2DD709EED985}" type="presOf" srcId="{27D20634-9752-4EBD-B4F2-6FCEA0F5620D}" destId="{5101F13C-8411-4E70-8002-D5689476AF8B}" srcOrd="0" destOrd="0" presId="urn:microsoft.com/office/officeart/2005/8/layout/orgChart1"/>
    <dgm:cxn modelId="{E138BC1B-71A4-4C4D-B8E7-6E2F742F7FD7}" type="presOf" srcId="{C61ABEFC-2994-4AE2-8E81-0DDE6F78DA84}" destId="{2FC6FE05-E1EC-40ED-8627-FF7939EE86F7}" srcOrd="0" destOrd="0" presId="urn:microsoft.com/office/officeart/2005/8/layout/orgChart1"/>
    <dgm:cxn modelId="{7AD7DC1D-F4C7-4C2E-A736-A5150712066D}" type="presOf" srcId="{A4755C27-2590-4115-BA2F-0B9BC5F43618}" destId="{8C4EB56B-919C-464D-8976-D273BB958047}" srcOrd="0" destOrd="0" presId="urn:microsoft.com/office/officeart/2005/8/layout/orgChart1"/>
    <dgm:cxn modelId="{E8ED3527-2030-4EB7-B0C4-9C2406B9EAA7}" type="presOf" srcId="{C5938D66-294D-4A41-9E15-3B733C71128E}" destId="{9A1850E1-E70D-4291-A2CC-46063560ED82}" srcOrd="1" destOrd="0" presId="urn:microsoft.com/office/officeart/2005/8/layout/orgChart1"/>
    <dgm:cxn modelId="{24507628-8E09-4F8F-B760-9F4FF9C1D32D}" srcId="{D0313335-5131-41C7-86B9-B92EAA9AD83D}" destId="{CE15FB24-CA1B-4901-8673-47B73717F92B}" srcOrd="1" destOrd="0" parTransId="{0B314DCE-A6CC-4BA3-9CC2-F4717B01D25B}" sibTransId="{7981B843-EEB8-479A-937C-0F135B59D3D7}"/>
    <dgm:cxn modelId="{8503372C-F095-4EAC-B2FC-7ADF897846FB}" type="presOf" srcId="{D0313335-5131-41C7-86B9-B92EAA9AD83D}" destId="{8A9D1CFA-C2DE-4BD1-A32E-F56F4C8C9176}" srcOrd="1" destOrd="0" presId="urn:microsoft.com/office/officeart/2005/8/layout/orgChart1"/>
    <dgm:cxn modelId="{52E3562D-776A-4235-8735-7000D8951889}" srcId="{A4755C27-2590-4115-BA2F-0B9BC5F43618}" destId="{D0313335-5131-41C7-86B9-B92EAA9AD83D}" srcOrd="0" destOrd="0" parTransId="{66A4437F-B4DD-4D4B-81D9-CBEDFD954A57}" sibTransId="{EB93E943-BAA7-40B5-AA05-2D7484FFF157}"/>
    <dgm:cxn modelId="{BF358E39-BFFD-42E2-B879-1E9A5421834E}" type="presOf" srcId="{221D7622-A63A-439D-A5C7-EADEC8AB4157}" destId="{E1F0FF0E-7C84-465C-8A64-189757222140}" srcOrd="1" destOrd="0" presId="urn:microsoft.com/office/officeart/2005/8/layout/orgChart1"/>
    <dgm:cxn modelId="{1EE0F363-9D0B-42EC-93C7-73BAB6DF2799}" type="presOf" srcId="{66814417-8059-46B4-B7E6-3AF12CCDDBC2}" destId="{EF8CB13D-8097-4102-BE14-D6C641AB5AEE}" srcOrd="0" destOrd="0" presId="urn:microsoft.com/office/officeart/2005/8/layout/orgChart1"/>
    <dgm:cxn modelId="{F8662667-B753-4305-8BB3-1247164AB63E}" type="presOf" srcId="{CE15FB24-CA1B-4901-8673-47B73717F92B}" destId="{3D2245BB-CFCD-476D-8A81-05E859B6A06C}" srcOrd="0" destOrd="0" presId="urn:microsoft.com/office/officeart/2005/8/layout/orgChart1"/>
    <dgm:cxn modelId="{A2FFB749-54E1-4B75-9045-98818B437EE7}" type="presOf" srcId="{221D7622-A63A-439D-A5C7-EADEC8AB4157}" destId="{D7607563-3BDB-44A5-A2DB-360B1089155B}" srcOrd="0" destOrd="0" presId="urn:microsoft.com/office/officeart/2005/8/layout/orgChart1"/>
    <dgm:cxn modelId="{88D7C151-B6B5-4ABF-BBA8-F7B6C808B0A8}" type="presOf" srcId="{7986D440-0F0D-4C75-B426-6E5D765FC69C}" destId="{663314F6-78A8-4ABE-B1EB-0C0BE0309CA9}" srcOrd="1" destOrd="0" presId="urn:microsoft.com/office/officeart/2005/8/layout/orgChart1"/>
    <dgm:cxn modelId="{4C9A8372-E197-4391-A354-7C6871C6293B}" srcId="{7986D440-0F0D-4C75-B426-6E5D765FC69C}" destId="{9B849166-DBB4-4E15-98E0-36A44443FB62}" srcOrd="0" destOrd="0" parTransId="{DB72BDCE-E57A-450C-BA83-230C99F9A821}" sibTransId="{3BA4928B-3D47-436E-B0C0-5146A6F282C2}"/>
    <dgm:cxn modelId="{89DCAE53-B142-4D53-8557-2D30C562BF49}" type="presOf" srcId="{DB72BDCE-E57A-450C-BA83-230C99F9A821}" destId="{BB2082FE-901E-4737-AB24-52EFD7144547}" srcOrd="0" destOrd="0" presId="urn:microsoft.com/office/officeart/2005/8/layout/orgChart1"/>
    <dgm:cxn modelId="{B04FB753-0A25-4583-91AD-FDEDF701AE70}" type="presOf" srcId="{66A4437F-B4DD-4D4B-81D9-CBEDFD954A57}" destId="{8E2C056F-4E1F-4292-B63A-183247C675CC}" srcOrd="0" destOrd="0" presId="urn:microsoft.com/office/officeart/2005/8/layout/orgChart1"/>
    <dgm:cxn modelId="{1817447A-770F-4D1C-927A-B53D0A9E187D}" type="presOf" srcId="{F1074CC8-4806-41B9-8405-FFE49187946B}" destId="{FA40AFE8-CFF8-4AB5-9DAA-28987B3BB083}" srcOrd="0" destOrd="0" presId="urn:microsoft.com/office/officeart/2005/8/layout/orgChart1"/>
    <dgm:cxn modelId="{1E30D47B-ED6C-4CBB-80E8-4435D1AA5E52}" type="presOf" srcId="{CE15FB24-CA1B-4901-8673-47B73717F92B}" destId="{DE392578-86AE-453E-9513-D0B668142628}" srcOrd="1" destOrd="0" presId="urn:microsoft.com/office/officeart/2005/8/layout/orgChart1"/>
    <dgm:cxn modelId="{9DFFE986-6987-4A14-86BB-23A7F6A84F5D}" srcId="{1D2BFE13-EDB3-40AC-A20E-D7C4BC34988C}" destId="{2A3C0369-6A56-4859-88CB-AD60EA51F106}" srcOrd="0" destOrd="0" parTransId="{50153A73-5747-423F-B763-D98259220E05}" sibTransId="{3A69AD5E-C78E-4416-8BD4-70323ED8A2DC}"/>
    <dgm:cxn modelId="{A04D4D8E-A49E-40C2-AE42-A25D8AD195F1}" type="presOf" srcId="{A4755C27-2590-4115-BA2F-0B9BC5F43618}" destId="{5E9BE511-37B4-4A10-965F-20FDA8A1DE5D}" srcOrd="1" destOrd="0" presId="urn:microsoft.com/office/officeart/2005/8/layout/orgChart1"/>
    <dgm:cxn modelId="{8C708D94-4503-442F-9C4A-5E0C6D6C72CC}" type="presOf" srcId="{2A3C0369-6A56-4859-88CB-AD60EA51F106}" destId="{51C92F3A-4D54-4E70-8969-F2A8F25834FE}" srcOrd="0" destOrd="0" presId="urn:microsoft.com/office/officeart/2005/8/layout/orgChart1"/>
    <dgm:cxn modelId="{A84D5B9E-A6D3-499C-BE63-95273CD6F330}" type="presOf" srcId="{129942FE-0E8F-44B8-ACD5-1E51ED3F0493}" destId="{878FEB4B-FF97-4088-A146-FD0C9D8B6237}" srcOrd="0" destOrd="0" presId="urn:microsoft.com/office/officeart/2005/8/layout/orgChart1"/>
    <dgm:cxn modelId="{25E310AA-6462-4CC7-92CC-C9661BEE39F9}" type="presOf" srcId="{0B314DCE-A6CC-4BA3-9CC2-F4717B01D25B}" destId="{BFC9EB28-F074-48BD-B553-4901AB2688AD}" srcOrd="0" destOrd="0" presId="urn:microsoft.com/office/officeart/2005/8/layout/orgChart1"/>
    <dgm:cxn modelId="{34BD32AA-7A83-4805-998A-91565BF2CB1B}" type="presOf" srcId="{2A3C0369-6A56-4859-88CB-AD60EA51F106}" destId="{85506E1F-66FC-48F9-AA85-089FE6A1B8B8}" srcOrd="1" destOrd="0" presId="urn:microsoft.com/office/officeart/2005/8/layout/orgChart1"/>
    <dgm:cxn modelId="{381D57B7-3AA4-49C0-8244-C770892E6A0B}" type="presOf" srcId="{9B849166-DBB4-4E15-98E0-36A44443FB62}" destId="{A34F0D59-DDF8-4CCD-926D-7EF23AC91EEE}" srcOrd="0" destOrd="0" presId="urn:microsoft.com/office/officeart/2005/8/layout/orgChart1"/>
    <dgm:cxn modelId="{35F650C1-7193-487A-960C-A21E3EA779D9}" type="presOf" srcId="{9B849166-DBB4-4E15-98E0-36A44443FB62}" destId="{F9394D56-C673-4FD1-AA1C-81DDE19375FD}" srcOrd="1" destOrd="0" presId="urn:microsoft.com/office/officeart/2005/8/layout/orgChart1"/>
    <dgm:cxn modelId="{9E3CCED4-33FC-40AE-811E-C71BFCF05BD4}" srcId="{66814417-8059-46B4-B7E6-3AF12CCDDBC2}" destId="{1D2BFE13-EDB3-40AC-A20E-D7C4BC34988C}" srcOrd="0" destOrd="0" parTransId="{0D3DDC33-68A7-4D00-9BCE-C73950C42CBB}" sibTransId="{1AD49FE7-8B98-4372-A3D5-1534965C2EBD}"/>
    <dgm:cxn modelId="{63D17CDF-6B27-4E2A-B293-FEDE7A576CC2}" type="presOf" srcId="{C5938D66-294D-4A41-9E15-3B733C71128E}" destId="{90B4C171-5AC9-41C5-9265-C6BED93B44E8}" srcOrd="0" destOrd="0" presId="urn:microsoft.com/office/officeart/2005/8/layout/orgChart1"/>
    <dgm:cxn modelId="{9529FDE1-9AA9-4DE3-BB8C-17C235BA479B}" type="presOf" srcId="{50153A73-5747-423F-B763-D98259220E05}" destId="{905B9A29-E2A5-40DF-B78E-990A7F517ED9}" srcOrd="0" destOrd="0" presId="urn:microsoft.com/office/officeart/2005/8/layout/orgChart1"/>
    <dgm:cxn modelId="{F83F45E2-7618-49B4-86F2-A53CF5E87E4B}" type="presOf" srcId="{1D2BFE13-EDB3-40AC-A20E-D7C4BC34988C}" destId="{2900E059-EE22-4C29-BA9D-A6A2525FEED3}" srcOrd="1" destOrd="0" presId="urn:microsoft.com/office/officeart/2005/8/layout/orgChart1"/>
    <dgm:cxn modelId="{AF8A33ED-2BAE-4D5F-AEC9-848DC39ED1B6}" type="presOf" srcId="{D0313335-5131-41C7-86B9-B92EAA9AD83D}" destId="{025CA28A-BAA6-4BD9-8AE4-94D3CE68F7D7}" srcOrd="0" destOrd="0" presId="urn:microsoft.com/office/officeart/2005/8/layout/orgChart1"/>
    <dgm:cxn modelId="{93BC46F0-7C4C-4D89-BDAE-7ECF61C41EFC}" srcId="{D0313335-5131-41C7-86B9-B92EAA9AD83D}" destId="{7986D440-0F0D-4C75-B426-6E5D765FC69C}" srcOrd="0" destOrd="0" parTransId="{129942FE-0E8F-44B8-ACD5-1E51ED3F0493}" sibTransId="{982876CD-D2B7-42C7-8A0D-A8DA7D190868}"/>
    <dgm:cxn modelId="{3D31923A-3BC4-428F-88AA-C467F1D634A5}" type="presParOf" srcId="{EF8CB13D-8097-4102-BE14-D6C641AB5AEE}" destId="{C1960EE5-5E38-41BF-9D5F-0CECEBAD009F}" srcOrd="0" destOrd="0" presId="urn:microsoft.com/office/officeart/2005/8/layout/orgChart1"/>
    <dgm:cxn modelId="{A5A70F84-FC81-4B3F-A995-76926560BB94}" type="presParOf" srcId="{C1960EE5-5E38-41BF-9D5F-0CECEBAD009F}" destId="{A83743C9-7A5F-4555-A235-5CA4896A5352}" srcOrd="0" destOrd="0" presId="urn:microsoft.com/office/officeart/2005/8/layout/orgChart1"/>
    <dgm:cxn modelId="{9A7084A3-7161-41D7-B876-10553A099057}" type="presParOf" srcId="{A83743C9-7A5F-4555-A235-5CA4896A5352}" destId="{D5E44F5C-2611-413E-AFD4-9106B4296089}" srcOrd="0" destOrd="0" presId="urn:microsoft.com/office/officeart/2005/8/layout/orgChart1"/>
    <dgm:cxn modelId="{A7B0B6CF-DB1D-443C-A1B0-2FE5891EB5DD}" type="presParOf" srcId="{A83743C9-7A5F-4555-A235-5CA4896A5352}" destId="{2900E059-EE22-4C29-BA9D-A6A2525FEED3}" srcOrd="1" destOrd="0" presId="urn:microsoft.com/office/officeart/2005/8/layout/orgChart1"/>
    <dgm:cxn modelId="{28033B0F-A042-4254-81F6-8266E1081D77}" type="presParOf" srcId="{C1960EE5-5E38-41BF-9D5F-0CECEBAD009F}" destId="{3D6AC27B-2A33-47D8-ACCB-B61DE8DC6C90}" srcOrd="1" destOrd="0" presId="urn:microsoft.com/office/officeart/2005/8/layout/orgChart1"/>
    <dgm:cxn modelId="{F3091849-02BF-412C-BC04-D10BC2212532}" type="presParOf" srcId="{3D6AC27B-2A33-47D8-ACCB-B61DE8DC6C90}" destId="{905B9A29-E2A5-40DF-B78E-990A7F517ED9}" srcOrd="0" destOrd="0" presId="urn:microsoft.com/office/officeart/2005/8/layout/orgChart1"/>
    <dgm:cxn modelId="{AD4F5729-7F92-4AFE-AEC6-0A83D8D62C49}" type="presParOf" srcId="{3D6AC27B-2A33-47D8-ACCB-B61DE8DC6C90}" destId="{A3927450-71AB-4D1F-B353-7D89C9BE7A91}" srcOrd="1" destOrd="0" presId="urn:microsoft.com/office/officeart/2005/8/layout/orgChart1"/>
    <dgm:cxn modelId="{317E4F2E-F582-4FF5-81AD-5AFC7D5990B6}" type="presParOf" srcId="{A3927450-71AB-4D1F-B353-7D89C9BE7A91}" destId="{998C0FF7-AE02-4296-8342-BF79107A5495}" srcOrd="0" destOrd="0" presId="urn:microsoft.com/office/officeart/2005/8/layout/orgChart1"/>
    <dgm:cxn modelId="{9B77B977-CEFE-488C-BBC9-740691A066FE}" type="presParOf" srcId="{998C0FF7-AE02-4296-8342-BF79107A5495}" destId="{51C92F3A-4D54-4E70-8969-F2A8F25834FE}" srcOrd="0" destOrd="0" presId="urn:microsoft.com/office/officeart/2005/8/layout/orgChart1"/>
    <dgm:cxn modelId="{093A85D5-A06E-47B7-9205-4BCB89D2C6BD}" type="presParOf" srcId="{998C0FF7-AE02-4296-8342-BF79107A5495}" destId="{85506E1F-66FC-48F9-AA85-089FE6A1B8B8}" srcOrd="1" destOrd="0" presId="urn:microsoft.com/office/officeart/2005/8/layout/orgChart1"/>
    <dgm:cxn modelId="{4EA8BA23-5EF7-42D4-8307-14408CD04569}" type="presParOf" srcId="{A3927450-71AB-4D1F-B353-7D89C9BE7A91}" destId="{96EA3242-29D3-48A8-9248-D9387A7924C8}" srcOrd="1" destOrd="0" presId="urn:microsoft.com/office/officeart/2005/8/layout/orgChart1"/>
    <dgm:cxn modelId="{8389AE79-4D72-438A-8702-726730872697}" type="presParOf" srcId="{96EA3242-29D3-48A8-9248-D9387A7924C8}" destId="{FA40AFE8-CFF8-4AB5-9DAA-28987B3BB083}" srcOrd="0" destOrd="0" presId="urn:microsoft.com/office/officeart/2005/8/layout/orgChart1"/>
    <dgm:cxn modelId="{37647E51-9152-4AE8-BFD4-CDAFEC0C9913}" type="presParOf" srcId="{96EA3242-29D3-48A8-9248-D9387A7924C8}" destId="{54C848C9-C1A2-4B90-AAFC-500148FFD558}" srcOrd="1" destOrd="0" presId="urn:microsoft.com/office/officeart/2005/8/layout/orgChart1"/>
    <dgm:cxn modelId="{1E742A60-3EE2-4635-AD59-1F6A500307F5}" type="presParOf" srcId="{54C848C9-C1A2-4B90-AAFC-500148FFD558}" destId="{1F80FEFA-4ECF-4512-A860-D2DB7B0196F7}" srcOrd="0" destOrd="0" presId="urn:microsoft.com/office/officeart/2005/8/layout/orgChart1"/>
    <dgm:cxn modelId="{C184BF2B-9BF9-4432-8C7B-E8C9631EBBDA}" type="presParOf" srcId="{1F80FEFA-4ECF-4512-A860-D2DB7B0196F7}" destId="{D7607563-3BDB-44A5-A2DB-360B1089155B}" srcOrd="0" destOrd="0" presId="urn:microsoft.com/office/officeart/2005/8/layout/orgChart1"/>
    <dgm:cxn modelId="{F73F031A-D84D-47D0-B522-610971412D3C}" type="presParOf" srcId="{1F80FEFA-4ECF-4512-A860-D2DB7B0196F7}" destId="{E1F0FF0E-7C84-465C-8A64-189757222140}" srcOrd="1" destOrd="0" presId="urn:microsoft.com/office/officeart/2005/8/layout/orgChart1"/>
    <dgm:cxn modelId="{FFAE255E-5845-41DD-BF58-EA959B2E7F88}" type="presParOf" srcId="{54C848C9-C1A2-4B90-AAFC-500148FFD558}" destId="{10E33393-9127-4629-BDE8-0347360BEEB1}" srcOrd="1" destOrd="0" presId="urn:microsoft.com/office/officeart/2005/8/layout/orgChart1"/>
    <dgm:cxn modelId="{EE8328FD-2020-4BAC-B98E-4CDC942F9813}" type="presParOf" srcId="{54C848C9-C1A2-4B90-AAFC-500148FFD558}" destId="{A20DA639-EA9D-48A9-81BD-883504C9CE18}" srcOrd="2" destOrd="0" presId="urn:microsoft.com/office/officeart/2005/8/layout/orgChart1"/>
    <dgm:cxn modelId="{4C8BEB69-8588-4AAC-BA3A-03B29A8F53F0}" type="presParOf" srcId="{A3927450-71AB-4D1F-B353-7D89C9BE7A91}" destId="{6606CC3A-DA26-4951-816B-86FA35F958AB}" srcOrd="2" destOrd="0" presId="urn:microsoft.com/office/officeart/2005/8/layout/orgChart1"/>
    <dgm:cxn modelId="{B191D5B7-E9B1-42E1-A67A-BECDC6DE1084}" type="presParOf" srcId="{3D6AC27B-2A33-47D8-ACCB-B61DE8DC6C90}" destId="{2FC6FE05-E1EC-40ED-8627-FF7939EE86F7}" srcOrd="2" destOrd="0" presId="urn:microsoft.com/office/officeart/2005/8/layout/orgChart1"/>
    <dgm:cxn modelId="{E7D7CE7F-AAE4-4488-9CD4-7EBE0A87C593}" type="presParOf" srcId="{3D6AC27B-2A33-47D8-ACCB-B61DE8DC6C90}" destId="{C0A1429A-E2CB-438A-94DE-097A94A4D7A2}" srcOrd="3" destOrd="0" presId="urn:microsoft.com/office/officeart/2005/8/layout/orgChart1"/>
    <dgm:cxn modelId="{B66A5FBA-7ED5-4FD2-8D81-8A18E2388DB6}" type="presParOf" srcId="{C0A1429A-E2CB-438A-94DE-097A94A4D7A2}" destId="{985475B4-2C72-4CA4-A2F3-66E7FB0AE7D1}" srcOrd="0" destOrd="0" presId="urn:microsoft.com/office/officeart/2005/8/layout/orgChart1"/>
    <dgm:cxn modelId="{49713048-1F91-4390-9080-B305FCF694A5}" type="presParOf" srcId="{985475B4-2C72-4CA4-A2F3-66E7FB0AE7D1}" destId="{8C4EB56B-919C-464D-8976-D273BB958047}" srcOrd="0" destOrd="0" presId="urn:microsoft.com/office/officeart/2005/8/layout/orgChart1"/>
    <dgm:cxn modelId="{0C2540BE-8E58-4925-81F2-DC34734944BA}" type="presParOf" srcId="{985475B4-2C72-4CA4-A2F3-66E7FB0AE7D1}" destId="{5E9BE511-37B4-4A10-965F-20FDA8A1DE5D}" srcOrd="1" destOrd="0" presId="urn:microsoft.com/office/officeart/2005/8/layout/orgChart1"/>
    <dgm:cxn modelId="{ED386EAA-8617-45C7-AFA4-91DCA6BB7282}" type="presParOf" srcId="{C0A1429A-E2CB-438A-94DE-097A94A4D7A2}" destId="{A3BB3E75-36C5-4053-8792-1A9ADB850D89}" srcOrd="1" destOrd="0" presId="urn:microsoft.com/office/officeart/2005/8/layout/orgChart1"/>
    <dgm:cxn modelId="{92C7DF30-FF85-4330-BC1B-DE8A36602DC2}" type="presParOf" srcId="{A3BB3E75-36C5-4053-8792-1A9ADB850D89}" destId="{8E2C056F-4E1F-4292-B63A-183247C675CC}" srcOrd="0" destOrd="0" presId="urn:microsoft.com/office/officeart/2005/8/layout/orgChart1"/>
    <dgm:cxn modelId="{AE1D7513-70AC-4E1A-AFD9-1B0A3F9FB2DA}" type="presParOf" srcId="{A3BB3E75-36C5-4053-8792-1A9ADB850D89}" destId="{9855BDDB-C935-4BE2-8C36-EDAE41B65AA4}" srcOrd="1" destOrd="0" presId="urn:microsoft.com/office/officeart/2005/8/layout/orgChart1"/>
    <dgm:cxn modelId="{4709382C-632A-4D5F-9BFF-61849FBCB39A}" type="presParOf" srcId="{9855BDDB-C935-4BE2-8C36-EDAE41B65AA4}" destId="{A7010486-DDD9-43F6-AB99-B8564AC1C469}" srcOrd="0" destOrd="0" presId="urn:microsoft.com/office/officeart/2005/8/layout/orgChart1"/>
    <dgm:cxn modelId="{670FB9D4-4A68-4661-86A2-A6B6EE5D6156}" type="presParOf" srcId="{A7010486-DDD9-43F6-AB99-B8564AC1C469}" destId="{025CA28A-BAA6-4BD9-8AE4-94D3CE68F7D7}" srcOrd="0" destOrd="0" presId="urn:microsoft.com/office/officeart/2005/8/layout/orgChart1"/>
    <dgm:cxn modelId="{219F15C8-FDEC-4D34-8B6C-238C30B741A8}" type="presParOf" srcId="{A7010486-DDD9-43F6-AB99-B8564AC1C469}" destId="{8A9D1CFA-C2DE-4BD1-A32E-F56F4C8C9176}" srcOrd="1" destOrd="0" presId="urn:microsoft.com/office/officeart/2005/8/layout/orgChart1"/>
    <dgm:cxn modelId="{90958F6B-71F8-446E-9141-D6F4796AD071}" type="presParOf" srcId="{9855BDDB-C935-4BE2-8C36-EDAE41B65AA4}" destId="{7F2D0F40-28C2-4649-8465-3C1322AA065C}" srcOrd="1" destOrd="0" presId="urn:microsoft.com/office/officeart/2005/8/layout/orgChart1"/>
    <dgm:cxn modelId="{D3715798-EE52-4B0E-A98A-3A1DD633BFAD}" type="presParOf" srcId="{7F2D0F40-28C2-4649-8465-3C1322AA065C}" destId="{878FEB4B-FF97-4088-A146-FD0C9D8B6237}" srcOrd="0" destOrd="0" presId="urn:microsoft.com/office/officeart/2005/8/layout/orgChart1"/>
    <dgm:cxn modelId="{771109CA-1CEE-425A-B448-9C063F90A73C}" type="presParOf" srcId="{7F2D0F40-28C2-4649-8465-3C1322AA065C}" destId="{105B3752-CB64-499A-9B12-F3AF01C93EFA}" srcOrd="1" destOrd="0" presId="urn:microsoft.com/office/officeart/2005/8/layout/orgChart1"/>
    <dgm:cxn modelId="{658F7E7B-3601-430F-9018-689024F54EAF}" type="presParOf" srcId="{105B3752-CB64-499A-9B12-F3AF01C93EFA}" destId="{B00874B8-71F0-4A29-B2F4-1D414B91F6A2}" srcOrd="0" destOrd="0" presId="urn:microsoft.com/office/officeart/2005/8/layout/orgChart1"/>
    <dgm:cxn modelId="{1A683C1C-9683-4BE2-A171-34B832BEE2A3}" type="presParOf" srcId="{B00874B8-71F0-4A29-B2F4-1D414B91F6A2}" destId="{374145BF-91D2-41FA-B068-013DF24417E4}" srcOrd="0" destOrd="0" presId="urn:microsoft.com/office/officeart/2005/8/layout/orgChart1"/>
    <dgm:cxn modelId="{BF11A558-A3BE-4CD5-9C68-50821300AB43}" type="presParOf" srcId="{B00874B8-71F0-4A29-B2F4-1D414B91F6A2}" destId="{663314F6-78A8-4ABE-B1EB-0C0BE0309CA9}" srcOrd="1" destOrd="0" presId="urn:microsoft.com/office/officeart/2005/8/layout/orgChart1"/>
    <dgm:cxn modelId="{4E572497-6CBA-4568-850D-3962141F54B7}" type="presParOf" srcId="{105B3752-CB64-499A-9B12-F3AF01C93EFA}" destId="{3AD6D6DD-1FD7-4AEC-B8E2-0F5A64D3B973}" srcOrd="1" destOrd="0" presId="urn:microsoft.com/office/officeart/2005/8/layout/orgChart1"/>
    <dgm:cxn modelId="{F1E256C3-8707-48B8-9BFC-9792C42B81D2}" type="presParOf" srcId="{3AD6D6DD-1FD7-4AEC-B8E2-0F5A64D3B973}" destId="{BB2082FE-901E-4737-AB24-52EFD7144547}" srcOrd="0" destOrd="0" presId="urn:microsoft.com/office/officeart/2005/8/layout/orgChart1"/>
    <dgm:cxn modelId="{17CC615D-C42E-4B8F-B2F3-A537AC392CFC}" type="presParOf" srcId="{3AD6D6DD-1FD7-4AEC-B8E2-0F5A64D3B973}" destId="{75DFBAA9-BBCC-4D76-A020-D2032DDAC873}" srcOrd="1" destOrd="0" presId="urn:microsoft.com/office/officeart/2005/8/layout/orgChart1"/>
    <dgm:cxn modelId="{610E563A-BF74-4B02-8ED3-B215910B8225}" type="presParOf" srcId="{75DFBAA9-BBCC-4D76-A020-D2032DDAC873}" destId="{89507827-4683-4279-8CE0-363B9591CAFB}" srcOrd="0" destOrd="0" presId="urn:microsoft.com/office/officeart/2005/8/layout/orgChart1"/>
    <dgm:cxn modelId="{F4717701-49F9-4EAB-AEC6-C84AC91D6708}" type="presParOf" srcId="{89507827-4683-4279-8CE0-363B9591CAFB}" destId="{A34F0D59-DDF8-4CCD-926D-7EF23AC91EEE}" srcOrd="0" destOrd="0" presId="urn:microsoft.com/office/officeart/2005/8/layout/orgChart1"/>
    <dgm:cxn modelId="{397A2610-1782-4F99-976C-6D0647DEE99B}" type="presParOf" srcId="{89507827-4683-4279-8CE0-363B9591CAFB}" destId="{F9394D56-C673-4FD1-AA1C-81DDE19375FD}" srcOrd="1" destOrd="0" presId="urn:microsoft.com/office/officeart/2005/8/layout/orgChart1"/>
    <dgm:cxn modelId="{CF5D8D3E-1140-4AE9-9A32-7040822ABCDA}" type="presParOf" srcId="{75DFBAA9-BBCC-4D76-A020-D2032DDAC873}" destId="{7A63DC38-943E-4886-9DA3-C37B4844C8ED}" srcOrd="1" destOrd="0" presId="urn:microsoft.com/office/officeart/2005/8/layout/orgChart1"/>
    <dgm:cxn modelId="{FF77C1C1-A3B2-4BC5-B054-96B3E8079136}" type="presParOf" srcId="{75DFBAA9-BBCC-4D76-A020-D2032DDAC873}" destId="{64B657C2-8258-4EA9-BD74-E82C23D6AC60}" srcOrd="2" destOrd="0" presId="urn:microsoft.com/office/officeart/2005/8/layout/orgChart1"/>
    <dgm:cxn modelId="{A817DD16-BB37-4C31-8A4E-D02EA9D88620}" type="presParOf" srcId="{105B3752-CB64-499A-9B12-F3AF01C93EFA}" destId="{FBB51118-E603-464C-81C3-9FA578AD5AD8}" srcOrd="2" destOrd="0" presId="urn:microsoft.com/office/officeart/2005/8/layout/orgChart1"/>
    <dgm:cxn modelId="{5D567794-606A-4A54-9985-47691447243C}" type="presParOf" srcId="{7F2D0F40-28C2-4649-8465-3C1322AA065C}" destId="{BFC9EB28-F074-48BD-B553-4901AB2688AD}" srcOrd="2" destOrd="0" presId="urn:microsoft.com/office/officeart/2005/8/layout/orgChart1"/>
    <dgm:cxn modelId="{18F087DE-1A24-4322-AE9A-68CF539E2FAE}" type="presParOf" srcId="{7F2D0F40-28C2-4649-8465-3C1322AA065C}" destId="{136883B6-53F9-45F4-9AA2-ADFDC7EB2874}" srcOrd="3" destOrd="0" presId="urn:microsoft.com/office/officeart/2005/8/layout/orgChart1"/>
    <dgm:cxn modelId="{0A176417-3765-4E61-A6AE-A42202EECEB0}" type="presParOf" srcId="{136883B6-53F9-45F4-9AA2-ADFDC7EB2874}" destId="{CF445F63-595B-4F69-9579-4CFDC950856E}" srcOrd="0" destOrd="0" presId="urn:microsoft.com/office/officeart/2005/8/layout/orgChart1"/>
    <dgm:cxn modelId="{185A6E2C-E98F-4732-86F9-758885026170}" type="presParOf" srcId="{CF445F63-595B-4F69-9579-4CFDC950856E}" destId="{3D2245BB-CFCD-476D-8A81-05E859B6A06C}" srcOrd="0" destOrd="0" presId="urn:microsoft.com/office/officeart/2005/8/layout/orgChart1"/>
    <dgm:cxn modelId="{3E444548-AD42-46A6-9318-3AF98BED7956}" type="presParOf" srcId="{CF445F63-595B-4F69-9579-4CFDC950856E}" destId="{DE392578-86AE-453E-9513-D0B668142628}" srcOrd="1" destOrd="0" presId="urn:microsoft.com/office/officeart/2005/8/layout/orgChart1"/>
    <dgm:cxn modelId="{CD5CE61B-F646-455B-8A8F-6DC975903E36}" type="presParOf" srcId="{136883B6-53F9-45F4-9AA2-ADFDC7EB2874}" destId="{C6C55AEA-FB97-4AF3-92E5-3741220255FA}" srcOrd="1" destOrd="0" presId="urn:microsoft.com/office/officeart/2005/8/layout/orgChart1"/>
    <dgm:cxn modelId="{5D420FCE-C5C8-4462-A1D1-2DC237750FEA}" type="presParOf" srcId="{C6C55AEA-FB97-4AF3-92E5-3741220255FA}" destId="{5101F13C-8411-4E70-8002-D5689476AF8B}" srcOrd="0" destOrd="0" presId="urn:microsoft.com/office/officeart/2005/8/layout/orgChart1"/>
    <dgm:cxn modelId="{D7854D0E-C430-416E-9E71-997E2261DF36}" type="presParOf" srcId="{C6C55AEA-FB97-4AF3-92E5-3741220255FA}" destId="{D6399CC8-B80F-4A17-93AA-4430452F81AE}" srcOrd="1" destOrd="0" presId="urn:microsoft.com/office/officeart/2005/8/layout/orgChart1"/>
    <dgm:cxn modelId="{A6CCBB6D-6A86-4A2A-AD21-2FC77713FB9E}" type="presParOf" srcId="{D6399CC8-B80F-4A17-93AA-4430452F81AE}" destId="{0C99C321-C726-456F-919E-0D811F0EEB8A}" srcOrd="0" destOrd="0" presId="urn:microsoft.com/office/officeart/2005/8/layout/orgChart1"/>
    <dgm:cxn modelId="{981C4346-C241-40F8-81C3-6CD634E04B58}" type="presParOf" srcId="{0C99C321-C726-456F-919E-0D811F0EEB8A}" destId="{90B4C171-5AC9-41C5-9265-C6BED93B44E8}" srcOrd="0" destOrd="0" presId="urn:microsoft.com/office/officeart/2005/8/layout/orgChart1"/>
    <dgm:cxn modelId="{E41D037D-0D55-4113-87B9-66CF26EE53C9}" type="presParOf" srcId="{0C99C321-C726-456F-919E-0D811F0EEB8A}" destId="{9A1850E1-E70D-4291-A2CC-46063560ED82}" srcOrd="1" destOrd="0" presId="urn:microsoft.com/office/officeart/2005/8/layout/orgChart1"/>
    <dgm:cxn modelId="{E4B4E1FF-2040-49EA-8779-CDDA6BE90F4C}" type="presParOf" srcId="{D6399CC8-B80F-4A17-93AA-4430452F81AE}" destId="{A7BAECA9-6503-4DA4-BF65-02E8C470FDE3}" srcOrd="1" destOrd="0" presId="urn:microsoft.com/office/officeart/2005/8/layout/orgChart1"/>
    <dgm:cxn modelId="{3FBAD548-B1E1-40E9-947F-55B318CBE230}" type="presParOf" srcId="{D6399CC8-B80F-4A17-93AA-4430452F81AE}" destId="{E009B437-29AE-4557-90BE-650A5EAD95D2}" srcOrd="2" destOrd="0" presId="urn:microsoft.com/office/officeart/2005/8/layout/orgChart1"/>
    <dgm:cxn modelId="{C8CBFA4C-577C-453B-BF39-B786DA286B9E}" type="presParOf" srcId="{136883B6-53F9-45F4-9AA2-ADFDC7EB2874}" destId="{93F0A79A-C634-4D13-A55E-D4FEE26F8282}" srcOrd="2" destOrd="0" presId="urn:microsoft.com/office/officeart/2005/8/layout/orgChart1"/>
    <dgm:cxn modelId="{1B01F151-F289-4E66-9848-85272A7ED763}" type="presParOf" srcId="{9855BDDB-C935-4BE2-8C36-EDAE41B65AA4}" destId="{01EB7666-B71F-420F-9627-B446C097A6DD}" srcOrd="2" destOrd="0" presId="urn:microsoft.com/office/officeart/2005/8/layout/orgChart1"/>
    <dgm:cxn modelId="{117B64BA-94FD-4286-96FC-AF022522B41F}" type="presParOf" srcId="{C0A1429A-E2CB-438A-94DE-097A94A4D7A2}" destId="{89D01D69-188E-436E-B7EB-9FF6D5B12FB3}" srcOrd="2" destOrd="0" presId="urn:microsoft.com/office/officeart/2005/8/layout/orgChart1"/>
    <dgm:cxn modelId="{90CD532A-3F92-4DA3-AF97-86051335FDA2}" type="presParOf" srcId="{C1960EE5-5E38-41BF-9D5F-0CECEBAD009F}" destId="{AA60B0AD-F44A-418A-9D1F-9F677247E58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C4C3BE-3983-4172-8035-BA12F658611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8690E528-05BC-4788-83BD-FBACEE8355A3}">
      <dgm:prSet phldrT="[Tekst]"/>
      <dgm:spPr/>
      <dgm:t>
        <a:bodyPr/>
        <a:lstStyle/>
        <a:p>
          <a:r>
            <a:rPr lang="hr-HR" dirty="0"/>
            <a:t>ZPP-DOH</a:t>
          </a:r>
        </a:p>
      </dgm:t>
    </dgm:pt>
    <dgm:pt modelId="{F3389236-6DA1-4240-9360-C98BD78609FB}" type="parTrans" cxnId="{9A9BA304-8C99-480B-9587-5DEF8F8B6A47}">
      <dgm:prSet/>
      <dgm:spPr/>
      <dgm:t>
        <a:bodyPr/>
        <a:lstStyle/>
        <a:p>
          <a:endParaRPr lang="hr-HR"/>
        </a:p>
      </dgm:t>
    </dgm:pt>
    <dgm:pt modelId="{B34D2884-2AA3-4E80-B190-C33DF793B032}" type="sibTrans" cxnId="{9A9BA304-8C99-480B-9587-5DEF8F8B6A47}">
      <dgm:prSet/>
      <dgm:spPr/>
      <dgm:t>
        <a:bodyPr/>
        <a:lstStyle/>
        <a:p>
          <a:endParaRPr lang="hr-HR"/>
        </a:p>
      </dgm:t>
    </dgm:pt>
    <dgm:pt modelId="{6F0F9466-9D9D-42C6-8D6A-0935B09F7657}">
      <dgm:prSet phldrT="[Tekst]"/>
      <dgm:spPr/>
      <dgm:t>
        <a:bodyPr/>
        <a:lstStyle/>
        <a:p>
          <a:r>
            <a:rPr lang="hr-HR" dirty="0"/>
            <a:t>UVEĆANI OSOBNI ODBITAK</a:t>
          </a:r>
        </a:p>
      </dgm:t>
    </dgm:pt>
    <dgm:pt modelId="{8176E840-0A4F-4A1A-8C10-1CCDC5262882}" type="parTrans" cxnId="{A5607004-FE32-496E-B7DE-D68BC8849350}">
      <dgm:prSet/>
      <dgm:spPr/>
      <dgm:t>
        <a:bodyPr/>
        <a:lstStyle/>
        <a:p>
          <a:endParaRPr lang="hr-HR"/>
        </a:p>
      </dgm:t>
    </dgm:pt>
    <dgm:pt modelId="{259938BA-3A1D-4E14-95BC-512C2D20452B}" type="sibTrans" cxnId="{A5607004-FE32-496E-B7DE-D68BC8849350}">
      <dgm:prSet/>
      <dgm:spPr/>
      <dgm:t>
        <a:bodyPr/>
        <a:lstStyle/>
        <a:p>
          <a:endParaRPr lang="hr-HR"/>
        </a:p>
      </dgm:t>
    </dgm:pt>
    <dgm:pt modelId="{70103812-132C-4601-94E1-C647A794D0F1}">
      <dgm:prSet phldrT="[Tekst]"/>
      <dgm:spPr/>
      <dgm:t>
        <a:bodyPr/>
        <a:lstStyle/>
        <a:p>
          <a:r>
            <a:rPr lang="hr-HR" dirty="0"/>
            <a:t>PRAVO NA URAČUNAVANJE POREZA PLAĆENOG U INOZEMSTVU</a:t>
          </a:r>
        </a:p>
      </dgm:t>
    </dgm:pt>
    <dgm:pt modelId="{11733D18-DA2F-4002-8331-E8CA83ACD96B}" type="parTrans" cxnId="{555718FF-7211-4DF3-8823-EAEF3CAC9202}">
      <dgm:prSet/>
      <dgm:spPr/>
      <dgm:t>
        <a:bodyPr/>
        <a:lstStyle/>
        <a:p>
          <a:endParaRPr lang="hr-HR"/>
        </a:p>
      </dgm:t>
    </dgm:pt>
    <dgm:pt modelId="{287A7C27-A9EC-4F73-8E01-0C876A2BD613}" type="sibTrans" cxnId="{555718FF-7211-4DF3-8823-EAEF3CAC9202}">
      <dgm:prSet/>
      <dgm:spPr/>
      <dgm:t>
        <a:bodyPr/>
        <a:lstStyle/>
        <a:p>
          <a:endParaRPr lang="hr-HR"/>
        </a:p>
      </dgm:t>
    </dgm:pt>
    <dgm:pt modelId="{4DFD099A-E007-487D-8F86-84CE3C2E6424}">
      <dgm:prSet phldrT="[Tekst]"/>
      <dgm:spPr/>
      <dgm:t>
        <a:bodyPr/>
        <a:lstStyle/>
        <a:p>
          <a:r>
            <a:rPr lang="hr-HR" dirty="0"/>
            <a:t>DRUGA PRAVA NA UMANJENJE DOHOTKA…….</a:t>
          </a:r>
        </a:p>
      </dgm:t>
    </dgm:pt>
    <dgm:pt modelId="{5F81318F-DBB5-4B56-868E-8F4C472A36D0}" type="parTrans" cxnId="{18C8E7DC-A7D5-4DF5-A36B-76DB53FA6555}">
      <dgm:prSet/>
      <dgm:spPr/>
      <dgm:t>
        <a:bodyPr/>
        <a:lstStyle/>
        <a:p>
          <a:endParaRPr lang="hr-HR"/>
        </a:p>
      </dgm:t>
    </dgm:pt>
    <dgm:pt modelId="{72185E94-F77C-4C39-BF34-365A7A7738B1}" type="sibTrans" cxnId="{18C8E7DC-A7D5-4DF5-A36B-76DB53FA6555}">
      <dgm:prSet/>
      <dgm:spPr/>
      <dgm:t>
        <a:bodyPr/>
        <a:lstStyle/>
        <a:p>
          <a:endParaRPr lang="hr-HR"/>
        </a:p>
      </dgm:t>
    </dgm:pt>
    <dgm:pt modelId="{BF512AF2-FF72-4EDC-A3C4-21759804B916}" type="pres">
      <dgm:prSet presAssocID="{91C4C3BE-3983-4172-8035-BA12F6586111}" presName="hierChild1" presStyleCnt="0">
        <dgm:presLayoutVars>
          <dgm:orgChart val="1"/>
          <dgm:chPref val="1"/>
          <dgm:dir/>
          <dgm:animOne val="branch"/>
          <dgm:animLvl val="lvl"/>
          <dgm:resizeHandles/>
        </dgm:presLayoutVars>
      </dgm:prSet>
      <dgm:spPr/>
    </dgm:pt>
    <dgm:pt modelId="{68BEDB50-4C4A-4B56-AB8B-E9F2E10ED23C}" type="pres">
      <dgm:prSet presAssocID="{8690E528-05BC-4788-83BD-FBACEE8355A3}" presName="hierRoot1" presStyleCnt="0">
        <dgm:presLayoutVars>
          <dgm:hierBranch val="init"/>
        </dgm:presLayoutVars>
      </dgm:prSet>
      <dgm:spPr/>
    </dgm:pt>
    <dgm:pt modelId="{96A565BD-EBCE-41C3-A756-4C813BB21016}" type="pres">
      <dgm:prSet presAssocID="{8690E528-05BC-4788-83BD-FBACEE8355A3}" presName="rootComposite1" presStyleCnt="0"/>
      <dgm:spPr/>
    </dgm:pt>
    <dgm:pt modelId="{566B4355-C83F-41BD-8D32-BB0F076C2170}" type="pres">
      <dgm:prSet presAssocID="{8690E528-05BC-4788-83BD-FBACEE8355A3}" presName="rootText1" presStyleLbl="node0" presStyleIdx="0" presStyleCnt="1">
        <dgm:presLayoutVars>
          <dgm:chPref val="3"/>
        </dgm:presLayoutVars>
      </dgm:prSet>
      <dgm:spPr/>
    </dgm:pt>
    <dgm:pt modelId="{56D2C453-5BE5-480B-893F-E87D81E9B082}" type="pres">
      <dgm:prSet presAssocID="{8690E528-05BC-4788-83BD-FBACEE8355A3}" presName="rootConnector1" presStyleLbl="node1" presStyleIdx="0" presStyleCnt="0"/>
      <dgm:spPr/>
    </dgm:pt>
    <dgm:pt modelId="{C0BC2DCF-EBA0-4755-88D2-2D2E3AEAFC98}" type="pres">
      <dgm:prSet presAssocID="{8690E528-05BC-4788-83BD-FBACEE8355A3}" presName="hierChild2" presStyleCnt="0"/>
      <dgm:spPr/>
    </dgm:pt>
    <dgm:pt modelId="{7B147A85-5F3E-4032-A33D-2B0E22FAC4A3}" type="pres">
      <dgm:prSet presAssocID="{8176E840-0A4F-4A1A-8C10-1CCDC5262882}" presName="Name37" presStyleLbl="parChTrans1D2" presStyleIdx="0" presStyleCnt="3"/>
      <dgm:spPr/>
    </dgm:pt>
    <dgm:pt modelId="{1A672568-B526-46F0-B22E-34F0A9D3DB1F}" type="pres">
      <dgm:prSet presAssocID="{6F0F9466-9D9D-42C6-8D6A-0935B09F7657}" presName="hierRoot2" presStyleCnt="0">
        <dgm:presLayoutVars>
          <dgm:hierBranch val="init"/>
        </dgm:presLayoutVars>
      </dgm:prSet>
      <dgm:spPr/>
    </dgm:pt>
    <dgm:pt modelId="{A91BF5B8-9891-4BA8-9F3C-78DFCC2612FD}" type="pres">
      <dgm:prSet presAssocID="{6F0F9466-9D9D-42C6-8D6A-0935B09F7657}" presName="rootComposite" presStyleCnt="0"/>
      <dgm:spPr/>
    </dgm:pt>
    <dgm:pt modelId="{C9F2E0F9-0103-4318-97A2-7668C9F0CD58}" type="pres">
      <dgm:prSet presAssocID="{6F0F9466-9D9D-42C6-8D6A-0935B09F7657}" presName="rootText" presStyleLbl="node2" presStyleIdx="0" presStyleCnt="3">
        <dgm:presLayoutVars>
          <dgm:chPref val="3"/>
        </dgm:presLayoutVars>
      </dgm:prSet>
      <dgm:spPr/>
    </dgm:pt>
    <dgm:pt modelId="{4156FBFF-6B12-4F00-8ECD-DC962AD1F36A}" type="pres">
      <dgm:prSet presAssocID="{6F0F9466-9D9D-42C6-8D6A-0935B09F7657}" presName="rootConnector" presStyleLbl="node2" presStyleIdx="0" presStyleCnt="3"/>
      <dgm:spPr/>
    </dgm:pt>
    <dgm:pt modelId="{3D4B7EC8-2239-4D9B-B6D6-66251644A5E8}" type="pres">
      <dgm:prSet presAssocID="{6F0F9466-9D9D-42C6-8D6A-0935B09F7657}" presName="hierChild4" presStyleCnt="0"/>
      <dgm:spPr/>
    </dgm:pt>
    <dgm:pt modelId="{3F196666-E69E-4BFE-A500-8E907974CA14}" type="pres">
      <dgm:prSet presAssocID="{6F0F9466-9D9D-42C6-8D6A-0935B09F7657}" presName="hierChild5" presStyleCnt="0"/>
      <dgm:spPr/>
    </dgm:pt>
    <dgm:pt modelId="{291BA1E9-CD12-4BC2-88B4-43FDDDCF5722}" type="pres">
      <dgm:prSet presAssocID="{11733D18-DA2F-4002-8331-E8CA83ACD96B}" presName="Name37" presStyleLbl="parChTrans1D2" presStyleIdx="1" presStyleCnt="3"/>
      <dgm:spPr/>
    </dgm:pt>
    <dgm:pt modelId="{B049EBC6-3F32-40C9-ACD6-ABD194E00E85}" type="pres">
      <dgm:prSet presAssocID="{70103812-132C-4601-94E1-C647A794D0F1}" presName="hierRoot2" presStyleCnt="0">
        <dgm:presLayoutVars>
          <dgm:hierBranch val="init"/>
        </dgm:presLayoutVars>
      </dgm:prSet>
      <dgm:spPr/>
    </dgm:pt>
    <dgm:pt modelId="{E5811EC6-7CFE-4D1A-80EF-3CBC86F68D8C}" type="pres">
      <dgm:prSet presAssocID="{70103812-132C-4601-94E1-C647A794D0F1}" presName="rootComposite" presStyleCnt="0"/>
      <dgm:spPr/>
    </dgm:pt>
    <dgm:pt modelId="{E92B7DD2-ABB4-4A2D-BB5C-B923854AF1BA}" type="pres">
      <dgm:prSet presAssocID="{70103812-132C-4601-94E1-C647A794D0F1}" presName="rootText" presStyleLbl="node2" presStyleIdx="1" presStyleCnt="3">
        <dgm:presLayoutVars>
          <dgm:chPref val="3"/>
        </dgm:presLayoutVars>
      </dgm:prSet>
      <dgm:spPr/>
    </dgm:pt>
    <dgm:pt modelId="{6DA8FFAB-96E3-4D00-BEA3-8D7BE8198635}" type="pres">
      <dgm:prSet presAssocID="{70103812-132C-4601-94E1-C647A794D0F1}" presName="rootConnector" presStyleLbl="node2" presStyleIdx="1" presStyleCnt="3"/>
      <dgm:spPr/>
    </dgm:pt>
    <dgm:pt modelId="{6F9B6660-C320-48AD-AEE7-ECB550C464C3}" type="pres">
      <dgm:prSet presAssocID="{70103812-132C-4601-94E1-C647A794D0F1}" presName="hierChild4" presStyleCnt="0"/>
      <dgm:spPr/>
    </dgm:pt>
    <dgm:pt modelId="{F12FC80D-FD53-41F1-A4BF-142AE7E87958}" type="pres">
      <dgm:prSet presAssocID="{70103812-132C-4601-94E1-C647A794D0F1}" presName="hierChild5" presStyleCnt="0"/>
      <dgm:spPr/>
    </dgm:pt>
    <dgm:pt modelId="{5005ACC8-ACD6-4885-89E0-12909D518C40}" type="pres">
      <dgm:prSet presAssocID="{5F81318F-DBB5-4B56-868E-8F4C472A36D0}" presName="Name37" presStyleLbl="parChTrans1D2" presStyleIdx="2" presStyleCnt="3"/>
      <dgm:spPr/>
    </dgm:pt>
    <dgm:pt modelId="{0AEF5501-3296-40E2-92B4-F62EFDF68754}" type="pres">
      <dgm:prSet presAssocID="{4DFD099A-E007-487D-8F86-84CE3C2E6424}" presName="hierRoot2" presStyleCnt="0">
        <dgm:presLayoutVars>
          <dgm:hierBranch val="init"/>
        </dgm:presLayoutVars>
      </dgm:prSet>
      <dgm:spPr/>
    </dgm:pt>
    <dgm:pt modelId="{6444CCC5-9B62-40DE-B738-468B34D79EA0}" type="pres">
      <dgm:prSet presAssocID="{4DFD099A-E007-487D-8F86-84CE3C2E6424}" presName="rootComposite" presStyleCnt="0"/>
      <dgm:spPr/>
    </dgm:pt>
    <dgm:pt modelId="{2FA64305-5B39-44EB-BB73-E499E1097078}" type="pres">
      <dgm:prSet presAssocID="{4DFD099A-E007-487D-8F86-84CE3C2E6424}" presName="rootText" presStyleLbl="node2" presStyleIdx="2" presStyleCnt="3">
        <dgm:presLayoutVars>
          <dgm:chPref val="3"/>
        </dgm:presLayoutVars>
      </dgm:prSet>
      <dgm:spPr/>
    </dgm:pt>
    <dgm:pt modelId="{DA27553B-D92D-4EBE-BF6C-CB4805CF47CB}" type="pres">
      <dgm:prSet presAssocID="{4DFD099A-E007-487D-8F86-84CE3C2E6424}" presName="rootConnector" presStyleLbl="node2" presStyleIdx="2" presStyleCnt="3"/>
      <dgm:spPr/>
    </dgm:pt>
    <dgm:pt modelId="{F5641381-7F0C-41A3-965D-118819ABB13C}" type="pres">
      <dgm:prSet presAssocID="{4DFD099A-E007-487D-8F86-84CE3C2E6424}" presName="hierChild4" presStyleCnt="0"/>
      <dgm:spPr/>
    </dgm:pt>
    <dgm:pt modelId="{11F4EB28-4CF8-498E-99D6-AB2B2111B174}" type="pres">
      <dgm:prSet presAssocID="{4DFD099A-E007-487D-8F86-84CE3C2E6424}" presName="hierChild5" presStyleCnt="0"/>
      <dgm:spPr/>
    </dgm:pt>
    <dgm:pt modelId="{D48A466C-510E-4A67-AFBE-642E418AAE98}" type="pres">
      <dgm:prSet presAssocID="{8690E528-05BC-4788-83BD-FBACEE8355A3}" presName="hierChild3" presStyleCnt="0"/>
      <dgm:spPr/>
    </dgm:pt>
  </dgm:ptLst>
  <dgm:cxnLst>
    <dgm:cxn modelId="{748BC800-3681-42D9-A6D7-8D8CDBA56C69}" type="presOf" srcId="{8690E528-05BC-4788-83BD-FBACEE8355A3}" destId="{56D2C453-5BE5-480B-893F-E87D81E9B082}" srcOrd="1" destOrd="0" presId="urn:microsoft.com/office/officeart/2005/8/layout/orgChart1"/>
    <dgm:cxn modelId="{A5607004-FE32-496E-B7DE-D68BC8849350}" srcId="{8690E528-05BC-4788-83BD-FBACEE8355A3}" destId="{6F0F9466-9D9D-42C6-8D6A-0935B09F7657}" srcOrd="0" destOrd="0" parTransId="{8176E840-0A4F-4A1A-8C10-1CCDC5262882}" sibTransId="{259938BA-3A1D-4E14-95BC-512C2D20452B}"/>
    <dgm:cxn modelId="{9A9BA304-8C99-480B-9587-5DEF8F8B6A47}" srcId="{91C4C3BE-3983-4172-8035-BA12F6586111}" destId="{8690E528-05BC-4788-83BD-FBACEE8355A3}" srcOrd="0" destOrd="0" parTransId="{F3389236-6DA1-4240-9360-C98BD78609FB}" sibTransId="{B34D2884-2AA3-4E80-B190-C33DF793B032}"/>
    <dgm:cxn modelId="{FAEAEB47-34FC-48BB-8558-4CC5B5028E84}" type="presOf" srcId="{5F81318F-DBB5-4B56-868E-8F4C472A36D0}" destId="{5005ACC8-ACD6-4885-89E0-12909D518C40}" srcOrd="0" destOrd="0" presId="urn:microsoft.com/office/officeart/2005/8/layout/orgChart1"/>
    <dgm:cxn modelId="{FB56C868-A98F-4AB0-B9F0-B149F3D73BDE}" type="presOf" srcId="{6F0F9466-9D9D-42C6-8D6A-0935B09F7657}" destId="{C9F2E0F9-0103-4318-97A2-7668C9F0CD58}" srcOrd="0" destOrd="0" presId="urn:microsoft.com/office/officeart/2005/8/layout/orgChart1"/>
    <dgm:cxn modelId="{DC2EC16B-7C7D-4979-BB54-383E8738AE18}" type="presOf" srcId="{8176E840-0A4F-4A1A-8C10-1CCDC5262882}" destId="{7B147A85-5F3E-4032-A33D-2B0E22FAC4A3}" srcOrd="0" destOrd="0" presId="urn:microsoft.com/office/officeart/2005/8/layout/orgChart1"/>
    <dgm:cxn modelId="{6245CB57-8164-4616-9C33-A10D54CE3D57}" type="presOf" srcId="{4DFD099A-E007-487D-8F86-84CE3C2E6424}" destId="{2FA64305-5B39-44EB-BB73-E499E1097078}" srcOrd="0" destOrd="0" presId="urn:microsoft.com/office/officeart/2005/8/layout/orgChart1"/>
    <dgm:cxn modelId="{C2337EA2-D6EA-42EB-8E4B-77C064DEEFB2}" type="presOf" srcId="{91C4C3BE-3983-4172-8035-BA12F6586111}" destId="{BF512AF2-FF72-4EDC-A3C4-21759804B916}" srcOrd="0" destOrd="0" presId="urn:microsoft.com/office/officeart/2005/8/layout/orgChart1"/>
    <dgm:cxn modelId="{1EDA2EBA-904B-4BF1-9C31-D8E981E2339F}" type="presOf" srcId="{4DFD099A-E007-487D-8F86-84CE3C2E6424}" destId="{DA27553B-D92D-4EBE-BF6C-CB4805CF47CB}" srcOrd="1" destOrd="0" presId="urn:microsoft.com/office/officeart/2005/8/layout/orgChart1"/>
    <dgm:cxn modelId="{DF9299BC-EDB4-42EE-A1DC-E4A5E43BFAB5}" type="presOf" srcId="{8690E528-05BC-4788-83BD-FBACEE8355A3}" destId="{566B4355-C83F-41BD-8D32-BB0F076C2170}" srcOrd="0" destOrd="0" presId="urn:microsoft.com/office/officeart/2005/8/layout/orgChart1"/>
    <dgm:cxn modelId="{6609A1BD-B617-4FD9-BAE1-9BCB6076099E}" type="presOf" srcId="{6F0F9466-9D9D-42C6-8D6A-0935B09F7657}" destId="{4156FBFF-6B12-4F00-8ECD-DC962AD1F36A}" srcOrd="1" destOrd="0" presId="urn:microsoft.com/office/officeart/2005/8/layout/orgChart1"/>
    <dgm:cxn modelId="{319CB4C2-A444-4520-9775-15220C7AAEEF}" type="presOf" srcId="{70103812-132C-4601-94E1-C647A794D0F1}" destId="{6DA8FFAB-96E3-4D00-BEA3-8D7BE8198635}" srcOrd="1" destOrd="0" presId="urn:microsoft.com/office/officeart/2005/8/layout/orgChart1"/>
    <dgm:cxn modelId="{81BCA2D3-01FF-4324-BED1-5CFB46CE8941}" type="presOf" srcId="{70103812-132C-4601-94E1-C647A794D0F1}" destId="{E92B7DD2-ABB4-4A2D-BB5C-B923854AF1BA}" srcOrd="0" destOrd="0" presId="urn:microsoft.com/office/officeart/2005/8/layout/orgChart1"/>
    <dgm:cxn modelId="{18C8E7DC-A7D5-4DF5-A36B-76DB53FA6555}" srcId="{8690E528-05BC-4788-83BD-FBACEE8355A3}" destId="{4DFD099A-E007-487D-8F86-84CE3C2E6424}" srcOrd="2" destOrd="0" parTransId="{5F81318F-DBB5-4B56-868E-8F4C472A36D0}" sibTransId="{72185E94-F77C-4C39-BF34-365A7A7738B1}"/>
    <dgm:cxn modelId="{AC99C9E3-68E5-4580-9667-58DDDAF798B9}" type="presOf" srcId="{11733D18-DA2F-4002-8331-E8CA83ACD96B}" destId="{291BA1E9-CD12-4BC2-88B4-43FDDDCF5722}" srcOrd="0" destOrd="0" presId="urn:microsoft.com/office/officeart/2005/8/layout/orgChart1"/>
    <dgm:cxn modelId="{555718FF-7211-4DF3-8823-EAEF3CAC9202}" srcId="{8690E528-05BC-4788-83BD-FBACEE8355A3}" destId="{70103812-132C-4601-94E1-C647A794D0F1}" srcOrd="1" destOrd="0" parTransId="{11733D18-DA2F-4002-8331-E8CA83ACD96B}" sibTransId="{287A7C27-A9EC-4F73-8E01-0C876A2BD613}"/>
    <dgm:cxn modelId="{7365DF8E-D408-4301-BF2C-0351FEA1A781}" type="presParOf" srcId="{BF512AF2-FF72-4EDC-A3C4-21759804B916}" destId="{68BEDB50-4C4A-4B56-AB8B-E9F2E10ED23C}" srcOrd="0" destOrd="0" presId="urn:microsoft.com/office/officeart/2005/8/layout/orgChart1"/>
    <dgm:cxn modelId="{6DE153C6-304E-4A29-A01D-ABB4741C8CBC}" type="presParOf" srcId="{68BEDB50-4C4A-4B56-AB8B-E9F2E10ED23C}" destId="{96A565BD-EBCE-41C3-A756-4C813BB21016}" srcOrd="0" destOrd="0" presId="urn:microsoft.com/office/officeart/2005/8/layout/orgChart1"/>
    <dgm:cxn modelId="{2C432558-396B-41EA-A0ED-FA9BA03A9365}" type="presParOf" srcId="{96A565BD-EBCE-41C3-A756-4C813BB21016}" destId="{566B4355-C83F-41BD-8D32-BB0F076C2170}" srcOrd="0" destOrd="0" presId="urn:microsoft.com/office/officeart/2005/8/layout/orgChart1"/>
    <dgm:cxn modelId="{E3C44B9B-FD8E-494B-BECF-7D47CF698F72}" type="presParOf" srcId="{96A565BD-EBCE-41C3-A756-4C813BB21016}" destId="{56D2C453-5BE5-480B-893F-E87D81E9B082}" srcOrd="1" destOrd="0" presId="urn:microsoft.com/office/officeart/2005/8/layout/orgChart1"/>
    <dgm:cxn modelId="{33382871-1EEF-496D-9F67-42A55A4E33BF}" type="presParOf" srcId="{68BEDB50-4C4A-4B56-AB8B-E9F2E10ED23C}" destId="{C0BC2DCF-EBA0-4755-88D2-2D2E3AEAFC98}" srcOrd="1" destOrd="0" presId="urn:microsoft.com/office/officeart/2005/8/layout/orgChart1"/>
    <dgm:cxn modelId="{C3BC537B-6736-4DAB-BFDC-4F0D03CAA098}" type="presParOf" srcId="{C0BC2DCF-EBA0-4755-88D2-2D2E3AEAFC98}" destId="{7B147A85-5F3E-4032-A33D-2B0E22FAC4A3}" srcOrd="0" destOrd="0" presId="urn:microsoft.com/office/officeart/2005/8/layout/orgChart1"/>
    <dgm:cxn modelId="{791DECB1-1DC3-4364-ACC4-EB1886388D59}" type="presParOf" srcId="{C0BC2DCF-EBA0-4755-88D2-2D2E3AEAFC98}" destId="{1A672568-B526-46F0-B22E-34F0A9D3DB1F}" srcOrd="1" destOrd="0" presId="urn:microsoft.com/office/officeart/2005/8/layout/orgChart1"/>
    <dgm:cxn modelId="{3E12ABEA-8954-4DD2-9190-B3430EF826BF}" type="presParOf" srcId="{1A672568-B526-46F0-B22E-34F0A9D3DB1F}" destId="{A91BF5B8-9891-4BA8-9F3C-78DFCC2612FD}" srcOrd="0" destOrd="0" presId="urn:microsoft.com/office/officeart/2005/8/layout/orgChart1"/>
    <dgm:cxn modelId="{977ED28E-24E2-4698-9E3E-98CD904940D7}" type="presParOf" srcId="{A91BF5B8-9891-4BA8-9F3C-78DFCC2612FD}" destId="{C9F2E0F9-0103-4318-97A2-7668C9F0CD58}" srcOrd="0" destOrd="0" presId="urn:microsoft.com/office/officeart/2005/8/layout/orgChart1"/>
    <dgm:cxn modelId="{4F4EF7B4-FEC2-4EDB-B507-7DECA4E06BA5}" type="presParOf" srcId="{A91BF5B8-9891-4BA8-9F3C-78DFCC2612FD}" destId="{4156FBFF-6B12-4F00-8ECD-DC962AD1F36A}" srcOrd="1" destOrd="0" presId="urn:microsoft.com/office/officeart/2005/8/layout/orgChart1"/>
    <dgm:cxn modelId="{F02CF839-04E4-4C34-B80A-FE1EF8A41013}" type="presParOf" srcId="{1A672568-B526-46F0-B22E-34F0A9D3DB1F}" destId="{3D4B7EC8-2239-4D9B-B6D6-66251644A5E8}" srcOrd="1" destOrd="0" presId="urn:microsoft.com/office/officeart/2005/8/layout/orgChart1"/>
    <dgm:cxn modelId="{664EDAAE-E35A-48CD-ADEB-1FA307415637}" type="presParOf" srcId="{1A672568-B526-46F0-B22E-34F0A9D3DB1F}" destId="{3F196666-E69E-4BFE-A500-8E907974CA14}" srcOrd="2" destOrd="0" presId="urn:microsoft.com/office/officeart/2005/8/layout/orgChart1"/>
    <dgm:cxn modelId="{5A610035-C366-42B2-96C5-C0DA33F0A496}" type="presParOf" srcId="{C0BC2DCF-EBA0-4755-88D2-2D2E3AEAFC98}" destId="{291BA1E9-CD12-4BC2-88B4-43FDDDCF5722}" srcOrd="2" destOrd="0" presId="urn:microsoft.com/office/officeart/2005/8/layout/orgChart1"/>
    <dgm:cxn modelId="{8E696F37-C643-46D5-A60A-FF23CD1E3CC0}" type="presParOf" srcId="{C0BC2DCF-EBA0-4755-88D2-2D2E3AEAFC98}" destId="{B049EBC6-3F32-40C9-ACD6-ABD194E00E85}" srcOrd="3" destOrd="0" presId="urn:microsoft.com/office/officeart/2005/8/layout/orgChart1"/>
    <dgm:cxn modelId="{C7C90D1B-B14F-45D6-BE02-0BC70BEA7E48}" type="presParOf" srcId="{B049EBC6-3F32-40C9-ACD6-ABD194E00E85}" destId="{E5811EC6-7CFE-4D1A-80EF-3CBC86F68D8C}" srcOrd="0" destOrd="0" presId="urn:microsoft.com/office/officeart/2005/8/layout/orgChart1"/>
    <dgm:cxn modelId="{CF567CCA-45A0-409D-AE80-C3D53E582203}" type="presParOf" srcId="{E5811EC6-7CFE-4D1A-80EF-3CBC86F68D8C}" destId="{E92B7DD2-ABB4-4A2D-BB5C-B923854AF1BA}" srcOrd="0" destOrd="0" presId="urn:microsoft.com/office/officeart/2005/8/layout/orgChart1"/>
    <dgm:cxn modelId="{DB695F33-6023-4A67-B8B9-0F27526144AC}" type="presParOf" srcId="{E5811EC6-7CFE-4D1A-80EF-3CBC86F68D8C}" destId="{6DA8FFAB-96E3-4D00-BEA3-8D7BE8198635}" srcOrd="1" destOrd="0" presId="urn:microsoft.com/office/officeart/2005/8/layout/orgChart1"/>
    <dgm:cxn modelId="{5A8B8D69-F7AC-4D81-9DCC-A3A040837799}" type="presParOf" srcId="{B049EBC6-3F32-40C9-ACD6-ABD194E00E85}" destId="{6F9B6660-C320-48AD-AEE7-ECB550C464C3}" srcOrd="1" destOrd="0" presId="urn:microsoft.com/office/officeart/2005/8/layout/orgChart1"/>
    <dgm:cxn modelId="{2B297F2E-7CE2-4082-BD99-A85DE0A879CD}" type="presParOf" srcId="{B049EBC6-3F32-40C9-ACD6-ABD194E00E85}" destId="{F12FC80D-FD53-41F1-A4BF-142AE7E87958}" srcOrd="2" destOrd="0" presId="urn:microsoft.com/office/officeart/2005/8/layout/orgChart1"/>
    <dgm:cxn modelId="{64A9F7A8-CF9B-4B14-B3A8-D30D6BF4BB58}" type="presParOf" srcId="{C0BC2DCF-EBA0-4755-88D2-2D2E3AEAFC98}" destId="{5005ACC8-ACD6-4885-89E0-12909D518C40}" srcOrd="4" destOrd="0" presId="urn:microsoft.com/office/officeart/2005/8/layout/orgChart1"/>
    <dgm:cxn modelId="{803551EE-C1F8-4F56-8008-7E0351598AD6}" type="presParOf" srcId="{C0BC2DCF-EBA0-4755-88D2-2D2E3AEAFC98}" destId="{0AEF5501-3296-40E2-92B4-F62EFDF68754}" srcOrd="5" destOrd="0" presId="urn:microsoft.com/office/officeart/2005/8/layout/orgChart1"/>
    <dgm:cxn modelId="{97A7FD8C-E9C7-400F-8364-5B09537025BD}" type="presParOf" srcId="{0AEF5501-3296-40E2-92B4-F62EFDF68754}" destId="{6444CCC5-9B62-40DE-B738-468B34D79EA0}" srcOrd="0" destOrd="0" presId="urn:microsoft.com/office/officeart/2005/8/layout/orgChart1"/>
    <dgm:cxn modelId="{602E5EA9-BD85-4AC9-9AD7-C42A16836848}" type="presParOf" srcId="{6444CCC5-9B62-40DE-B738-468B34D79EA0}" destId="{2FA64305-5B39-44EB-BB73-E499E1097078}" srcOrd="0" destOrd="0" presId="urn:microsoft.com/office/officeart/2005/8/layout/orgChart1"/>
    <dgm:cxn modelId="{0B4378EF-3002-4FFA-875D-65619818E87E}" type="presParOf" srcId="{6444CCC5-9B62-40DE-B738-468B34D79EA0}" destId="{DA27553B-D92D-4EBE-BF6C-CB4805CF47CB}" srcOrd="1" destOrd="0" presId="urn:microsoft.com/office/officeart/2005/8/layout/orgChart1"/>
    <dgm:cxn modelId="{DA3A6461-FAA5-41AC-BAEF-090FF3DC6671}" type="presParOf" srcId="{0AEF5501-3296-40E2-92B4-F62EFDF68754}" destId="{F5641381-7F0C-41A3-965D-118819ABB13C}" srcOrd="1" destOrd="0" presId="urn:microsoft.com/office/officeart/2005/8/layout/orgChart1"/>
    <dgm:cxn modelId="{D594FCE0-E8C4-479D-B659-4B4D98449A2A}" type="presParOf" srcId="{0AEF5501-3296-40E2-92B4-F62EFDF68754}" destId="{11F4EB28-4CF8-498E-99D6-AB2B2111B174}" srcOrd="2" destOrd="0" presId="urn:microsoft.com/office/officeart/2005/8/layout/orgChart1"/>
    <dgm:cxn modelId="{9F7FF434-03B7-4CF3-B68B-77AC70C67921}" type="presParOf" srcId="{68BEDB50-4C4A-4B56-AB8B-E9F2E10ED23C}" destId="{D48A466C-510E-4A67-AFBE-642E418AAE9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ACF9BF-72AE-4DE9-AAA0-FD0598737D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3EA2694B-AD62-4974-98EB-6CD650B59E8E}">
      <dgm:prSet phldrT="[Tekst]"/>
      <dgm:spPr/>
      <dgm:t>
        <a:bodyPr/>
        <a:lstStyle/>
        <a:p>
          <a:r>
            <a:rPr lang="hr-HR" dirty="0"/>
            <a:t>UTVRĐIVANJE GODIŠNJEG POREZA</a:t>
          </a:r>
        </a:p>
      </dgm:t>
    </dgm:pt>
    <dgm:pt modelId="{085EF4F4-7D64-48FC-9ECB-A541158F2D28}" type="parTrans" cxnId="{FBD50934-8CD2-4016-AE6D-A5A05C883537}">
      <dgm:prSet/>
      <dgm:spPr/>
      <dgm:t>
        <a:bodyPr/>
        <a:lstStyle/>
        <a:p>
          <a:endParaRPr lang="hr-HR"/>
        </a:p>
      </dgm:t>
    </dgm:pt>
    <dgm:pt modelId="{D8CE1E7B-641F-45F2-8973-92B727B87EE1}" type="sibTrans" cxnId="{FBD50934-8CD2-4016-AE6D-A5A05C883537}">
      <dgm:prSet/>
      <dgm:spPr/>
      <dgm:t>
        <a:bodyPr/>
        <a:lstStyle/>
        <a:p>
          <a:endParaRPr lang="hr-HR"/>
        </a:p>
      </dgm:t>
    </dgm:pt>
    <dgm:pt modelId="{070E2380-0C92-4C44-80B3-E3980E948B03}">
      <dgm:prSet phldrT="[Tekst]"/>
      <dgm:spPr/>
      <dgm:t>
        <a:bodyPr/>
        <a:lstStyle/>
        <a:p>
          <a:r>
            <a:rPr lang="hr-HR" dirty="0"/>
            <a:t>PUTEM GODIŠNJE POREZNE PRIJAVE</a:t>
          </a:r>
        </a:p>
      </dgm:t>
    </dgm:pt>
    <dgm:pt modelId="{AE9DC7F3-C552-4DE8-9B28-366EBE2C53D1}" type="parTrans" cxnId="{EC2F06AC-1867-42A0-BF26-5275DAB902B1}">
      <dgm:prSet/>
      <dgm:spPr/>
      <dgm:t>
        <a:bodyPr/>
        <a:lstStyle/>
        <a:p>
          <a:endParaRPr lang="hr-HR"/>
        </a:p>
      </dgm:t>
    </dgm:pt>
    <dgm:pt modelId="{EA16956F-69BD-43BE-9DEC-60CEB3E29E99}" type="sibTrans" cxnId="{EC2F06AC-1867-42A0-BF26-5275DAB902B1}">
      <dgm:prSet/>
      <dgm:spPr/>
      <dgm:t>
        <a:bodyPr/>
        <a:lstStyle/>
        <a:p>
          <a:endParaRPr lang="hr-HR"/>
        </a:p>
      </dgm:t>
    </dgm:pt>
    <dgm:pt modelId="{E7DB84FE-AD74-4C8F-A79A-F92FFBF008E0}">
      <dgm:prSet phldrT="[Tekst]"/>
      <dgm:spPr/>
      <dgm:t>
        <a:bodyPr/>
        <a:lstStyle/>
        <a:p>
          <a:r>
            <a:rPr lang="hr-HR" dirty="0"/>
            <a:t>PUTEM POSEBNOG POSTUPKA</a:t>
          </a:r>
        </a:p>
      </dgm:t>
    </dgm:pt>
    <dgm:pt modelId="{24AE097C-2DF0-4187-8FCB-3702F228CED9}" type="parTrans" cxnId="{7A74E42B-502E-43D6-8CC5-94A855E27FF1}">
      <dgm:prSet/>
      <dgm:spPr/>
      <dgm:t>
        <a:bodyPr/>
        <a:lstStyle/>
        <a:p>
          <a:endParaRPr lang="hr-HR"/>
        </a:p>
      </dgm:t>
    </dgm:pt>
    <dgm:pt modelId="{934005AD-378E-4EC1-AF46-7380D07DBEA3}" type="sibTrans" cxnId="{7A74E42B-502E-43D6-8CC5-94A855E27FF1}">
      <dgm:prSet/>
      <dgm:spPr/>
      <dgm:t>
        <a:bodyPr/>
        <a:lstStyle/>
        <a:p>
          <a:endParaRPr lang="hr-HR"/>
        </a:p>
      </dgm:t>
    </dgm:pt>
    <dgm:pt modelId="{C41D927D-8D5D-42EA-B725-3485949C3532}">
      <dgm:prSet/>
      <dgm:spPr/>
      <dgm:t>
        <a:bodyPr/>
        <a:lstStyle/>
        <a:p>
          <a:r>
            <a:rPr lang="hr-HR" dirty="0"/>
            <a:t>Porezni obveznik koji ostvari dohodak od samostalne djelatnosti i djelatnosti po osnovi kojih se dohodak utvrđuje i oporezuje kao </a:t>
          </a:r>
          <a:r>
            <a:rPr lang="hr-HR" dirty="0" err="1"/>
            <a:t>dohoda</a:t>
          </a:r>
          <a:r>
            <a:rPr lang="hr-HR" dirty="0"/>
            <a:t> od SD</a:t>
          </a:r>
        </a:p>
      </dgm:t>
    </dgm:pt>
    <dgm:pt modelId="{A2FC7F96-47FE-45EB-B1E1-DA051C7AE1D6}" type="parTrans" cxnId="{B3006692-028C-4ABE-B713-76E75A9B2CB4}">
      <dgm:prSet/>
      <dgm:spPr/>
      <dgm:t>
        <a:bodyPr/>
        <a:lstStyle/>
        <a:p>
          <a:endParaRPr lang="hr-HR"/>
        </a:p>
      </dgm:t>
    </dgm:pt>
    <dgm:pt modelId="{3AE14B20-8060-46FA-B01C-D9B493AD0CC2}" type="sibTrans" cxnId="{B3006692-028C-4ABE-B713-76E75A9B2CB4}">
      <dgm:prSet/>
      <dgm:spPr/>
      <dgm:t>
        <a:bodyPr/>
        <a:lstStyle/>
        <a:p>
          <a:endParaRPr lang="hr-HR"/>
        </a:p>
      </dgm:t>
    </dgm:pt>
    <dgm:pt modelId="{08EB7DFB-D10D-4994-9849-D23ED9267531}">
      <dgm:prSet phldrT="[Tekst]"/>
      <dgm:spPr/>
      <dgm:t>
        <a:bodyPr/>
        <a:lstStyle/>
        <a:p>
          <a:r>
            <a:rPr lang="hr-HR" dirty="0"/>
            <a:t>Pomorci</a:t>
          </a:r>
        </a:p>
      </dgm:t>
    </dgm:pt>
    <dgm:pt modelId="{F3067187-32A0-407D-83B7-264F477DF63B}" type="parTrans" cxnId="{1602B252-9352-434E-8E50-153FADA99BF1}">
      <dgm:prSet/>
      <dgm:spPr/>
      <dgm:t>
        <a:bodyPr/>
        <a:lstStyle/>
        <a:p>
          <a:endParaRPr lang="hr-HR"/>
        </a:p>
      </dgm:t>
    </dgm:pt>
    <dgm:pt modelId="{253F9AEA-34EE-4D42-9D67-123535543338}" type="sibTrans" cxnId="{1602B252-9352-434E-8E50-153FADA99BF1}">
      <dgm:prSet/>
      <dgm:spPr/>
      <dgm:t>
        <a:bodyPr/>
        <a:lstStyle/>
        <a:p>
          <a:endParaRPr lang="hr-HR"/>
        </a:p>
      </dgm:t>
    </dgm:pt>
    <dgm:pt modelId="{76AD0EB7-F5E1-4A8E-B935-128DC09EEE5C}">
      <dgm:prSet/>
      <dgm:spPr/>
      <dgm:t>
        <a:bodyPr/>
        <a:lstStyle/>
        <a:p>
          <a:r>
            <a:rPr lang="hr-HR" dirty="0"/>
            <a:t>Ako je Porezna uprava zatražila naknadno</a:t>
          </a:r>
        </a:p>
      </dgm:t>
    </dgm:pt>
    <dgm:pt modelId="{F293AE31-39EC-4B31-8214-80D69870D1D6}" type="parTrans" cxnId="{0936F375-19AB-479E-8F4F-01F0E81FEFFA}">
      <dgm:prSet/>
      <dgm:spPr/>
      <dgm:t>
        <a:bodyPr/>
        <a:lstStyle/>
        <a:p>
          <a:endParaRPr lang="hr-HR"/>
        </a:p>
      </dgm:t>
    </dgm:pt>
    <dgm:pt modelId="{5CD173B6-73B7-4181-B076-638BBD302722}" type="sibTrans" cxnId="{0936F375-19AB-479E-8F4F-01F0E81FEFFA}">
      <dgm:prSet/>
      <dgm:spPr/>
      <dgm:t>
        <a:bodyPr/>
        <a:lstStyle/>
        <a:p>
          <a:endParaRPr lang="hr-HR"/>
        </a:p>
      </dgm:t>
    </dgm:pt>
    <dgm:pt modelId="{0D973CA3-F333-4970-ABB6-70AC2F23505F}">
      <dgm:prSet/>
      <dgm:spPr/>
      <dgm:t>
        <a:bodyPr/>
        <a:lstStyle/>
        <a:p>
          <a:r>
            <a:rPr lang="hr-HR" dirty="0"/>
            <a:t>Porezni obveznik koji je ostvario drugi dohodak koji se ne smatra konačnim i/ili dohodak od nesamostalnog rada uz uvjet za nema obvezu podnošenja GPP-a</a:t>
          </a:r>
        </a:p>
      </dgm:t>
    </dgm:pt>
    <dgm:pt modelId="{23C477F9-AEEB-410C-A3DD-AC4C62AD448F}" type="parTrans" cxnId="{168AF15B-A3A7-47F9-973D-748234AABB4D}">
      <dgm:prSet/>
      <dgm:spPr/>
      <dgm:t>
        <a:bodyPr/>
        <a:lstStyle/>
        <a:p>
          <a:endParaRPr lang="hr-HR"/>
        </a:p>
      </dgm:t>
    </dgm:pt>
    <dgm:pt modelId="{2D15F63E-2B29-4C05-AFD0-30B5C75BE507}" type="sibTrans" cxnId="{168AF15B-A3A7-47F9-973D-748234AABB4D}">
      <dgm:prSet/>
      <dgm:spPr/>
      <dgm:t>
        <a:bodyPr/>
        <a:lstStyle/>
        <a:p>
          <a:endParaRPr lang="hr-HR"/>
        </a:p>
      </dgm:t>
    </dgm:pt>
    <dgm:pt modelId="{D3497B98-DFB4-49C6-A929-866E88DC428C}" type="pres">
      <dgm:prSet presAssocID="{53ACF9BF-72AE-4DE9-AAA0-FD0598737DE8}" presName="hierChild1" presStyleCnt="0">
        <dgm:presLayoutVars>
          <dgm:orgChart val="1"/>
          <dgm:chPref val="1"/>
          <dgm:dir/>
          <dgm:animOne val="branch"/>
          <dgm:animLvl val="lvl"/>
          <dgm:resizeHandles/>
        </dgm:presLayoutVars>
      </dgm:prSet>
      <dgm:spPr/>
    </dgm:pt>
    <dgm:pt modelId="{85B171DF-AD67-41DF-A48D-0A41DBED09AD}" type="pres">
      <dgm:prSet presAssocID="{3EA2694B-AD62-4974-98EB-6CD650B59E8E}" presName="hierRoot1" presStyleCnt="0">
        <dgm:presLayoutVars>
          <dgm:hierBranch val="init"/>
        </dgm:presLayoutVars>
      </dgm:prSet>
      <dgm:spPr/>
    </dgm:pt>
    <dgm:pt modelId="{52724EA5-407A-4E7F-8060-F6866FD93D2C}" type="pres">
      <dgm:prSet presAssocID="{3EA2694B-AD62-4974-98EB-6CD650B59E8E}" presName="rootComposite1" presStyleCnt="0"/>
      <dgm:spPr/>
    </dgm:pt>
    <dgm:pt modelId="{5F4B188C-6F63-4A54-B107-4B76652E9A2E}" type="pres">
      <dgm:prSet presAssocID="{3EA2694B-AD62-4974-98EB-6CD650B59E8E}" presName="rootText1" presStyleLbl="node0" presStyleIdx="0" presStyleCnt="1">
        <dgm:presLayoutVars>
          <dgm:chPref val="3"/>
        </dgm:presLayoutVars>
      </dgm:prSet>
      <dgm:spPr/>
    </dgm:pt>
    <dgm:pt modelId="{F4FE873F-0A33-4D64-8889-968FC38ADC03}" type="pres">
      <dgm:prSet presAssocID="{3EA2694B-AD62-4974-98EB-6CD650B59E8E}" presName="rootConnector1" presStyleLbl="node1" presStyleIdx="0" presStyleCnt="0"/>
      <dgm:spPr/>
    </dgm:pt>
    <dgm:pt modelId="{414529B9-1C42-43C7-A90A-D05293D45CB3}" type="pres">
      <dgm:prSet presAssocID="{3EA2694B-AD62-4974-98EB-6CD650B59E8E}" presName="hierChild2" presStyleCnt="0"/>
      <dgm:spPr/>
    </dgm:pt>
    <dgm:pt modelId="{FBE2F867-300B-42A8-995E-9B4CE453B7B8}" type="pres">
      <dgm:prSet presAssocID="{AE9DC7F3-C552-4DE8-9B28-366EBE2C53D1}" presName="Name37" presStyleLbl="parChTrans1D2" presStyleIdx="0" presStyleCnt="2"/>
      <dgm:spPr/>
    </dgm:pt>
    <dgm:pt modelId="{692F46C4-48E1-4256-8A40-03B775636AEC}" type="pres">
      <dgm:prSet presAssocID="{070E2380-0C92-4C44-80B3-E3980E948B03}" presName="hierRoot2" presStyleCnt="0">
        <dgm:presLayoutVars>
          <dgm:hierBranch/>
        </dgm:presLayoutVars>
      </dgm:prSet>
      <dgm:spPr/>
    </dgm:pt>
    <dgm:pt modelId="{C16B22C4-E49F-4CFC-872A-1DDA3EFFB46F}" type="pres">
      <dgm:prSet presAssocID="{070E2380-0C92-4C44-80B3-E3980E948B03}" presName="rootComposite" presStyleCnt="0"/>
      <dgm:spPr/>
    </dgm:pt>
    <dgm:pt modelId="{49A92383-DB44-459E-A553-C842CA9A8892}" type="pres">
      <dgm:prSet presAssocID="{070E2380-0C92-4C44-80B3-E3980E948B03}" presName="rootText" presStyleLbl="node2" presStyleIdx="0" presStyleCnt="2">
        <dgm:presLayoutVars>
          <dgm:chPref val="3"/>
        </dgm:presLayoutVars>
      </dgm:prSet>
      <dgm:spPr/>
    </dgm:pt>
    <dgm:pt modelId="{CA5074C3-A441-46A7-8119-C2D627C97320}" type="pres">
      <dgm:prSet presAssocID="{070E2380-0C92-4C44-80B3-E3980E948B03}" presName="rootConnector" presStyleLbl="node2" presStyleIdx="0" presStyleCnt="2"/>
      <dgm:spPr/>
    </dgm:pt>
    <dgm:pt modelId="{7985BBF0-81BF-44C0-9891-587BF849406F}" type="pres">
      <dgm:prSet presAssocID="{070E2380-0C92-4C44-80B3-E3980E948B03}" presName="hierChild4" presStyleCnt="0"/>
      <dgm:spPr/>
    </dgm:pt>
    <dgm:pt modelId="{8F44CDE6-8BB5-4CF7-9612-CB0C28375156}" type="pres">
      <dgm:prSet presAssocID="{A2FC7F96-47FE-45EB-B1E1-DA051C7AE1D6}" presName="Name35" presStyleLbl="parChTrans1D3" presStyleIdx="0" presStyleCnt="4"/>
      <dgm:spPr/>
    </dgm:pt>
    <dgm:pt modelId="{9A18AD82-FC90-4993-B38D-5FFA087F3FA9}" type="pres">
      <dgm:prSet presAssocID="{C41D927D-8D5D-42EA-B725-3485949C3532}" presName="hierRoot2" presStyleCnt="0">
        <dgm:presLayoutVars>
          <dgm:hierBranch/>
        </dgm:presLayoutVars>
      </dgm:prSet>
      <dgm:spPr/>
    </dgm:pt>
    <dgm:pt modelId="{A787349D-8B45-4B92-A36F-85C60876780F}" type="pres">
      <dgm:prSet presAssocID="{C41D927D-8D5D-42EA-B725-3485949C3532}" presName="rootComposite" presStyleCnt="0"/>
      <dgm:spPr/>
    </dgm:pt>
    <dgm:pt modelId="{6B687660-7C3C-480C-A947-A841E2B99402}" type="pres">
      <dgm:prSet presAssocID="{C41D927D-8D5D-42EA-B725-3485949C3532}" presName="rootText" presStyleLbl="node3" presStyleIdx="0" presStyleCnt="4">
        <dgm:presLayoutVars>
          <dgm:chPref val="3"/>
        </dgm:presLayoutVars>
      </dgm:prSet>
      <dgm:spPr/>
    </dgm:pt>
    <dgm:pt modelId="{AB81AE0D-C5C3-4677-9313-A69F6FEF0066}" type="pres">
      <dgm:prSet presAssocID="{C41D927D-8D5D-42EA-B725-3485949C3532}" presName="rootConnector" presStyleLbl="node3" presStyleIdx="0" presStyleCnt="4"/>
      <dgm:spPr/>
    </dgm:pt>
    <dgm:pt modelId="{CA61E44A-A453-41B6-9158-BF2D35E6252B}" type="pres">
      <dgm:prSet presAssocID="{C41D927D-8D5D-42EA-B725-3485949C3532}" presName="hierChild4" presStyleCnt="0"/>
      <dgm:spPr/>
    </dgm:pt>
    <dgm:pt modelId="{5CB05F7C-F6FF-464E-A6B7-B2B6FA228BA1}" type="pres">
      <dgm:prSet presAssocID="{C41D927D-8D5D-42EA-B725-3485949C3532}" presName="hierChild5" presStyleCnt="0"/>
      <dgm:spPr/>
    </dgm:pt>
    <dgm:pt modelId="{3EA17402-3005-4E40-BE24-8D682646D85C}" type="pres">
      <dgm:prSet presAssocID="{F3067187-32A0-407D-83B7-264F477DF63B}" presName="Name35" presStyleLbl="parChTrans1D3" presStyleIdx="1" presStyleCnt="4"/>
      <dgm:spPr/>
    </dgm:pt>
    <dgm:pt modelId="{A625D1D8-89BD-49A7-9CE5-37921AA24A58}" type="pres">
      <dgm:prSet presAssocID="{08EB7DFB-D10D-4994-9849-D23ED9267531}" presName="hierRoot2" presStyleCnt="0">
        <dgm:presLayoutVars>
          <dgm:hierBranch val="init"/>
        </dgm:presLayoutVars>
      </dgm:prSet>
      <dgm:spPr/>
    </dgm:pt>
    <dgm:pt modelId="{64FB98D7-EECD-427A-9EE1-0C0649AF37E0}" type="pres">
      <dgm:prSet presAssocID="{08EB7DFB-D10D-4994-9849-D23ED9267531}" presName="rootComposite" presStyleCnt="0"/>
      <dgm:spPr/>
    </dgm:pt>
    <dgm:pt modelId="{B917102D-DB20-4C55-9950-37422480D5D7}" type="pres">
      <dgm:prSet presAssocID="{08EB7DFB-D10D-4994-9849-D23ED9267531}" presName="rootText" presStyleLbl="node3" presStyleIdx="1" presStyleCnt="4">
        <dgm:presLayoutVars>
          <dgm:chPref val="3"/>
        </dgm:presLayoutVars>
      </dgm:prSet>
      <dgm:spPr/>
    </dgm:pt>
    <dgm:pt modelId="{83988E54-D758-4437-881A-CF35B1D8127B}" type="pres">
      <dgm:prSet presAssocID="{08EB7DFB-D10D-4994-9849-D23ED9267531}" presName="rootConnector" presStyleLbl="node3" presStyleIdx="1" presStyleCnt="4"/>
      <dgm:spPr/>
    </dgm:pt>
    <dgm:pt modelId="{28A58B60-3FA0-432B-9853-5D91E345E339}" type="pres">
      <dgm:prSet presAssocID="{08EB7DFB-D10D-4994-9849-D23ED9267531}" presName="hierChild4" presStyleCnt="0"/>
      <dgm:spPr/>
    </dgm:pt>
    <dgm:pt modelId="{8078E1C4-B1F4-4F87-960C-DF8A52BC47C1}" type="pres">
      <dgm:prSet presAssocID="{08EB7DFB-D10D-4994-9849-D23ED9267531}" presName="hierChild5" presStyleCnt="0"/>
      <dgm:spPr/>
    </dgm:pt>
    <dgm:pt modelId="{FD83A1F6-DC65-488D-955C-9F92227C574C}" type="pres">
      <dgm:prSet presAssocID="{F293AE31-39EC-4B31-8214-80D69870D1D6}" presName="Name35" presStyleLbl="parChTrans1D3" presStyleIdx="2" presStyleCnt="4"/>
      <dgm:spPr/>
    </dgm:pt>
    <dgm:pt modelId="{7B567530-4B68-410F-B08D-77E5BE1C97CD}" type="pres">
      <dgm:prSet presAssocID="{76AD0EB7-F5E1-4A8E-B935-128DC09EEE5C}" presName="hierRoot2" presStyleCnt="0">
        <dgm:presLayoutVars>
          <dgm:hierBranch val="init"/>
        </dgm:presLayoutVars>
      </dgm:prSet>
      <dgm:spPr/>
    </dgm:pt>
    <dgm:pt modelId="{4C3EE524-69F1-49FB-A7CC-7A806B597B22}" type="pres">
      <dgm:prSet presAssocID="{76AD0EB7-F5E1-4A8E-B935-128DC09EEE5C}" presName="rootComposite" presStyleCnt="0"/>
      <dgm:spPr/>
    </dgm:pt>
    <dgm:pt modelId="{128D7878-8297-4473-A5CB-F2826282E08E}" type="pres">
      <dgm:prSet presAssocID="{76AD0EB7-F5E1-4A8E-B935-128DC09EEE5C}" presName="rootText" presStyleLbl="node3" presStyleIdx="2" presStyleCnt="4">
        <dgm:presLayoutVars>
          <dgm:chPref val="3"/>
        </dgm:presLayoutVars>
      </dgm:prSet>
      <dgm:spPr/>
    </dgm:pt>
    <dgm:pt modelId="{C9510F0D-6700-470B-A6B6-87FE08B4D508}" type="pres">
      <dgm:prSet presAssocID="{76AD0EB7-F5E1-4A8E-B935-128DC09EEE5C}" presName="rootConnector" presStyleLbl="node3" presStyleIdx="2" presStyleCnt="4"/>
      <dgm:spPr/>
    </dgm:pt>
    <dgm:pt modelId="{A1E235DF-453E-4020-BF3F-51FF6A123C78}" type="pres">
      <dgm:prSet presAssocID="{76AD0EB7-F5E1-4A8E-B935-128DC09EEE5C}" presName="hierChild4" presStyleCnt="0"/>
      <dgm:spPr/>
    </dgm:pt>
    <dgm:pt modelId="{120886B9-1F54-45EA-8760-891AD0AFC12D}" type="pres">
      <dgm:prSet presAssocID="{76AD0EB7-F5E1-4A8E-B935-128DC09EEE5C}" presName="hierChild5" presStyleCnt="0"/>
      <dgm:spPr/>
    </dgm:pt>
    <dgm:pt modelId="{6F78E912-7646-407A-BBAD-4C879202DB25}" type="pres">
      <dgm:prSet presAssocID="{070E2380-0C92-4C44-80B3-E3980E948B03}" presName="hierChild5" presStyleCnt="0"/>
      <dgm:spPr/>
    </dgm:pt>
    <dgm:pt modelId="{41AC9D06-575C-42D8-A6A1-DD37D7CE3138}" type="pres">
      <dgm:prSet presAssocID="{24AE097C-2DF0-4187-8FCB-3702F228CED9}" presName="Name37" presStyleLbl="parChTrans1D2" presStyleIdx="1" presStyleCnt="2"/>
      <dgm:spPr/>
    </dgm:pt>
    <dgm:pt modelId="{CFF25839-13A1-4000-BD6B-6128BF90E1D0}" type="pres">
      <dgm:prSet presAssocID="{E7DB84FE-AD74-4C8F-A79A-F92FFBF008E0}" presName="hierRoot2" presStyleCnt="0">
        <dgm:presLayoutVars>
          <dgm:hierBranch/>
        </dgm:presLayoutVars>
      </dgm:prSet>
      <dgm:spPr/>
    </dgm:pt>
    <dgm:pt modelId="{38CFADBF-4A7B-45F6-83EA-5A5A1A3ABA59}" type="pres">
      <dgm:prSet presAssocID="{E7DB84FE-AD74-4C8F-A79A-F92FFBF008E0}" presName="rootComposite" presStyleCnt="0"/>
      <dgm:spPr/>
    </dgm:pt>
    <dgm:pt modelId="{4EF5A40A-D26B-4887-97C1-D12A139E7595}" type="pres">
      <dgm:prSet presAssocID="{E7DB84FE-AD74-4C8F-A79A-F92FFBF008E0}" presName="rootText" presStyleLbl="node2" presStyleIdx="1" presStyleCnt="2">
        <dgm:presLayoutVars>
          <dgm:chPref val="3"/>
        </dgm:presLayoutVars>
      </dgm:prSet>
      <dgm:spPr/>
    </dgm:pt>
    <dgm:pt modelId="{8E0D4CA7-F3E3-4584-B50B-B5A45455934C}" type="pres">
      <dgm:prSet presAssocID="{E7DB84FE-AD74-4C8F-A79A-F92FFBF008E0}" presName="rootConnector" presStyleLbl="node2" presStyleIdx="1" presStyleCnt="2"/>
      <dgm:spPr/>
    </dgm:pt>
    <dgm:pt modelId="{1F842788-BBF3-4534-8CC5-7AF3AC55FC47}" type="pres">
      <dgm:prSet presAssocID="{E7DB84FE-AD74-4C8F-A79A-F92FFBF008E0}" presName="hierChild4" presStyleCnt="0"/>
      <dgm:spPr/>
    </dgm:pt>
    <dgm:pt modelId="{C59E8D50-9216-4731-8B43-72BB23323728}" type="pres">
      <dgm:prSet presAssocID="{23C477F9-AEEB-410C-A3DD-AC4C62AD448F}" presName="Name35" presStyleLbl="parChTrans1D3" presStyleIdx="3" presStyleCnt="4"/>
      <dgm:spPr/>
    </dgm:pt>
    <dgm:pt modelId="{B7E4164F-DFEE-4521-AAF4-99766D70612E}" type="pres">
      <dgm:prSet presAssocID="{0D973CA3-F333-4970-ABB6-70AC2F23505F}" presName="hierRoot2" presStyleCnt="0">
        <dgm:presLayoutVars>
          <dgm:hierBranch val="init"/>
        </dgm:presLayoutVars>
      </dgm:prSet>
      <dgm:spPr/>
    </dgm:pt>
    <dgm:pt modelId="{997D8B70-106C-40EB-B6B6-343E37E8E40B}" type="pres">
      <dgm:prSet presAssocID="{0D973CA3-F333-4970-ABB6-70AC2F23505F}" presName="rootComposite" presStyleCnt="0"/>
      <dgm:spPr/>
    </dgm:pt>
    <dgm:pt modelId="{A87A3BC1-5AD1-4346-B1D8-0627C6354C7A}" type="pres">
      <dgm:prSet presAssocID="{0D973CA3-F333-4970-ABB6-70AC2F23505F}" presName="rootText" presStyleLbl="node3" presStyleIdx="3" presStyleCnt="4">
        <dgm:presLayoutVars>
          <dgm:chPref val="3"/>
        </dgm:presLayoutVars>
      </dgm:prSet>
      <dgm:spPr/>
    </dgm:pt>
    <dgm:pt modelId="{E064AB42-2087-4C34-9922-76CD6ED12E6B}" type="pres">
      <dgm:prSet presAssocID="{0D973CA3-F333-4970-ABB6-70AC2F23505F}" presName="rootConnector" presStyleLbl="node3" presStyleIdx="3" presStyleCnt="4"/>
      <dgm:spPr/>
    </dgm:pt>
    <dgm:pt modelId="{C72AE338-31B3-489F-B4BB-1D514960F7E8}" type="pres">
      <dgm:prSet presAssocID="{0D973CA3-F333-4970-ABB6-70AC2F23505F}" presName="hierChild4" presStyleCnt="0"/>
      <dgm:spPr/>
    </dgm:pt>
    <dgm:pt modelId="{FD83648D-D8C5-423B-B68B-91AB2B6E906E}" type="pres">
      <dgm:prSet presAssocID="{0D973CA3-F333-4970-ABB6-70AC2F23505F}" presName="hierChild5" presStyleCnt="0"/>
      <dgm:spPr/>
    </dgm:pt>
    <dgm:pt modelId="{74593336-3BD2-4E5E-BFD9-78DAF280D6BB}" type="pres">
      <dgm:prSet presAssocID="{E7DB84FE-AD74-4C8F-A79A-F92FFBF008E0}" presName="hierChild5" presStyleCnt="0"/>
      <dgm:spPr/>
    </dgm:pt>
    <dgm:pt modelId="{A3F31D1D-8146-430D-8EE7-028C0031CD7A}" type="pres">
      <dgm:prSet presAssocID="{3EA2694B-AD62-4974-98EB-6CD650B59E8E}" presName="hierChild3" presStyleCnt="0"/>
      <dgm:spPr/>
    </dgm:pt>
  </dgm:ptLst>
  <dgm:cxnLst>
    <dgm:cxn modelId="{71EAF004-C911-4265-AFB1-AA4DF35D244E}" type="presOf" srcId="{08EB7DFB-D10D-4994-9849-D23ED9267531}" destId="{83988E54-D758-4437-881A-CF35B1D8127B}" srcOrd="1" destOrd="0" presId="urn:microsoft.com/office/officeart/2005/8/layout/orgChart1"/>
    <dgm:cxn modelId="{C7D6CE0C-91F3-4847-94C6-E2F90D750166}" type="presOf" srcId="{24AE097C-2DF0-4187-8FCB-3702F228CED9}" destId="{41AC9D06-575C-42D8-A6A1-DD37D7CE3138}" srcOrd="0" destOrd="0" presId="urn:microsoft.com/office/officeart/2005/8/layout/orgChart1"/>
    <dgm:cxn modelId="{78686614-154F-42CD-96D6-884B716B881A}" type="presOf" srcId="{F293AE31-39EC-4B31-8214-80D69870D1D6}" destId="{FD83A1F6-DC65-488D-955C-9F92227C574C}" srcOrd="0" destOrd="0" presId="urn:microsoft.com/office/officeart/2005/8/layout/orgChart1"/>
    <dgm:cxn modelId="{618A6F23-82E5-421D-A233-CA37B7972DEB}" type="presOf" srcId="{A2FC7F96-47FE-45EB-B1E1-DA051C7AE1D6}" destId="{8F44CDE6-8BB5-4CF7-9612-CB0C28375156}" srcOrd="0" destOrd="0" presId="urn:microsoft.com/office/officeart/2005/8/layout/orgChart1"/>
    <dgm:cxn modelId="{7A74E42B-502E-43D6-8CC5-94A855E27FF1}" srcId="{3EA2694B-AD62-4974-98EB-6CD650B59E8E}" destId="{E7DB84FE-AD74-4C8F-A79A-F92FFBF008E0}" srcOrd="1" destOrd="0" parTransId="{24AE097C-2DF0-4187-8FCB-3702F228CED9}" sibTransId="{934005AD-378E-4EC1-AF46-7380D07DBEA3}"/>
    <dgm:cxn modelId="{F1B3FF32-84BA-43FA-88B5-991ED80F4BAA}" type="presOf" srcId="{08EB7DFB-D10D-4994-9849-D23ED9267531}" destId="{B917102D-DB20-4C55-9950-37422480D5D7}" srcOrd="0" destOrd="0" presId="urn:microsoft.com/office/officeart/2005/8/layout/orgChart1"/>
    <dgm:cxn modelId="{FBD50934-8CD2-4016-AE6D-A5A05C883537}" srcId="{53ACF9BF-72AE-4DE9-AAA0-FD0598737DE8}" destId="{3EA2694B-AD62-4974-98EB-6CD650B59E8E}" srcOrd="0" destOrd="0" parTransId="{085EF4F4-7D64-48FC-9ECB-A541158F2D28}" sibTransId="{D8CE1E7B-641F-45F2-8973-92B727B87EE1}"/>
    <dgm:cxn modelId="{168AF15B-A3A7-47F9-973D-748234AABB4D}" srcId="{E7DB84FE-AD74-4C8F-A79A-F92FFBF008E0}" destId="{0D973CA3-F333-4970-ABB6-70AC2F23505F}" srcOrd="0" destOrd="0" parTransId="{23C477F9-AEEB-410C-A3DD-AC4C62AD448F}" sibTransId="{2D15F63E-2B29-4C05-AFD0-30B5C75BE507}"/>
    <dgm:cxn modelId="{84FFC747-8671-4542-BC94-11DF3785E2E0}" type="presOf" srcId="{3EA2694B-AD62-4974-98EB-6CD650B59E8E}" destId="{F4FE873F-0A33-4D64-8889-968FC38ADC03}" srcOrd="1" destOrd="0" presId="urn:microsoft.com/office/officeart/2005/8/layout/orgChart1"/>
    <dgm:cxn modelId="{30A0EF4F-6B96-4736-91A0-4EA23AFFBA76}" type="presOf" srcId="{53ACF9BF-72AE-4DE9-AAA0-FD0598737DE8}" destId="{D3497B98-DFB4-49C6-A929-866E88DC428C}" srcOrd="0" destOrd="0" presId="urn:microsoft.com/office/officeart/2005/8/layout/orgChart1"/>
    <dgm:cxn modelId="{1602B252-9352-434E-8E50-153FADA99BF1}" srcId="{070E2380-0C92-4C44-80B3-E3980E948B03}" destId="{08EB7DFB-D10D-4994-9849-D23ED9267531}" srcOrd="1" destOrd="0" parTransId="{F3067187-32A0-407D-83B7-264F477DF63B}" sibTransId="{253F9AEA-34EE-4D42-9D67-123535543338}"/>
    <dgm:cxn modelId="{925CDD53-5E6B-4921-B6B5-5B79B029EF6D}" type="presOf" srcId="{0D973CA3-F333-4970-ABB6-70AC2F23505F}" destId="{A87A3BC1-5AD1-4346-B1D8-0627C6354C7A}" srcOrd="0" destOrd="0" presId="urn:microsoft.com/office/officeart/2005/8/layout/orgChart1"/>
    <dgm:cxn modelId="{4D93C974-E1CB-4D21-A594-52FE9311DEA1}" type="presOf" srcId="{AE9DC7F3-C552-4DE8-9B28-366EBE2C53D1}" destId="{FBE2F867-300B-42A8-995E-9B4CE453B7B8}" srcOrd="0" destOrd="0" presId="urn:microsoft.com/office/officeart/2005/8/layout/orgChart1"/>
    <dgm:cxn modelId="{0936F375-19AB-479E-8F4F-01F0E81FEFFA}" srcId="{070E2380-0C92-4C44-80B3-E3980E948B03}" destId="{76AD0EB7-F5E1-4A8E-B935-128DC09EEE5C}" srcOrd="2" destOrd="0" parTransId="{F293AE31-39EC-4B31-8214-80D69870D1D6}" sibTransId="{5CD173B6-73B7-4181-B076-638BBD302722}"/>
    <dgm:cxn modelId="{814F7C77-A586-461F-AF48-2A401E5A3BF6}" type="presOf" srcId="{76AD0EB7-F5E1-4A8E-B935-128DC09EEE5C}" destId="{128D7878-8297-4473-A5CB-F2826282E08E}" srcOrd="0" destOrd="0" presId="urn:microsoft.com/office/officeart/2005/8/layout/orgChart1"/>
    <dgm:cxn modelId="{DCED7E8B-D24F-4CA9-AE27-98413DFAB694}" type="presOf" srcId="{F3067187-32A0-407D-83B7-264F477DF63B}" destId="{3EA17402-3005-4E40-BE24-8D682646D85C}" srcOrd="0" destOrd="0" presId="urn:microsoft.com/office/officeart/2005/8/layout/orgChart1"/>
    <dgm:cxn modelId="{B3006692-028C-4ABE-B713-76E75A9B2CB4}" srcId="{070E2380-0C92-4C44-80B3-E3980E948B03}" destId="{C41D927D-8D5D-42EA-B725-3485949C3532}" srcOrd="0" destOrd="0" parTransId="{A2FC7F96-47FE-45EB-B1E1-DA051C7AE1D6}" sibTransId="{3AE14B20-8060-46FA-B01C-D9B493AD0CC2}"/>
    <dgm:cxn modelId="{93A0E6AB-445C-4F58-92E5-AB60651DE306}" type="presOf" srcId="{070E2380-0C92-4C44-80B3-E3980E948B03}" destId="{49A92383-DB44-459E-A553-C842CA9A8892}" srcOrd="0" destOrd="0" presId="urn:microsoft.com/office/officeart/2005/8/layout/orgChart1"/>
    <dgm:cxn modelId="{EC2F06AC-1867-42A0-BF26-5275DAB902B1}" srcId="{3EA2694B-AD62-4974-98EB-6CD650B59E8E}" destId="{070E2380-0C92-4C44-80B3-E3980E948B03}" srcOrd="0" destOrd="0" parTransId="{AE9DC7F3-C552-4DE8-9B28-366EBE2C53D1}" sibTransId="{EA16956F-69BD-43BE-9DEC-60CEB3E29E99}"/>
    <dgm:cxn modelId="{558028C7-2CAA-458E-A513-6F994AC8709C}" type="presOf" srcId="{E7DB84FE-AD74-4C8F-A79A-F92FFBF008E0}" destId="{4EF5A40A-D26B-4887-97C1-D12A139E7595}" srcOrd="0" destOrd="0" presId="urn:microsoft.com/office/officeart/2005/8/layout/orgChart1"/>
    <dgm:cxn modelId="{77B762CA-6632-4BE0-89A1-94AEBE31ACA8}" type="presOf" srcId="{E7DB84FE-AD74-4C8F-A79A-F92FFBF008E0}" destId="{8E0D4CA7-F3E3-4584-B50B-B5A45455934C}" srcOrd="1" destOrd="0" presId="urn:microsoft.com/office/officeart/2005/8/layout/orgChart1"/>
    <dgm:cxn modelId="{B20901D3-36E2-4F56-BAD7-57EC2EB820D3}" type="presOf" srcId="{76AD0EB7-F5E1-4A8E-B935-128DC09EEE5C}" destId="{C9510F0D-6700-470B-A6B6-87FE08B4D508}" srcOrd="1" destOrd="0" presId="urn:microsoft.com/office/officeart/2005/8/layout/orgChart1"/>
    <dgm:cxn modelId="{8D47AFD5-DC1F-4B39-A8CB-3ECF0182D718}" type="presOf" srcId="{C41D927D-8D5D-42EA-B725-3485949C3532}" destId="{6B687660-7C3C-480C-A947-A841E2B99402}" srcOrd="0" destOrd="0" presId="urn:microsoft.com/office/officeart/2005/8/layout/orgChart1"/>
    <dgm:cxn modelId="{9D0711D7-12A9-481E-AFFC-63BEB1B49A55}" type="presOf" srcId="{23C477F9-AEEB-410C-A3DD-AC4C62AD448F}" destId="{C59E8D50-9216-4731-8B43-72BB23323728}" srcOrd="0" destOrd="0" presId="urn:microsoft.com/office/officeart/2005/8/layout/orgChart1"/>
    <dgm:cxn modelId="{4147B2DE-E5E9-48A3-BA1D-B958F5F905A7}" type="presOf" srcId="{0D973CA3-F333-4970-ABB6-70AC2F23505F}" destId="{E064AB42-2087-4C34-9922-76CD6ED12E6B}" srcOrd="1" destOrd="0" presId="urn:microsoft.com/office/officeart/2005/8/layout/orgChart1"/>
    <dgm:cxn modelId="{AB502AE0-BC39-4220-ABCC-A6747D0115BF}" type="presOf" srcId="{070E2380-0C92-4C44-80B3-E3980E948B03}" destId="{CA5074C3-A441-46A7-8119-C2D627C97320}" srcOrd="1" destOrd="0" presId="urn:microsoft.com/office/officeart/2005/8/layout/orgChart1"/>
    <dgm:cxn modelId="{B1D91AE5-730B-4ABE-9073-57A3491A3A1B}" type="presOf" srcId="{C41D927D-8D5D-42EA-B725-3485949C3532}" destId="{AB81AE0D-C5C3-4677-9313-A69F6FEF0066}" srcOrd="1" destOrd="0" presId="urn:microsoft.com/office/officeart/2005/8/layout/orgChart1"/>
    <dgm:cxn modelId="{A0F78FEB-9D7C-490D-ABC8-AB97D0596B3D}" type="presOf" srcId="{3EA2694B-AD62-4974-98EB-6CD650B59E8E}" destId="{5F4B188C-6F63-4A54-B107-4B76652E9A2E}" srcOrd="0" destOrd="0" presId="urn:microsoft.com/office/officeart/2005/8/layout/orgChart1"/>
    <dgm:cxn modelId="{66E26BAC-2098-4429-89AB-216A78E71868}" type="presParOf" srcId="{D3497B98-DFB4-49C6-A929-866E88DC428C}" destId="{85B171DF-AD67-41DF-A48D-0A41DBED09AD}" srcOrd="0" destOrd="0" presId="urn:microsoft.com/office/officeart/2005/8/layout/orgChart1"/>
    <dgm:cxn modelId="{33FAE069-66AB-427D-9C79-7BE379EA1CF0}" type="presParOf" srcId="{85B171DF-AD67-41DF-A48D-0A41DBED09AD}" destId="{52724EA5-407A-4E7F-8060-F6866FD93D2C}" srcOrd="0" destOrd="0" presId="urn:microsoft.com/office/officeart/2005/8/layout/orgChart1"/>
    <dgm:cxn modelId="{E4C952F9-031D-44F8-B66D-41C33991FDC3}" type="presParOf" srcId="{52724EA5-407A-4E7F-8060-F6866FD93D2C}" destId="{5F4B188C-6F63-4A54-B107-4B76652E9A2E}" srcOrd="0" destOrd="0" presId="urn:microsoft.com/office/officeart/2005/8/layout/orgChart1"/>
    <dgm:cxn modelId="{2ECC6E9D-A984-46BC-B78B-390A034AFCFC}" type="presParOf" srcId="{52724EA5-407A-4E7F-8060-F6866FD93D2C}" destId="{F4FE873F-0A33-4D64-8889-968FC38ADC03}" srcOrd="1" destOrd="0" presId="urn:microsoft.com/office/officeart/2005/8/layout/orgChart1"/>
    <dgm:cxn modelId="{18F5CECF-1E80-4E6B-B944-C3A54ADE7DF3}" type="presParOf" srcId="{85B171DF-AD67-41DF-A48D-0A41DBED09AD}" destId="{414529B9-1C42-43C7-A90A-D05293D45CB3}" srcOrd="1" destOrd="0" presId="urn:microsoft.com/office/officeart/2005/8/layout/orgChart1"/>
    <dgm:cxn modelId="{1736F960-5CB3-4441-984C-BC67F6B8ED8E}" type="presParOf" srcId="{414529B9-1C42-43C7-A90A-D05293D45CB3}" destId="{FBE2F867-300B-42A8-995E-9B4CE453B7B8}" srcOrd="0" destOrd="0" presId="urn:microsoft.com/office/officeart/2005/8/layout/orgChart1"/>
    <dgm:cxn modelId="{3F1751EC-D619-4A23-ADE0-D929981A3439}" type="presParOf" srcId="{414529B9-1C42-43C7-A90A-D05293D45CB3}" destId="{692F46C4-48E1-4256-8A40-03B775636AEC}" srcOrd="1" destOrd="0" presId="urn:microsoft.com/office/officeart/2005/8/layout/orgChart1"/>
    <dgm:cxn modelId="{7679161B-CEEA-4CDF-ADB1-23290128F8F0}" type="presParOf" srcId="{692F46C4-48E1-4256-8A40-03B775636AEC}" destId="{C16B22C4-E49F-4CFC-872A-1DDA3EFFB46F}" srcOrd="0" destOrd="0" presId="urn:microsoft.com/office/officeart/2005/8/layout/orgChart1"/>
    <dgm:cxn modelId="{89952250-0016-45D4-BCB1-98F9B965E6F4}" type="presParOf" srcId="{C16B22C4-E49F-4CFC-872A-1DDA3EFFB46F}" destId="{49A92383-DB44-459E-A553-C842CA9A8892}" srcOrd="0" destOrd="0" presId="urn:microsoft.com/office/officeart/2005/8/layout/orgChart1"/>
    <dgm:cxn modelId="{9582DFDE-D039-460F-AB6B-FA9F498D0AA0}" type="presParOf" srcId="{C16B22C4-E49F-4CFC-872A-1DDA3EFFB46F}" destId="{CA5074C3-A441-46A7-8119-C2D627C97320}" srcOrd="1" destOrd="0" presId="urn:microsoft.com/office/officeart/2005/8/layout/orgChart1"/>
    <dgm:cxn modelId="{85A81571-151F-4EB7-B5CD-D2EF33652774}" type="presParOf" srcId="{692F46C4-48E1-4256-8A40-03B775636AEC}" destId="{7985BBF0-81BF-44C0-9891-587BF849406F}" srcOrd="1" destOrd="0" presId="urn:microsoft.com/office/officeart/2005/8/layout/orgChart1"/>
    <dgm:cxn modelId="{8FD56CC8-C4DD-42D6-B278-B3A61B04324B}" type="presParOf" srcId="{7985BBF0-81BF-44C0-9891-587BF849406F}" destId="{8F44CDE6-8BB5-4CF7-9612-CB0C28375156}" srcOrd="0" destOrd="0" presId="urn:microsoft.com/office/officeart/2005/8/layout/orgChart1"/>
    <dgm:cxn modelId="{F9D85CFB-9B35-407B-A197-BBEEDF146DBB}" type="presParOf" srcId="{7985BBF0-81BF-44C0-9891-587BF849406F}" destId="{9A18AD82-FC90-4993-B38D-5FFA087F3FA9}" srcOrd="1" destOrd="0" presId="urn:microsoft.com/office/officeart/2005/8/layout/orgChart1"/>
    <dgm:cxn modelId="{F33BCFC8-249D-47D5-AB41-781C066F64B0}" type="presParOf" srcId="{9A18AD82-FC90-4993-B38D-5FFA087F3FA9}" destId="{A787349D-8B45-4B92-A36F-85C60876780F}" srcOrd="0" destOrd="0" presId="urn:microsoft.com/office/officeart/2005/8/layout/orgChart1"/>
    <dgm:cxn modelId="{051A7899-3558-4B22-A0DE-C4C2663713DA}" type="presParOf" srcId="{A787349D-8B45-4B92-A36F-85C60876780F}" destId="{6B687660-7C3C-480C-A947-A841E2B99402}" srcOrd="0" destOrd="0" presId="urn:microsoft.com/office/officeart/2005/8/layout/orgChart1"/>
    <dgm:cxn modelId="{B9500F39-E0A4-40D7-BEE5-606F8B84A258}" type="presParOf" srcId="{A787349D-8B45-4B92-A36F-85C60876780F}" destId="{AB81AE0D-C5C3-4677-9313-A69F6FEF0066}" srcOrd="1" destOrd="0" presId="urn:microsoft.com/office/officeart/2005/8/layout/orgChart1"/>
    <dgm:cxn modelId="{56A19CE3-06FC-4F57-96CD-8858D71238C3}" type="presParOf" srcId="{9A18AD82-FC90-4993-B38D-5FFA087F3FA9}" destId="{CA61E44A-A453-41B6-9158-BF2D35E6252B}" srcOrd="1" destOrd="0" presId="urn:microsoft.com/office/officeart/2005/8/layout/orgChart1"/>
    <dgm:cxn modelId="{0D5ED086-F498-4D21-B42D-69371E8C8BB7}" type="presParOf" srcId="{9A18AD82-FC90-4993-B38D-5FFA087F3FA9}" destId="{5CB05F7C-F6FF-464E-A6B7-B2B6FA228BA1}" srcOrd="2" destOrd="0" presId="urn:microsoft.com/office/officeart/2005/8/layout/orgChart1"/>
    <dgm:cxn modelId="{366E0576-C181-4200-A2AE-D212CC534D6B}" type="presParOf" srcId="{7985BBF0-81BF-44C0-9891-587BF849406F}" destId="{3EA17402-3005-4E40-BE24-8D682646D85C}" srcOrd="2" destOrd="0" presId="urn:microsoft.com/office/officeart/2005/8/layout/orgChart1"/>
    <dgm:cxn modelId="{EBDB1687-68AA-46EC-863B-6BE4E90490A8}" type="presParOf" srcId="{7985BBF0-81BF-44C0-9891-587BF849406F}" destId="{A625D1D8-89BD-49A7-9CE5-37921AA24A58}" srcOrd="3" destOrd="0" presId="urn:microsoft.com/office/officeart/2005/8/layout/orgChart1"/>
    <dgm:cxn modelId="{BC89C0E4-5593-4418-A8FF-6D527DB4047C}" type="presParOf" srcId="{A625D1D8-89BD-49A7-9CE5-37921AA24A58}" destId="{64FB98D7-EECD-427A-9EE1-0C0649AF37E0}" srcOrd="0" destOrd="0" presId="urn:microsoft.com/office/officeart/2005/8/layout/orgChart1"/>
    <dgm:cxn modelId="{C4622971-73A7-4F28-9641-12174A32F34C}" type="presParOf" srcId="{64FB98D7-EECD-427A-9EE1-0C0649AF37E0}" destId="{B917102D-DB20-4C55-9950-37422480D5D7}" srcOrd="0" destOrd="0" presId="urn:microsoft.com/office/officeart/2005/8/layout/orgChart1"/>
    <dgm:cxn modelId="{19F5FDCB-C77A-426F-93E5-36838B7F8270}" type="presParOf" srcId="{64FB98D7-EECD-427A-9EE1-0C0649AF37E0}" destId="{83988E54-D758-4437-881A-CF35B1D8127B}" srcOrd="1" destOrd="0" presId="urn:microsoft.com/office/officeart/2005/8/layout/orgChart1"/>
    <dgm:cxn modelId="{9E849BB1-A59F-41D2-A59E-39186E5E80C2}" type="presParOf" srcId="{A625D1D8-89BD-49A7-9CE5-37921AA24A58}" destId="{28A58B60-3FA0-432B-9853-5D91E345E339}" srcOrd="1" destOrd="0" presId="urn:microsoft.com/office/officeart/2005/8/layout/orgChart1"/>
    <dgm:cxn modelId="{B3BA8CE0-3740-411E-8CD9-036393B6CA58}" type="presParOf" srcId="{A625D1D8-89BD-49A7-9CE5-37921AA24A58}" destId="{8078E1C4-B1F4-4F87-960C-DF8A52BC47C1}" srcOrd="2" destOrd="0" presId="urn:microsoft.com/office/officeart/2005/8/layout/orgChart1"/>
    <dgm:cxn modelId="{7B8340ED-1327-49AF-BACF-E10C71BFBD5B}" type="presParOf" srcId="{7985BBF0-81BF-44C0-9891-587BF849406F}" destId="{FD83A1F6-DC65-488D-955C-9F92227C574C}" srcOrd="4" destOrd="0" presId="urn:microsoft.com/office/officeart/2005/8/layout/orgChart1"/>
    <dgm:cxn modelId="{22647024-45CE-4933-BD06-C2BBB7F90871}" type="presParOf" srcId="{7985BBF0-81BF-44C0-9891-587BF849406F}" destId="{7B567530-4B68-410F-B08D-77E5BE1C97CD}" srcOrd="5" destOrd="0" presId="urn:microsoft.com/office/officeart/2005/8/layout/orgChart1"/>
    <dgm:cxn modelId="{DF76652C-C735-4EDF-9EDE-CF16CA9FFDA0}" type="presParOf" srcId="{7B567530-4B68-410F-B08D-77E5BE1C97CD}" destId="{4C3EE524-69F1-49FB-A7CC-7A806B597B22}" srcOrd="0" destOrd="0" presId="urn:microsoft.com/office/officeart/2005/8/layout/orgChart1"/>
    <dgm:cxn modelId="{7C4E93CE-EDC7-4909-9525-85EE12298875}" type="presParOf" srcId="{4C3EE524-69F1-49FB-A7CC-7A806B597B22}" destId="{128D7878-8297-4473-A5CB-F2826282E08E}" srcOrd="0" destOrd="0" presId="urn:microsoft.com/office/officeart/2005/8/layout/orgChart1"/>
    <dgm:cxn modelId="{9E28E75B-8097-41A6-9CFE-EA8AC01D2B3D}" type="presParOf" srcId="{4C3EE524-69F1-49FB-A7CC-7A806B597B22}" destId="{C9510F0D-6700-470B-A6B6-87FE08B4D508}" srcOrd="1" destOrd="0" presId="urn:microsoft.com/office/officeart/2005/8/layout/orgChart1"/>
    <dgm:cxn modelId="{78A2FB80-C2D8-4AC4-BA41-93421AFB450A}" type="presParOf" srcId="{7B567530-4B68-410F-B08D-77E5BE1C97CD}" destId="{A1E235DF-453E-4020-BF3F-51FF6A123C78}" srcOrd="1" destOrd="0" presId="urn:microsoft.com/office/officeart/2005/8/layout/orgChart1"/>
    <dgm:cxn modelId="{E7AB398A-A29C-4FB9-B80D-46B37B59DBAC}" type="presParOf" srcId="{7B567530-4B68-410F-B08D-77E5BE1C97CD}" destId="{120886B9-1F54-45EA-8760-891AD0AFC12D}" srcOrd="2" destOrd="0" presId="urn:microsoft.com/office/officeart/2005/8/layout/orgChart1"/>
    <dgm:cxn modelId="{44585886-3332-4E24-B2DD-FFC470408C68}" type="presParOf" srcId="{692F46C4-48E1-4256-8A40-03B775636AEC}" destId="{6F78E912-7646-407A-BBAD-4C879202DB25}" srcOrd="2" destOrd="0" presId="urn:microsoft.com/office/officeart/2005/8/layout/orgChart1"/>
    <dgm:cxn modelId="{852282F8-3679-4192-A102-144FC044D7DE}" type="presParOf" srcId="{414529B9-1C42-43C7-A90A-D05293D45CB3}" destId="{41AC9D06-575C-42D8-A6A1-DD37D7CE3138}" srcOrd="2" destOrd="0" presId="urn:microsoft.com/office/officeart/2005/8/layout/orgChart1"/>
    <dgm:cxn modelId="{BDD1E7E7-E271-4852-86BC-7B0240C30EEE}" type="presParOf" srcId="{414529B9-1C42-43C7-A90A-D05293D45CB3}" destId="{CFF25839-13A1-4000-BD6B-6128BF90E1D0}" srcOrd="3" destOrd="0" presId="urn:microsoft.com/office/officeart/2005/8/layout/orgChart1"/>
    <dgm:cxn modelId="{7E135415-3FAF-4555-9AC3-872195AA82D1}" type="presParOf" srcId="{CFF25839-13A1-4000-BD6B-6128BF90E1D0}" destId="{38CFADBF-4A7B-45F6-83EA-5A5A1A3ABA59}" srcOrd="0" destOrd="0" presId="urn:microsoft.com/office/officeart/2005/8/layout/orgChart1"/>
    <dgm:cxn modelId="{6A69FEC6-706D-48BA-ABE7-7E0AD8B4BFE8}" type="presParOf" srcId="{38CFADBF-4A7B-45F6-83EA-5A5A1A3ABA59}" destId="{4EF5A40A-D26B-4887-97C1-D12A139E7595}" srcOrd="0" destOrd="0" presId="urn:microsoft.com/office/officeart/2005/8/layout/orgChart1"/>
    <dgm:cxn modelId="{FF84E87C-4B1A-4B6F-8F5D-7B4E7A65819E}" type="presParOf" srcId="{38CFADBF-4A7B-45F6-83EA-5A5A1A3ABA59}" destId="{8E0D4CA7-F3E3-4584-B50B-B5A45455934C}" srcOrd="1" destOrd="0" presId="urn:microsoft.com/office/officeart/2005/8/layout/orgChart1"/>
    <dgm:cxn modelId="{45E18BEA-0E5F-4B20-B2EE-47A374512EA3}" type="presParOf" srcId="{CFF25839-13A1-4000-BD6B-6128BF90E1D0}" destId="{1F842788-BBF3-4534-8CC5-7AF3AC55FC47}" srcOrd="1" destOrd="0" presId="urn:microsoft.com/office/officeart/2005/8/layout/orgChart1"/>
    <dgm:cxn modelId="{2B6D266B-C2A6-4993-BF95-D90E5EC333A8}" type="presParOf" srcId="{1F842788-BBF3-4534-8CC5-7AF3AC55FC47}" destId="{C59E8D50-9216-4731-8B43-72BB23323728}" srcOrd="0" destOrd="0" presId="urn:microsoft.com/office/officeart/2005/8/layout/orgChart1"/>
    <dgm:cxn modelId="{A2B2A09D-C124-4815-AD9E-F9BB186C25A8}" type="presParOf" srcId="{1F842788-BBF3-4534-8CC5-7AF3AC55FC47}" destId="{B7E4164F-DFEE-4521-AAF4-99766D70612E}" srcOrd="1" destOrd="0" presId="urn:microsoft.com/office/officeart/2005/8/layout/orgChart1"/>
    <dgm:cxn modelId="{DBCB2364-607A-4A5D-BFA0-C831BAFC81FB}" type="presParOf" srcId="{B7E4164F-DFEE-4521-AAF4-99766D70612E}" destId="{997D8B70-106C-40EB-B6B6-343E37E8E40B}" srcOrd="0" destOrd="0" presId="urn:microsoft.com/office/officeart/2005/8/layout/orgChart1"/>
    <dgm:cxn modelId="{4CAA1663-0ECA-4493-876B-5810FAE9C0F2}" type="presParOf" srcId="{997D8B70-106C-40EB-B6B6-343E37E8E40B}" destId="{A87A3BC1-5AD1-4346-B1D8-0627C6354C7A}" srcOrd="0" destOrd="0" presId="urn:microsoft.com/office/officeart/2005/8/layout/orgChart1"/>
    <dgm:cxn modelId="{CA1E5ED5-E850-4950-AE59-D8A9EB4C2627}" type="presParOf" srcId="{997D8B70-106C-40EB-B6B6-343E37E8E40B}" destId="{E064AB42-2087-4C34-9922-76CD6ED12E6B}" srcOrd="1" destOrd="0" presId="urn:microsoft.com/office/officeart/2005/8/layout/orgChart1"/>
    <dgm:cxn modelId="{7998605D-C0AC-4656-A26E-C34ADC0E661A}" type="presParOf" srcId="{B7E4164F-DFEE-4521-AAF4-99766D70612E}" destId="{C72AE338-31B3-489F-B4BB-1D514960F7E8}" srcOrd="1" destOrd="0" presId="urn:microsoft.com/office/officeart/2005/8/layout/orgChart1"/>
    <dgm:cxn modelId="{67B4B454-D0B6-4333-AA59-83AAD41B1A3A}" type="presParOf" srcId="{B7E4164F-DFEE-4521-AAF4-99766D70612E}" destId="{FD83648D-D8C5-423B-B68B-91AB2B6E906E}" srcOrd="2" destOrd="0" presId="urn:microsoft.com/office/officeart/2005/8/layout/orgChart1"/>
    <dgm:cxn modelId="{28849472-A3F6-414C-A70F-E9D5258486CB}" type="presParOf" srcId="{CFF25839-13A1-4000-BD6B-6128BF90E1D0}" destId="{74593336-3BD2-4E5E-BFD9-78DAF280D6BB}" srcOrd="2" destOrd="0" presId="urn:microsoft.com/office/officeart/2005/8/layout/orgChart1"/>
    <dgm:cxn modelId="{A9C2377E-F8A2-4490-8CDF-50A85678AABF}" type="presParOf" srcId="{85B171DF-AD67-41DF-A48D-0A41DBED09AD}" destId="{A3F31D1D-8146-430D-8EE7-028C0031CD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FE8598-4872-4DC2-8EB0-A2C3C609412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A4A9A7B8-08C2-4BAF-9982-2EBD94133234}">
      <dgm:prSet phldrT="[Tekst]" custT="1"/>
      <dgm:spPr/>
      <dgm:t>
        <a:bodyPr/>
        <a:lstStyle/>
        <a:p>
          <a:r>
            <a:rPr lang="hr-HR" sz="1800" dirty="0"/>
            <a:t>UTVRĐIVANJE KONAČNOG POREZA</a:t>
          </a:r>
        </a:p>
      </dgm:t>
    </dgm:pt>
    <dgm:pt modelId="{ABADF222-59C8-4A24-B637-45C47A42D124}" type="parTrans" cxnId="{5502997B-FB34-4310-8ABF-06CCB5BFDCFE}">
      <dgm:prSet/>
      <dgm:spPr/>
      <dgm:t>
        <a:bodyPr/>
        <a:lstStyle/>
        <a:p>
          <a:endParaRPr lang="hr-HR"/>
        </a:p>
      </dgm:t>
    </dgm:pt>
    <dgm:pt modelId="{53B4A62D-D8AF-4750-9DE8-8846565742C7}" type="sibTrans" cxnId="{5502997B-FB34-4310-8ABF-06CCB5BFDCFE}">
      <dgm:prSet/>
      <dgm:spPr/>
      <dgm:t>
        <a:bodyPr/>
        <a:lstStyle/>
        <a:p>
          <a:endParaRPr lang="hr-HR"/>
        </a:p>
      </dgm:t>
    </dgm:pt>
    <dgm:pt modelId="{A08DCFC3-B678-4B39-AD09-5F34B249A1BD}">
      <dgm:prSet phldrT="[Tekst]" custT="1"/>
      <dgm:spPr>
        <a:solidFill>
          <a:schemeClr val="tx2">
            <a:lumMod val="40000"/>
            <a:lumOff val="60000"/>
          </a:schemeClr>
        </a:solidFill>
      </dgm:spPr>
      <dgm:t>
        <a:bodyPr/>
        <a:lstStyle/>
        <a:p>
          <a:r>
            <a:rPr lang="hr-HR" sz="1800" dirty="0"/>
            <a:t>JOPPD</a:t>
          </a:r>
        </a:p>
      </dgm:t>
    </dgm:pt>
    <dgm:pt modelId="{B99D7C3C-B240-48FB-9CC3-6A83BE9358D7}" type="parTrans" cxnId="{12161FD1-3B4E-410B-BA86-529596C64D61}">
      <dgm:prSet/>
      <dgm:spPr/>
      <dgm:t>
        <a:bodyPr/>
        <a:lstStyle/>
        <a:p>
          <a:endParaRPr lang="hr-HR" sz="2800"/>
        </a:p>
      </dgm:t>
    </dgm:pt>
    <dgm:pt modelId="{56525A51-9098-4308-990D-9EAF8DCB7F83}" type="sibTrans" cxnId="{12161FD1-3B4E-410B-BA86-529596C64D61}">
      <dgm:prSet/>
      <dgm:spPr/>
      <dgm:t>
        <a:bodyPr/>
        <a:lstStyle/>
        <a:p>
          <a:endParaRPr lang="hr-HR"/>
        </a:p>
      </dgm:t>
    </dgm:pt>
    <dgm:pt modelId="{21413E6B-22F2-44FB-881C-65F34A054305}">
      <dgm:prSet phldrT="[Tekst]" custT="1"/>
      <dgm:spPr/>
      <dgm:t>
        <a:bodyPr/>
        <a:lstStyle/>
        <a:p>
          <a:r>
            <a:rPr lang="hr-HR" sz="1800" dirty="0"/>
            <a:t>AKO SE POREZ PLAĆA U INOZEMSTVU</a:t>
          </a:r>
        </a:p>
      </dgm:t>
    </dgm:pt>
    <dgm:pt modelId="{95527669-5CBE-4FC5-B4FE-1D3AEA0CB3EE}" type="parTrans" cxnId="{749075AE-44AD-4647-ABCF-FA7BBA6F4A5F}">
      <dgm:prSet/>
      <dgm:spPr/>
      <dgm:t>
        <a:bodyPr/>
        <a:lstStyle/>
        <a:p>
          <a:endParaRPr lang="hr-HR" sz="2800"/>
        </a:p>
      </dgm:t>
    </dgm:pt>
    <dgm:pt modelId="{3DAC20CF-43BE-4E0A-87DA-BB799A4A1274}" type="sibTrans" cxnId="{749075AE-44AD-4647-ABCF-FA7BBA6F4A5F}">
      <dgm:prSet/>
      <dgm:spPr/>
      <dgm:t>
        <a:bodyPr/>
        <a:lstStyle/>
        <a:p>
          <a:endParaRPr lang="hr-HR"/>
        </a:p>
      </dgm:t>
    </dgm:pt>
    <dgm:pt modelId="{B24C30F1-5F6B-4A1E-9886-B310AD778E05}">
      <dgm:prSet custT="1"/>
      <dgm:spPr/>
      <dgm:t>
        <a:bodyPr/>
        <a:lstStyle/>
        <a:p>
          <a:r>
            <a:rPr lang="hr-HR" sz="1800" dirty="0"/>
            <a:t>KRAJ</a:t>
          </a:r>
        </a:p>
      </dgm:t>
    </dgm:pt>
    <dgm:pt modelId="{E612CB3A-5BB7-4F79-AC59-B627E9CDDF9B}" type="parTrans" cxnId="{43D398A2-4B13-44DA-96C4-72F6F36D8A8E}">
      <dgm:prSet/>
      <dgm:spPr/>
      <dgm:t>
        <a:bodyPr/>
        <a:lstStyle/>
        <a:p>
          <a:endParaRPr lang="hr-HR" sz="2800"/>
        </a:p>
      </dgm:t>
    </dgm:pt>
    <dgm:pt modelId="{F32812B2-A37B-450B-AAB0-5177AB1C8A80}" type="sibTrans" cxnId="{43D398A2-4B13-44DA-96C4-72F6F36D8A8E}">
      <dgm:prSet/>
      <dgm:spPr/>
      <dgm:t>
        <a:bodyPr/>
        <a:lstStyle/>
        <a:p>
          <a:endParaRPr lang="hr-HR"/>
        </a:p>
      </dgm:t>
    </dgm:pt>
    <dgm:pt modelId="{8CAF255D-F970-4E38-AA64-996DA4051708}">
      <dgm:prSet custT="1"/>
      <dgm:spPr/>
      <dgm:t>
        <a:bodyPr/>
        <a:lstStyle/>
        <a:p>
          <a:r>
            <a:rPr lang="hr-HR" sz="1800" dirty="0"/>
            <a:t>POREZNI OBVEZNIK PODNIO INO-IZJAVU</a:t>
          </a:r>
        </a:p>
      </dgm:t>
    </dgm:pt>
    <dgm:pt modelId="{C548D96C-DC78-4E11-9DE9-C2D78556C1D9}" type="parTrans" cxnId="{023D4829-A4BA-4F86-BCA2-EFA1D3F8591C}">
      <dgm:prSet/>
      <dgm:spPr/>
      <dgm:t>
        <a:bodyPr/>
        <a:lstStyle/>
        <a:p>
          <a:endParaRPr lang="hr-HR" sz="2800"/>
        </a:p>
      </dgm:t>
    </dgm:pt>
    <dgm:pt modelId="{0B1D25EA-4D06-4752-BEC7-A5878BEFCC62}" type="sibTrans" cxnId="{023D4829-A4BA-4F86-BCA2-EFA1D3F8591C}">
      <dgm:prSet/>
      <dgm:spPr/>
      <dgm:t>
        <a:bodyPr/>
        <a:lstStyle/>
        <a:p>
          <a:endParaRPr lang="hr-HR"/>
        </a:p>
      </dgm:t>
    </dgm:pt>
    <dgm:pt modelId="{3CFFA561-320E-4A9B-A8FA-684F5E97AA1B}">
      <dgm:prSet custT="1"/>
      <dgm:spPr/>
      <dgm:t>
        <a:bodyPr/>
        <a:lstStyle/>
        <a:p>
          <a:r>
            <a:rPr lang="hr-HR" sz="1800" dirty="0"/>
            <a:t>POREZNI OBVEZNIK NIJE PODNIO INO-IZJAVU</a:t>
          </a:r>
        </a:p>
      </dgm:t>
    </dgm:pt>
    <dgm:pt modelId="{AF3D364B-B42E-4087-BACB-75A7091E467D}" type="parTrans" cxnId="{305C779E-0129-4E7C-B060-4DB70908063B}">
      <dgm:prSet/>
      <dgm:spPr/>
      <dgm:t>
        <a:bodyPr/>
        <a:lstStyle/>
        <a:p>
          <a:endParaRPr lang="hr-HR" sz="2800"/>
        </a:p>
      </dgm:t>
    </dgm:pt>
    <dgm:pt modelId="{2E37B509-981E-447E-9BEE-898685D4C3E3}" type="sibTrans" cxnId="{305C779E-0129-4E7C-B060-4DB70908063B}">
      <dgm:prSet/>
      <dgm:spPr/>
      <dgm:t>
        <a:bodyPr/>
        <a:lstStyle/>
        <a:p>
          <a:endParaRPr lang="hr-HR"/>
        </a:p>
      </dgm:t>
    </dgm:pt>
    <dgm:pt modelId="{0BF48CFF-C7FF-407C-9E11-C1B0CC2AE7BF}">
      <dgm:prSet custT="1"/>
      <dgm:spPr>
        <a:solidFill>
          <a:schemeClr val="tx2">
            <a:lumMod val="40000"/>
            <a:lumOff val="60000"/>
          </a:schemeClr>
        </a:solidFill>
      </dgm:spPr>
      <dgm:t>
        <a:bodyPr/>
        <a:lstStyle/>
        <a:p>
          <a:r>
            <a:rPr lang="hr-HR" sz="1800" dirty="0"/>
            <a:t>JOPPD</a:t>
          </a:r>
        </a:p>
      </dgm:t>
    </dgm:pt>
    <dgm:pt modelId="{EB06B948-6945-4479-A584-97168C0F8FE5}" type="parTrans" cxnId="{4D819060-C69C-4E28-9D66-234D247D2B14}">
      <dgm:prSet/>
      <dgm:spPr/>
      <dgm:t>
        <a:bodyPr/>
        <a:lstStyle/>
        <a:p>
          <a:endParaRPr lang="hr-HR" sz="2800"/>
        </a:p>
      </dgm:t>
    </dgm:pt>
    <dgm:pt modelId="{F9FD3FF1-75E8-4E51-8B09-8B8B5CB27611}" type="sibTrans" cxnId="{4D819060-C69C-4E28-9D66-234D247D2B14}">
      <dgm:prSet/>
      <dgm:spPr/>
      <dgm:t>
        <a:bodyPr/>
        <a:lstStyle/>
        <a:p>
          <a:endParaRPr lang="hr-HR"/>
        </a:p>
      </dgm:t>
    </dgm:pt>
    <dgm:pt modelId="{5335D635-FF4C-4939-A0AA-26A56CB1E829}">
      <dgm:prSet custT="1"/>
      <dgm:spPr/>
      <dgm:t>
        <a:bodyPr/>
        <a:lstStyle/>
        <a:p>
          <a:r>
            <a:rPr lang="hr-HR" sz="1800" dirty="0"/>
            <a:t>INO-DOH</a:t>
          </a:r>
        </a:p>
      </dgm:t>
    </dgm:pt>
    <dgm:pt modelId="{D52825AC-BD55-4A88-B6E6-B43D56EC79D4}" type="parTrans" cxnId="{1DCD8512-7D3A-4E95-9C49-BE914F9179EE}">
      <dgm:prSet/>
      <dgm:spPr/>
      <dgm:t>
        <a:bodyPr/>
        <a:lstStyle/>
        <a:p>
          <a:endParaRPr lang="hr-HR" sz="2800"/>
        </a:p>
      </dgm:t>
    </dgm:pt>
    <dgm:pt modelId="{E221FE97-390A-44CB-9757-054C4CCD23CB}" type="sibTrans" cxnId="{1DCD8512-7D3A-4E95-9C49-BE914F9179EE}">
      <dgm:prSet/>
      <dgm:spPr/>
      <dgm:t>
        <a:bodyPr/>
        <a:lstStyle/>
        <a:p>
          <a:endParaRPr lang="hr-HR"/>
        </a:p>
      </dgm:t>
    </dgm:pt>
    <dgm:pt modelId="{488E93B8-B8D2-471F-9EF1-37F78208C655}">
      <dgm:prSet custT="1"/>
      <dgm:spPr/>
      <dgm:t>
        <a:bodyPr/>
        <a:lstStyle/>
        <a:p>
          <a:r>
            <a:rPr lang="hr-HR" sz="1800" dirty="0"/>
            <a:t>RJEŠENJE</a:t>
          </a:r>
        </a:p>
      </dgm:t>
    </dgm:pt>
    <dgm:pt modelId="{1F7AD255-0307-46C7-95B2-BA5D71D8B3AB}" type="parTrans" cxnId="{AD62CDAF-1361-4E10-A609-3E66CE094C79}">
      <dgm:prSet/>
      <dgm:spPr/>
      <dgm:t>
        <a:bodyPr/>
        <a:lstStyle/>
        <a:p>
          <a:endParaRPr lang="hr-HR" sz="2800"/>
        </a:p>
      </dgm:t>
    </dgm:pt>
    <dgm:pt modelId="{F8167B3D-93F1-41F3-9E32-FE2AA7B76F5F}" type="sibTrans" cxnId="{AD62CDAF-1361-4E10-A609-3E66CE094C79}">
      <dgm:prSet/>
      <dgm:spPr/>
      <dgm:t>
        <a:bodyPr/>
        <a:lstStyle/>
        <a:p>
          <a:endParaRPr lang="hr-HR"/>
        </a:p>
      </dgm:t>
    </dgm:pt>
    <dgm:pt modelId="{7C651840-900D-433E-BA57-954FD29A927B}">
      <dgm:prSet custT="1"/>
      <dgm:spPr>
        <a:solidFill>
          <a:schemeClr val="tx2">
            <a:lumMod val="60000"/>
            <a:lumOff val="40000"/>
          </a:schemeClr>
        </a:solidFill>
      </dgm:spPr>
      <dgm:t>
        <a:bodyPr/>
        <a:lstStyle/>
        <a:p>
          <a:r>
            <a:rPr lang="hr-HR" sz="1800" dirty="0"/>
            <a:t>INO-DOH</a:t>
          </a:r>
        </a:p>
        <a:p>
          <a:r>
            <a:rPr lang="hr-HR" sz="1800" dirty="0"/>
            <a:t>(zbog uračunavanja)</a:t>
          </a:r>
        </a:p>
      </dgm:t>
    </dgm:pt>
    <dgm:pt modelId="{7C128B07-1B48-4A9A-8916-CC816DAA6A62}" type="parTrans" cxnId="{93B341CC-2D95-49C5-9FB8-99BF9779839F}">
      <dgm:prSet/>
      <dgm:spPr/>
      <dgm:t>
        <a:bodyPr/>
        <a:lstStyle/>
        <a:p>
          <a:endParaRPr lang="hr-HR" sz="2800"/>
        </a:p>
      </dgm:t>
    </dgm:pt>
    <dgm:pt modelId="{CC2127C9-3BB3-4720-B496-A71F683DAF1D}" type="sibTrans" cxnId="{93B341CC-2D95-49C5-9FB8-99BF9779839F}">
      <dgm:prSet/>
      <dgm:spPr/>
      <dgm:t>
        <a:bodyPr/>
        <a:lstStyle/>
        <a:p>
          <a:endParaRPr lang="hr-HR"/>
        </a:p>
      </dgm:t>
    </dgm:pt>
    <dgm:pt modelId="{113A9A0D-A7E7-4E83-8A18-4569B9BD3096}">
      <dgm:prSet custT="1"/>
      <dgm:spPr>
        <a:solidFill>
          <a:schemeClr val="tx2">
            <a:lumMod val="60000"/>
            <a:lumOff val="40000"/>
          </a:schemeClr>
        </a:solidFill>
      </dgm:spPr>
      <dgm:t>
        <a:bodyPr/>
        <a:lstStyle/>
        <a:p>
          <a:r>
            <a:rPr lang="hr-HR" sz="1800" dirty="0"/>
            <a:t>RJEŠENJE</a:t>
          </a:r>
        </a:p>
      </dgm:t>
    </dgm:pt>
    <dgm:pt modelId="{07FDA0DB-DE2B-4AB6-9E45-766BDC1B32DC}" type="parTrans" cxnId="{134EDDED-04C1-4F4A-84FA-5BD6CB4E07AD}">
      <dgm:prSet/>
      <dgm:spPr/>
      <dgm:t>
        <a:bodyPr/>
        <a:lstStyle/>
        <a:p>
          <a:endParaRPr lang="hr-HR" sz="2800"/>
        </a:p>
      </dgm:t>
    </dgm:pt>
    <dgm:pt modelId="{B7F7C572-E44E-4011-ACE7-09C5D28DCCEB}" type="sibTrans" cxnId="{134EDDED-04C1-4F4A-84FA-5BD6CB4E07AD}">
      <dgm:prSet/>
      <dgm:spPr/>
      <dgm:t>
        <a:bodyPr/>
        <a:lstStyle/>
        <a:p>
          <a:endParaRPr lang="hr-HR"/>
        </a:p>
      </dgm:t>
    </dgm:pt>
    <dgm:pt modelId="{4640190F-A07C-4222-8965-B123F8210CC0}" type="pres">
      <dgm:prSet presAssocID="{7AFE8598-4872-4DC2-8EB0-A2C3C6094123}" presName="hierChild1" presStyleCnt="0">
        <dgm:presLayoutVars>
          <dgm:orgChart val="1"/>
          <dgm:chPref val="1"/>
          <dgm:dir/>
          <dgm:animOne val="branch"/>
          <dgm:animLvl val="lvl"/>
          <dgm:resizeHandles/>
        </dgm:presLayoutVars>
      </dgm:prSet>
      <dgm:spPr/>
    </dgm:pt>
    <dgm:pt modelId="{38BB5277-C416-47FB-A696-D6046C0DCC72}" type="pres">
      <dgm:prSet presAssocID="{A4A9A7B8-08C2-4BAF-9982-2EBD94133234}" presName="hierRoot1" presStyleCnt="0">
        <dgm:presLayoutVars>
          <dgm:hierBranch val="init"/>
        </dgm:presLayoutVars>
      </dgm:prSet>
      <dgm:spPr/>
    </dgm:pt>
    <dgm:pt modelId="{0C7E85EB-40C7-41DB-B7E0-A585B52DEE9A}" type="pres">
      <dgm:prSet presAssocID="{A4A9A7B8-08C2-4BAF-9982-2EBD94133234}" presName="rootComposite1" presStyleCnt="0"/>
      <dgm:spPr/>
    </dgm:pt>
    <dgm:pt modelId="{9EBD4445-5AF3-47B9-8ECE-0DA96782B68B}" type="pres">
      <dgm:prSet presAssocID="{A4A9A7B8-08C2-4BAF-9982-2EBD94133234}" presName="rootText1" presStyleLbl="node0" presStyleIdx="0" presStyleCnt="1" custScaleX="179606">
        <dgm:presLayoutVars>
          <dgm:chPref val="3"/>
        </dgm:presLayoutVars>
      </dgm:prSet>
      <dgm:spPr/>
    </dgm:pt>
    <dgm:pt modelId="{9556AD86-4827-492A-8A39-6F3533055C01}" type="pres">
      <dgm:prSet presAssocID="{A4A9A7B8-08C2-4BAF-9982-2EBD94133234}" presName="rootConnector1" presStyleLbl="node1" presStyleIdx="0" presStyleCnt="0"/>
      <dgm:spPr/>
    </dgm:pt>
    <dgm:pt modelId="{7A7FB9AD-DF8E-4E7E-9202-13B3C33A33E5}" type="pres">
      <dgm:prSet presAssocID="{A4A9A7B8-08C2-4BAF-9982-2EBD94133234}" presName="hierChild2" presStyleCnt="0"/>
      <dgm:spPr/>
    </dgm:pt>
    <dgm:pt modelId="{DED730A1-9357-48E8-BAAE-D380106E9C65}" type="pres">
      <dgm:prSet presAssocID="{B99D7C3C-B240-48FB-9CC3-6A83BE9358D7}" presName="Name37" presStyleLbl="parChTrans1D2" presStyleIdx="0" presStyleCnt="2" custSzX="2527637"/>
      <dgm:spPr/>
    </dgm:pt>
    <dgm:pt modelId="{381CFCE0-5B66-4478-8E15-7044CC38EB85}" type="pres">
      <dgm:prSet presAssocID="{A08DCFC3-B678-4B39-AD09-5F34B249A1BD}" presName="hierRoot2" presStyleCnt="0">
        <dgm:presLayoutVars>
          <dgm:hierBranch/>
        </dgm:presLayoutVars>
      </dgm:prSet>
      <dgm:spPr/>
    </dgm:pt>
    <dgm:pt modelId="{3FC24E05-5C2F-46A7-9B32-5DDE3018C6B4}" type="pres">
      <dgm:prSet presAssocID="{A08DCFC3-B678-4B39-AD09-5F34B249A1BD}" presName="rootComposite" presStyleCnt="0"/>
      <dgm:spPr/>
    </dgm:pt>
    <dgm:pt modelId="{5717AC97-0F08-4288-8D15-B7B3DB4860FF}" type="pres">
      <dgm:prSet presAssocID="{A08DCFC3-B678-4B39-AD09-5F34B249A1BD}" presName="rootText" presStyleLbl="node2" presStyleIdx="0" presStyleCnt="2" custScaleX="329328">
        <dgm:presLayoutVars>
          <dgm:chPref val="3"/>
        </dgm:presLayoutVars>
      </dgm:prSet>
      <dgm:spPr/>
    </dgm:pt>
    <dgm:pt modelId="{8361D61E-0557-4293-81F0-D79FDDF1A4FC}" type="pres">
      <dgm:prSet presAssocID="{A08DCFC3-B678-4B39-AD09-5F34B249A1BD}" presName="rootConnector" presStyleLbl="node2" presStyleIdx="0" presStyleCnt="2"/>
      <dgm:spPr/>
    </dgm:pt>
    <dgm:pt modelId="{9E739383-80F5-48EA-9635-9325EA49E842}" type="pres">
      <dgm:prSet presAssocID="{A08DCFC3-B678-4B39-AD09-5F34B249A1BD}" presName="hierChild4" presStyleCnt="0"/>
      <dgm:spPr/>
    </dgm:pt>
    <dgm:pt modelId="{3D3C3EAF-7AD2-41C2-A94A-4F864AE601BD}" type="pres">
      <dgm:prSet presAssocID="{E612CB3A-5BB7-4F79-AC59-B627E9CDDF9B}" presName="Name35" presStyleLbl="parChTrans1D3" presStyleIdx="0" presStyleCnt="3" custSzX="115344"/>
      <dgm:spPr/>
    </dgm:pt>
    <dgm:pt modelId="{5E7911AD-94C2-48ED-81C2-C431FCFD5DF4}" type="pres">
      <dgm:prSet presAssocID="{B24C30F1-5F6B-4A1E-9886-B310AD778E05}" presName="hierRoot2" presStyleCnt="0">
        <dgm:presLayoutVars>
          <dgm:hierBranch val="init"/>
        </dgm:presLayoutVars>
      </dgm:prSet>
      <dgm:spPr/>
    </dgm:pt>
    <dgm:pt modelId="{5A0BBB47-390F-4F7E-A803-653B9206AAFD}" type="pres">
      <dgm:prSet presAssocID="{B24C30F1-5F6B-4A1E-9886-B310AD778E05}" presName="rootComposite" presStyleCnt="0"/>
      <dgm:spPr/>
    </dgm:pt>
    <dgm:pt modelId="{CBAC29C0-EF0D-4A4B-8AFD-6B0368DDA04A}" type="pres">
      <dgm:prSet presAssocID="{B24C30F1-5F6B-4A1E-9886-B310AD778E05}" presName="rootText" presStyleLbl="node3" presStyleIdx="0" presStyleCnt="3" custScaleX="179606">
        <dgm:presLayoutVars>
          <dgm:chPref val="3"/>
        </dgm:presLayoutVars>
      </dgm:prSet>
      <dgm:spPr/>
    </dgm:pt>
    <dgm:pt modelId="{A33A05AB-BE92-46ED-9991-AD3E3E4ED307}" type="pres">
      <dgm:prSet presAssocID="{B24C30F1-5F6B-4A1E-9886-B310AD778E05}" presName="rootConnector" presStyleLbl="node3" presStyleIdx="0" presStyleCnt="3"/>
      <dgm:spPr/>
    </dgm:pt>
    <dgm:pt modelId="{C7416290-DA3A-4609-9DF6-E7BEDF3DD90F}" type="pres">
      <dgm:prSet presAssocID="{B24C30F1-5F6B-4A1E-9886-B310AD778E05}" presName="hierChild4" presStyleCnt="0"/>
      <dgm:spPr/>
    </dgm:pt>
    <dgm:pt modelId="{5A23DA12-72FF-472F-A377-F0B08651A52C}" type="pres">
      <dgm:prSet presAssocID="{B24C30F1-5F6B-4A1E-9886-B310AD778E05}" presName="hierChild5" presStyleCnt="0"/>
      <dgm:spPr/>
    </dgm:pt>
    <dgm:pt modelId="{B6ACBE92-6B3F-40CE-9A7D-0EC93D8F9782}" type="pres">
      <dgm:prSet presAssocID="{A08DCFC3-B678-4B39-AD09-5F34B249A1BD}" presName="hierChild5" presStyleCnt="0"/>
      <dgm:spPr/>
    </dgm:pt>
    <dgm:pt modelId="{BC8D0940-F315-454B-98D3-751B53B5DAA2}" type="pres">
      <dgm:prSet presAssocID="{95527669-5CBE-4FC5-B4FE-1D3AEA0CB3EE}" presName="Name37" presStyleLbl="parChTrans1D2" presStyleIdx="1" presStyleCnt="2" custSzX="2696640"/>
      <dgm:spPr/>
    </dgm:pt>
    <dgm:pt modelId="{9BCFBA70-1A23-481B-8060-56EB66EF2A37}" type="pres">
      <dgm:prSet presAssocID="{21413E6B-22F2-44FB-881C-65F34A054305}" presName="hierRoot2" presStyleCnt="0">
        <dgm:presLayoutVars>
          <dgm:hierBranch/>
        </dgm:presLayoutVars>
      </dgm:prSet>
      <dgm:spPr/>
    </dgm:pt>
    <dgm:pt modelId="{81D716AD-EDA7-484F-B4BF-9F092F42E85C}" type="pres">
      <dgm:prSet presAssocID="{21413E6B-22F2-44FB-881C-65F34A054305}" presName="rootComposite" presStyleCnt="0"/>
      <dgm:spPr/>
    </dgm:pt>
    <dgm:pt modelId="{C86C8FED-72E4-4697-BFF6-C4C2D4C787FA}" type="pres">
      <dgm:prSet presAssocID="{21413E6B-22F2-44FB-881C-65F34A054305}" presName="rootText" presStyleLbl="node2" presStyleIdx="1" presStyleCnt="2" custScaleX="358451">
        <dgm:presLayoutVars>
          <dgm:chPref val="3"/>
        </dgm:presLayoutVars>
      </dgm:prSet>
      <dgm:spPr/>
    </dgm:pt>
    <dgm:pt modelId="{987DD86A-1AF9-4D2B-9C05-AC5228F9BC2B}" type="pres">
      <dgm:prSet presAssocID="{21413E6B-22F2-44FB-881C-65F34A054305}" presName="rootConnector" presStyleLbl="node2" presStyleIdx="1" presStyleCnt="2"/>
      <dgm:spPr/>
    </dgm:pt>
    <dgm:pt modelId="{549D0A15-8B97-461A-B086-D9C3033F14B6}" type="pres">
      <dgm:prSet presAssocID="{21413E6B-22F2-44FB-881C-65F34A054305}" presName="hierChild4" presStyleCnt="0"/>
      <dgm:spPr/>
    </dgm:pt>
    <dgm:pt modelId="{FBEB6B6A-6BBC-4B63-AEE4-A84B5A8E4ADA}" type="pres">
      <dgm:prSet presAssocID="{C548D96C-DC78-4E11-9DE9-C2D78556C1D9}" presName="Name35" presStyleLbl="parChTrans1D3" presStyleIdx="1" presStyleCnt="3" custSzX="1353285"/>
      <dgm:spPr/>
    </dgm:pt>
    <dgm:pt modelId="{D9F29029-E0B7-40DF-80F3-78CD7529A999}" type="pres">
      <dgm:prSet presAssocID="{8CAF255D-F970-4E38-AA64-996DA4051708}" presName="hierRoot2" presStyleCnt="0">
        <dgm:presLayoutVars>
          <dgm:hierBranch/>
        </dgm:presLayoutVars>
      </dgm:prSet>
      <dgm:spPr/>
    </dgm:pt>
    <dgm:pt modelId="{244B418D-0473-44AD-A597-62960D90FFAB}" type="pres">
      <dgm:prSet presAssocID="{8CAF255D-F970-4E38-AA64-996DA4051708}" presName="rootComposite" presStyleCnt="0"/>
      <dgm:spPr/>
    </dgm:pt>
    <dgm:pt modelId="{E826E906-F669-4AF7-86A1-0A5A230F3F36}" type="pres">
      <dgm:prSet presAssocID="{8CAF255D-F970-4E38-AA64-996DA4051708}" presName="rootText" presStyleLbl="node3" presStyleIdx="1" presStyleCnt="3" custScaleX="179606">
        <dgm:presLayoutVars>
          <dgm:chPref val="3"/>
        </dgm:presLayoutVars>
      </dgm:prSet>
      <dgm:spPr/>
    </dgm:pt>
    <dgm:pt modelId="{C09FA9F9-2B26-4085-9473-AD7D7098CF38}" type="pres">
      <dgm:prSet presAssocID="{8CAF255D-F970-4E38-AA64-996DA4051708}" presName="rootConnector" presStyleLbl="node3" presStyleIdx="1" presStyleCnt="3"/>
      <dgm:spPr/>
    </dgm:pt>
    <dgm:pt modelId="{7793D7AC-2DA2-4D39-B760-0694FAE36215}" type="pres">
      <dgm:prSet presAssocID="{8CAF255D-F970-4E38-AA64-996DA4051708}" presName="hierChild4" presStyleCnt="0"/>
      <dgm:spPr/>
    </dgm:pt>
    <dgm:pt modelId="{453527C4-89C2-4704-BB0C-8758AF1B8A3C}" type="pres">
      <dgm:prSet presAssocID="{D52825AC-BD55-4A88-B6E6-B43D56EC79D4}" presName="Name35" presStyleLbl="parChTrans1D4" presStyleIdx="0" presStyleCnt="5" custSzX="115344"/>
      <dgm:spPr/>
    </dgm:pt>
    <dgm:pt modelId="{ADD32CA7-CEB2-4959-B901-E525FF073F57}" type="pres">
      <dgm:prSet presAssocID="{5335D635-FF4C-4939-A0AA-26A56CB1E829}" presName="hierRoot2" presStyleCnt="0">
        <dgm:presLayoutVars>
          <dgm:hierBranch/>
        </dgm:presLayoutVars>
      </dgm:prSet>
      <dgm:spPr/>
    </dgm:pt>
    <dgm:pt modelId="{28506AFE-D780-4918-806B-FBB450FA9E3E}" type="pres">
      <dgm:prSet presAssocID="{5335D635-FF4C-4939-A0AA-26A56CB1E829}" presName="rootComposite" presStyleCnt="0"/>
      <dgm:spPr/>
    </dgm:pt>
    <dgm:pt modelId="{D06FABFE-3A53-47A6-B9CF-2F8C302CFD3E}" type="pres">
      <dgm:prSet presAssocID="{5335D635-FF4C-4939-A0AA-26A56CB1E829}" presName="rootText" presStyleLbl="node4" presStyleIdx="0" presStyleCnt="5" custScaleX="179606">
        <dgm:presLayoutVars>
          <dgm:chPref val="3"/>
        </dgm:presLayoutVars>
      </dgm:prSet>
      <dgm:spPr/>
    </dgm:pt>
    <dgm:pt modelId="{FCAC74D2-C892-4D70-8C42-76D82A2A422F}" type="pres">
      <dgm:prSet presAssocID="{5335D635-FF4C-4939-A0AA-26A56CB1E829}" presName="rootConnector" presStyleLbl="node4" presStyleIdx="0" presStyleCnt="5"/>
      <dgm:spPr/>
    </dgm:pt>
    <dgm:pt modelId="{9CBCF4B3-6F61-4E75-8DD2-6C86AAEDAAEA}" type="pres">
      <dgm:prSet presAssocID="{5335D635-FF4C-4939-A0AA-26A56CB1E829}" presName="hierChild4" presStyleCnt="0"/>
      <dgm:spPr/>
    </dgm:pt>
    <dgm:pt modelId="{C5C52B83-08E0-454C-9E2C-B5C3989366FE}" type="pres">
      <dgm:prSet presAssocID="{1F7AD255-0307-46C7-95B2-BA5D71D8B3AB}" presName="Name35" presStyleLbl="parChTrans1D4" presStyleIdx="1" presStyleCnt="5" custSzX="115344"/>
      <dgm:spPr/>
    </dgm:pt>
    <dgm:pt modelId="{92156610-A4E5-413C-9560-A9D413F711AE}" type="pres">
      <dgm:prSet presAssocID="{488E93B8-B8D2-471F-9EF1-37F78208C655}" presName="hierRoot2" presStyleCnt="0">
        <dgm:presLayoutVars>
          <dgm:hierBranch val="init"/>
        </dgm:presLayoutVars>
      </dgm:prSet>
      <dgm:spPr/>
    </dgm:pt>
    <dgm:pt modelId="{320AB04C-10BC-4869-A007-17ADB8AA0881}" type="pres">
      <dgm:prSet presAssocID="{488E93B8-B8D2-471F-9EF1-37F78208C655}" presName="rootComposite" presStyleCnt="0"/>
      <dgm:spPr/>
    </dgm:pt>
    <dgm:pt modelId="{D5E3DA63-156C-43FE-A58A-05A2778BA975}" type="pres">
      <dgm:prSet presAssocID="{488E93B8-B8D2-471F-9EF1-37F78208C655}" presName="rootText" presStyleLbl="node4" presStyleIdx="1" presStyleCnt="5" custScaleX="179606">
        <dgm:presLayoutVars>
          <dgm:chPref val="3"/>
        </dgm:presLayoutVars>
      </dgm:prSet>
      <dgm:spPr/>
    </dgm:pt>
    <dgm:pt modelId="{E28DEDC6-9931-4CF2-8F60-A3FD31946842}" type="pres">
      <dgm:prSet presAssocID="{488E93B8-B8D2-471F-9EF1-37F78208C655}" presName="rootConnector" presStyleLbl="node4" presStyleIdx="1" presStyleCnt="5"/>
      <dgm:spPr/>
    </dgm:pt>
    <dgm:pt modelId="{EA7F5A56-38AD-4156-9B59-43DFD6BE09DA}" type="pres">
      <dgm:prSet presAssocID="{488E93B8-B8D2-471F-9EF1-37F78208C655}" presName="hierChild4" presStyleCnt="0"/>
      <dgm:spPr/>
    </dgm:pt>
    <dgm:pt modelId="{01387A55-BA78-4F50-AC18-A41DA30A39F9}" type="pres">
      <dgm:prSet presAssocID="{488E93B8-B8D2-471F-9EF1-37F78208C655}" presName="hierChild5" presStyleCnt="0"/>
      <dgm:spPr/>
    </dgm:pt>
    <dgm:pt modelId="{7F019D7B-C51A-468B-B327-D5E32107FFC0}" type="pres">
      <dgm:prSet presAssocID="{5335D635-FF4C-4939-A0AA-26A56CB1E829}" presName="hierChild5" presStyleCnt="0"/>
      <dgm:spPr/>
    </dgm:pt>
    <dgm:pt modelId="{F296E149-AD62-4B84-A1BF-F0117DDBD631}" type="pres">
      <dgm:prSet presAssocID="{8CAF255D-F970-4E38-AA64-996DA4051708}" presName="hierChild5" presStyleCnt="0"/>
      <dgm:spPr/>
    </dgm:pt>
    <dgm:pt modelId="{BEFD1368-E059-4D57-9606-2A1A32C6B30D}" type="pres">
      <dgm:prSet presAssocID="{AF3D364B-B42E-4087-BACB-75A7091E467D}" presName="Name35" presStyleLbl="parChTrans1D3" presStyleIdx="2" presStyleCnt="3" custSzX="1353285"/>
      <dgm:spPr/>
    </dgm:pt>
    <dgm:pt modelId="{19F44D56-AD26-405C-A8BE-A2E9C1A1158A}" type="pres">
      <dgm:prSet presAssocID="{3CFFA561-320E-4A9B-A8FA-684F5E97AA1B}" presName="hierRoot2" presStyleCnt="0">
        <dgm:presLayoutVars>
          <dgm:hierBranch/>
        </dgm:presLayoutVars>
      </dgm:prSet>
      <dgm:spPr/>
    </dgm:pt>
    <dgm:pt modelId="{0C14F67C-25B4-4963-A32E-3F58372ED081}" type="pres">
      <dgm:prSet presAssocID="{3CFFA561-320E-4A9B-A8FA-684F5E97AA1B}" presName="rootComposite" presStyleCnt="0"/>
      <dgm:spPr/>
    </dgm:pt>
    <dgm:pt modelId="{3AF3EF0B-BA57-4236-A571-7FD3972E3751}" type="pres">
      <dgm:prSet presAssocID="{3CFFA561-320E-4A9B-A8FA-684F5E97AA1B}" presName="rootText" presStyleLbl="node3" presStyleIdx="2" presStyleCnt="3" custScaleX="196581" custScaleY="93705">
        <dgm:presLayoutVars>
          <dgm:chPref val="3"/>
        </dgm:presLayoutVars>
      </dgm:prSet>
      <dgm:spPr/>
    </dgm:pt>
    <dgm:pt modelId="{E2043363-3A87-40DD-B5CE-37E9D1825682}" type="pres">
      <dgm:prSet presAssocID="{3CFFA561-320E-4A9B-A8FA-684F5E97AA1B}" presName="rootConnector" presStyleLbl="node3" presStyleIdx="2" presStyleCnt="3"/>
      <dgm:spPr/>
    </dgm:pt>
    <dgm:pt modelId="{FADF16D8-19C2-4F8B-B071-821DEDFA9C05}" type="pres">
      <dgm:prSet presAssocID="{3CFFA561-320E-4A9B-A8FA-684F5E97AA1B}" presName="hierChild4" presStyleCnt="0"/>
      <dgm:spPr/>
    </dgm:pt>
    <dgm:pt modelId="{BFFDB4D7-ECAB-466C-9C83-5EA1597D4BFF}" type="pres">
      <dgm:prSet presAssocID="{EB06B948-6945-4479-A584-97168C0F8FE5}" presName="Name35" presStyleLbl="parChTrans1D4" presStyleIdx="2" presStyleCnt="5" custSzX="115344"/>
      <dgm:spPr/>
    </dgm:pt>
    <dgm:pt modelId="{79AFAEBB-8AFB-45F4-8DC4-0050D19A6D43}" type="pres">
      <dgm:prSet presAssocID="{0BF48CFF-C7FF-407C-9E11-C1B0CC2AE7BF}" presName="hierRoot2" presStyleCnt="0">
        <dgm:presLayoutVars>
          <dgm:hierBranch/>
        </dgm:presLayoutVars>
      </dgm:prSet>
      <dgm:spPr/>
    </dgm:pt>
    <dgm:pt modelId="{D6FF1501-2E23-4361-A608-0456BB20D856}" type="pres">
      <dgm:prSet presAssocID="{0BF48CFF-C7FF-407C-9E11-C1B0CC2AE7BF}" presName="rootComposite" presStyleCnt="0"/>
      <dgm:spPr/>
    </dgm:pt>
    <dgm:pt modelId="{A5ABE0DD-822D-4580-80AE-DD1B47F63F3D}" type="pres">
      <dgm:prSet presAssocID="{0BF48CFF-C7FF-407C-9E11-C1B0CC2AE7BF}" presName="rootText" presStyleLbl="node4" presStyleIdx="2" presStyleCnt="5" custScaleX="179606">
        <dgm:presLayoutVars>
          <dgm:chPref val="3"/>
        </dgm:presLayoutVars>
      </dgm:prSet>
      <dgm:spPr/>
    </dgm:pt>
    <dgm:pt modelId="{109B19B3-5BFB-48B4-801D-6E73BFA0E104}" type="pres">
      <dgm:prSet presAssocID="{0BF48CFF-C7FF-407C-9E11-C1B0CC2AE7BF}" presName="rootConnector" presStyleLbl="node4" presStyleIdx="2" presStyleCnt="5"/>
      <dgm:spPr/>
    </dgm:pt>
    <dgm:pt modelId="{110D7F02-7F78-4E0A-BAD9-3FB9EA04072D}" type="pres">
      <dgm:prSet presAssocID="{0BF48CFF-C7FF-407C-9E11-C1B0CC2AE7BF}" presName="hierChild4" presStyleCnt="0"/>
      <dgm:spPr/>
    </dgm:pt>
    <dgm:pt modelId="{B5191AF0-8C5E-4205-BBE1-C921CFDD3451}" type="pres">
      <dgm:prSet presAssocID="{7C128B07-1B48-4A9A-8916-CC816DAA6A62}" presName="Name35" presStyleLbl="parChTrans1D4" presStyleIdx="3" presStyleCnt="5" custSzX="115344"/>
      <dgm:spPr/>
    </dgm:pt>
    <dgm:pt modelId="{AA29A390-C8EC-432C-9B1D-A65314FA16A1}" type="pres">
      <dgm:prSet presAssocID="{7C651840-900D-433E-BA57-954FD29A927B}" presName="hierRoot2" presStyleCnt="0">
        <dgm:presLayoutVars>
          <dgm:hierBranch/>
        </dgm:presLayoutVars>
      </dgm:prSet>
      <dgm:spPr/>
    </dgm:pt>
    <dgm:pt modelId="{9170370D-2956-4A75-ABE1-6B0541142452}" type="pres">
      <dgm:prSet presAssocID="{7C651840-900D-433E-BA57-954FD29A927B}" presName="rootComposite" presStyleCnt="0"/>
      <dgm:spPr/>
    </dgm:pt>
    <dgm:pt modelId="{E88C38A6-ABA6-43FB-9A8F-807CC7397EE9}" type="pres">
      <dgm:prSet presAssocID="{7C651840-900D-433E-BA57-954FD29A927B}" presName="rootText" presStyleLbl="node4" presStyleIdx="3" presStyleCnt="5" custScaleX="179606" custLinFactNeighborX="1808" custLinFactNeighborY="-2013">
        <dgm:presLayoutVars>
          <dgm:chPref val="3"/>
        </dgm:presLayoutVars>
      </dgm:prSet>
      <dgm:spPr/>
    </dgm:pt>
    <dgm:pt modelId="{F09A10A9-E402-4FF2-98E0-BCA3350FE91B}" type="pres">
      <dgm:prSet presAssocID="{7C651840-900D-433E-BA57-954FD29A927B}" presName="rootConnector" presStyleLbl="node4" presStyleIdx="3" presStyleCnt="5"/>
      <dgm:spPr/>
    </dgm:pt>
    <dgm:pt modelId="{F16BE91F-A4FA-4545-B746-90B76AF0B2DE}" type="pres">
      <dgm:prSet presAssocID="{7C651840-900D-433E-BA57-954FD29A927B}" presName="hierChild4" presStyleCnt="0"/>
      <dgm:spPr/>
    </dgm:pt>
    <dgm:pt modelId="{6D814AC9-68EB-4923-AE67-486859264D55}" type="pres">
      <dgm:prSet presAssocID="{07FDA0DB-DE2B-4AB6-9E45-766BDC1B32DC}" presName="Name35" presStyleLbl="parChTrans1D4" presStyleIdx="4" presStyleCnt="5" custSzX="115344"/>
      <dgm:spPr/>
    </dgm:pt>
    <dgm:pt modelId="{1379089E-0EEE-4064-BC2F-694BD264C6CE}" type="pres">
      <dgm:prSet presAssocID="{113A9A0D-A7E7-4E83-8A18-4569B9BD3096}" presName="hierRoot2" presStyleCnt="0">
        <dgm:presLayoutVars>
          <dgm:hierBranch val="init"/>
        </dgm:presLayoutVars>
      </dgm:prSet>
      <dgm:spPr/>
    </dgm:pt>
    <dgm:pt modelId="{2EE9CD86-7435-4F0A-A8D1-784F3D650212}" type="pres">
      <dgm:prSet presAssocID="{113A9A0D-A7E7-4E83-8A18-4569B9BD3096}" presName="rootComposite" presStyleCnt="0"/>
      <dgm:spPr/>
    </dgm:pt>
    <dgm:pt modelId="{E13D2BB7-C17C-4D97-8199-E65781642F3E}" type="pres">
      <dgm:prSet presAssocID="{113A9A0D-A7E7-4E83-8A18-4569B9BD3096}" presName="rootText" presStyleLbl="node4" presStyleIdx="4" presStyleCnt="5" custScaleX="179606">
        <dgm:presLayoutVars>
          <dgm:chPref val="3"/>
        </dgm:presLayoutVars>
      </dgm:prSet>
      <dgm:spPr/>
    </dgm:pt>
    <dgm:pt modelId="{C99F2D33-16FE-4984-9B8E-4EE1F5ABD552}" type="pres">
      <dgm:prSet presAssocID="{113A9A0D-A7E7-4E83-8A18-4569B9BD3096}" presName="rootConnector" presStyleLbl="node4" presStyleIdx="4" presStyleCnt="5"/>
      <dgm:spPr/>
    </dgm:pt>
    <dgm:pt modelId="{68F5636E-D9C8-4514-9E9E-A6CE64FE4131}" type="pres">
      <dgm:prSet presAssocID="{113A9A0D-A7E7-4E83-8A18-4569B9BD3096}" presName="hierChild4" presStyleCnt="0"/>
      <dgm:spPr/>
    </dgm:pt>
    <dgm:pt modelId="{C370C2FD-12D6-40ED-854E-BB0DE9730402}" type="pres">
      <dgm:prSet presAssocID="{113A9A0D-A7E7-4E83-8A18-4569B9BD3096}" presName="hierChild5" presStyleCnt="0"/>
      <dgm:spPr/>
    </dgm:pt>
    <dgm:pt modelId="{2EC78CBD-4D8D-4E7F-BBCF-20850D580683}" type="pres">
      <dgm:prSet presAssocID="{7C651840-900D-433E-BA57-954FD29A927B}" presName="hierChild5" presStyleCnt="0"/>
      <dgm:spPr/>
    </dgm:pt>
    <dgm:pt modelId="{6966BC2C-2F5F-4ABA-A312-FD57464B7F99}" type="pres">
      <dgm:prSet presAssocID="{0BF48CFF-C7FF-407C-9E11-C1B0CC2AE7BF}" presName="hierChild5" presStyleCnt="0"/>
      <dgm:spPr/>
    </dgm:pt>
    <dgm:pt modelId="{EF01A16B-32F0-4DFA-AF51-7515391F31F5}" type="pres">
      <dgm:prSet presAssocID="{3CFFA561-320E-4A9B-A8FA-684F5E97AA1B}" presName="hierChild5" presStyleCnt="0"/>
      <dgm:spPr/>
    </dgm:pt>
    <dgm:pt modelId="{49D786CA-9E99-48CA-9A26-0262DD3590E5}" type="pres">
      <dgm:prSet presAssocID="{21413E6B-22F2-44FB-881C-65F34A054305}" presName="hierChild5" presStyleCnt="0"/>
      <dgm:spPr/>
    </dgm:pt>
    <dgm:pt modelId="{28FB73B6-17DF-458B-84F5-6576371AFE0C}" type="pres">
      <dgm:prSet presAssocID="{A4A9A7B8-08C2-4BAF-9982-2EBD94133234}" presName="hierChild3" presStyleCnt="0"/>
      <dgm:spPr/>
    </dgm:pt>
  </dgm:ptLst>
  <dgm:cxnLst>
    <dgm:cxn modelId="{7D86830C-EE2F-42D9-B54A-5C51971A1057}" type="presOf" srcId="{A4A9A7B8-08C2-4BAF-9982-2EBD94133234}" destId="{9556AD86-4827-492A-8A39-6F3533055C01}" srcOrd="1" destOrd="0" presId="urn:microsoft.com/office/officeart/2005/8/layout/orgChart1"/>
    <dgm:cxn modelId="{16584F0D-E14B-434F-B4E4-4C1D59B1F437}" type="presOf" srcId="{1F7AD255-0307-46C7-95B2-BA5D71D8B3AB}" destId="{C5C52B83-08E0-454C-9E2C-B5C3989366FE}" srcOrd="0" destOrd="0" presId="urn:microsoft.com/office/officeart/2005/8/layout/orgChart1"/>
    <dgm:cxn modelId="{133A6E0F-7945-4569-9F81-9B0230C11222}" type="presOf" srcId="{C548D96C-DC78-4E11-9DE9-C2D78556C1D9}" destId="{FBEB6B6A-6BBC-4B63-AEE4-A84B5A8E4ADA}" srcOrd="0" destOrd="0" presId="urn:microsoft.com/office/officeart/2005/8/layout/orgChart1"/>
    <dgm:cxn modelId="{1DCD8512-7D3A-4E95-9C49-BE914F9179EE}" srcId="{8CAF255D-F970-4E38-AA64-996DA4051708}" destId="{5335D635-FF4C-4939-A0AA-26A56CB1E829}" srcOrd="0" destOrd="0" parTransId="{D52825AC-BD55-4A88-B6E6-B43D56EC79D4}" sibTransId="{E221FE97-390A-44CB-9757-054C4CCD23CB}"/>
    <dgm:cxn modelId="{2304F41E-CBFC-4140-99AB-ED99235493B4}" type="presOf" srcId="{21413E6B-22F2-44FB-881C-65F34A054305}" destId="{987DD86A-1AF9-4D2B-9C05-AC5228F9BC2B}" srcOrd="1" destOrd="0" presId="urn:microsoft.com/office/officeart/2005/8/layout/orgChart1"/>
    <dgm:cxn modelId="{2549911F-0333-40E6-AF26-959AD076A175}" type="presOf" srcId="{B99D7C3C-B240-48FB-9CC3-6A83BE9358D7}" destId="{DED730A1-9357-48E8-BAAE-D380106E9C65}" srcOrd="0" destOrd="0" presId="urn:microsoft.com/office/officeart/2005/8/layout/orgChart1"/>
    <dgm:cxn modelId="{C4A26423-33FD-4DFD-BFB1-FCD133B266AB}" type="presOf" srcId="{113A9A0D-A7E7-4E83-8A18-4569B9BD3096}" destId="{E13D2BB7-C17C-4D97-8199-E65781642F3E}" srcOrd="0" destOrd="0" presId="urn:microsoft.com/office/officeart/2005/8/layout/orgChart1"/>
    <dgm:cxn modelId="{2EC8F523-E70E-41CD-9FBB-A41CE638F776}" type="presOf" srcId="{5335D635-FF4C-4939-A0AA-26A56CB1E829}" destId="{FCAC74D2-C892-4D70-8C42-76D82A2A422F}" srcOrd="1" destOrd="0" presId="urn:microsoft.com/office/officeart/2005/8/layout/orgChart1"/>
    <dgm:cxn modelId="{023D4829-A4BA-4F86-BCA2-EFA1D3F8591C}" srcId="{21413E6B-22F2-44FB-881C-65F34A054305}" destId="{8CAF255D-F970-4E38-AA64-996DA4051708}" srcOrd="0" destOrd="0" parTransId="{C548D96C-DC78-4E11-9DE9-C2D78556C1D9}" sibTransId="{0B1D25EA-4D06-4752-BEC7-A5878BEFCC62}"/>
    <dgm:cxn modelId="{3C716938-6723-4B8A-8A19-6DD3AF3181DA}" type="presOf" srcId="{95527669-5CBE-4FC5-B4FE-1D3AEA0CB3EE}" destId="{BC8D0940-F315-454B-98D3-751B53B5DAA2}" srcOrd="0" destOrd="0" presId="urn:microsoft.com/office/officeart/2005/8/layout/orgChart1"/>
    <dgm:cxn modelId="{399BD440-C99D-4F50-8072-E27D06DAFF99}" type="presOf" srcId="{7AFE8598-4872-4DC2-8EB0-A2C3C6094123}" destId="{4640190F-A07C-4222-8965-B123F8210CC0}" srcOrd="0" destOrd="0" presId="urn:microsoft.com/office/officeart/2005/8/layout/orgChart1"/>
    <dgm:cxn modelId="{C6D32560-13D8-496E-878D-71235C12C870}" type="presOf" srcId="{7C651840-900D-433E-BA57-954FD29A927B}" destId="{F09A10A9-E402-4FF2-98E0-BCA3350FE91B}" srcOrd="1" destOrd="0" presId="urn:microsoft.com/office/officeart/2005/8/layout/orgChart1"/>
    <dgm:cxn modelId="{4D819060-C69C-4E28-9D66-234D247D2B14}" srcId="{3CFFA561-320E-4A9B-A8FA-684F5E97AA1B}" destId="{0BF48CFF-C7FF-407C-9E11-C1B0CC2AE7BF}" srcOrd="0" destOrd="0" parTransId="{EB06B948-6945-4479-A584-97168C0F8FE5}" sibTransId="{F9FD3FF1-75E8-4E51-8B09-8B8B5CB27611}"/>
    <dgm:cxn modelId="{4283B055-AEAF-4085-9FBD-F5A7D7E755FB}" type="presOf" srcId="{5335D635-FF4C-4939-A0AA-26A56CB1E829}" destId="{D06FABFE-3A53-47A6-B9CF-2F8C302CFD3E}" srcOrd="0" destOrd="0" presId="urn:microsoft.com/office/officeart/2005/8/layout/orgChart1"/>
    <dgm:cxn modelId="{9FC7B556-50C2-42F3-91BD-236D6BF19890}" type="presOf" srcId="{21413E6B-22F2-44FB-881C-65F34A054305}" destId="{C86C8FED-72E4-4697-BFF6-C4C2D4C787FA}" srcOrd="0" destOrd="0" presId="urn:microsoft.com/office/officeart/2005/8/layout/orgChart1"/>
    <dgm:cxn modelId="{18E3FD77-99A9-4790-B851-DE0404BC7D9A}" type="presOf" srcId="{A4A9A7B8-08C2-4BAF-9982-2EBD94133234}" destId="{9EBD4445-5AF3-47B9-8ECE-0DA96782B68B}" srcOrd="0" destOrd="0" presId="urn:microsoft.com/office/officeart/2005/8/layout/orgChart1"/>
    <dgm:cxn modelId="{5502997B-FB34-4310-8ABF-06CCB5BFDCFE}" srcId="{7AFE8598-4872-4DC2-8EB0-A2C3C6094123}" destId="{A4A9A7B8-08C2-4BAF-9982-2EBD94133234}" srcOrd="0" destOrd="0" parTransId="{ABADF222-59C8-4A24-B637-45C47A42D124}" sibTransId="{53B4A62D-D8AF-4750-9DE8-8846565742C7}"/>
    <dgm:cxn modelId="{A26C977E-3E13-48A0-AC7F-066A0CF10630}" type="presOf" srcId="{A08DCFC3-B678-4B39-AD09-5F34B249A1BD}" destId="{8361D61E-0557-4293-81F0-D79FDDF1A4FC}" srcOrd="1" destOrd="0" presId="urn:microsoft.com/office/officeart/2005/8/layout/orgChart1"/>
    <dgm:cxn modelId="{BD217C82-95A4-4F42-9F32-692414822A7E}" type="presOf" srcId="{EB06B948-6945-4479-A584-97168C0F8FE5}" destId="{BFFDB4D7-ECAB-466C-9C83-5EA1597D4BFF}" srcOrd="0" destOrd="0" presId="urn:microsoft.com/office/officeart/2005/8/layout/orgChart1"/>
    <dgm:cxn modelId="{C2F9F986-B98B-4912-B9FD-02F4ABB58130}" type="presOf" srcId="{E612CB3A-5BB7-4F79-AC59-B627E9CDDF9B}" destId="{3D3C3EAF-7AD2-41C2-A94A-4F864AE601BD}" srcOrd="0" destOrd="0" presId="urn:microsoft.com/office/officeart/2005/8/layout/orgChart1"/>
    <dgm:cxn modelId="{FFCD5391-927F-4775-8578-2B9255ECB7F5}" type="presOf" srcId="{7C128B07-1B48-4A9A-8916-CC816DAA6A62}" destId="{B5191AF0-8C5E-4205-BBE1-C921CFDD3451}" srcOrd="0" destOrd="0" presId="urn:microsoft.com/office/officeart/2005/8/layout/orgChart1"/>
    <dgm:cxn modelId="{483E709A-E878-48F7-8155-CF9B7E48BF38}" type="presOf" srcId="{8CAF255D-F970-4E38-AA64-996DA4051708}" destId="{E826E906-F669-4AF7-86A1-0A5A230F3F36}" srcOrd="0" destOrd="0" presId="urn:microsoft.com/office/officeart/2005/8/layout/orgChart1"/>
    <dgm:cxn modelId="{305C779E-0129-4E7C-B060-4DB70908063B}" srcId="{21413E6B-22F2-44FB-881C-65F34A054305}" destId="{3CFFA561-320E-4A9B-A8FA-684F5E97AA1B}" srcOrd="1" destOrd="0" parTransId="{AF3D364B-B42E-4087-BACB-75A7091E467D}" sibTransId="{2E37B509-981E-447E-9BEE-898685D4C3E3}"/>
    <dgm:cxn modelId="{43D398A2-4B13-44DA-96C4-72F6F36D8A8E}" srcId="{A08DCFC3-B678-4B39-AD09-5F34B249A1BD}" destId="{B24C30F1-5F6B-4A1E-9886-B310AD778E05}" srcOrd="0" destOrd="0" parTransId="{E612CB3A-5BB7-4F79-AC59-B627E9CDDF9B}" sibTransId="{F32812B2-A37B-450B-AAB0-5177AB1C8A80}"/>
    <dgm:cxn modelId="{B9C154A4-9219-49B4-A138-F4FB10223890}" type="presOf" srcId="{B24C30F1-5F6B-4A1E-9886-B310AD778E05}" destId="{A33A05AB-BE92-46ED-9991-AD3E3E4ED307}" srcOrd="1" destOrd="0" presId="urn:microsoft.com/office/officeart/2005/8/layout/orgChart1"/>
    <dgm:cxn modelId="{376E1CA7-5A10-4E3B-A66E-202742559BDA}" type="presOf" srcId="{488E93B8-B8D2-471F-9EF1-37F78208C655}" destId="{D5E3DA63-156C-43FE-A58A-05A2778BA975}" srcOrd="0" destOrd="0" presId="urn:microsoft.com/office/officeart/2005/8/layout/orgChart1"/>
    <dgm:cxn modelId="{749075AE-44AD-4647-ABCF-FA7BBA6F4A5F}" srcId="{A4A9A7B8-08C2-4BAF-9982-2EBD94133234}" destId="{21413E6B-22F2-44FB-881C-65F34A054305}" srcOrd="1" destOrd="0" parTransId="{95527669-5CBE-4FC5-B4FE-1D3AEA0CB3EE}" sibTransId="{3DAC20CF-43BE-4E0A-87DA-BB799A4A1274}"/>
    <dgm:cxn modelId="{AD62CDAF-1361-4E10-A609-3E66CE094C79}" srcId="{5335D635-FF4C-4939-A0AA-26A56CB1E829}" destId="{488E93B8-B8D2-471F-9EF1-37F78208C655}" srcOrd="0" destOrd="0" parTransId="{1F7AD255-0307-46C7-95B2-BA5D71D8B3AB}" sibTransId="{F8167B3D-93F1-41F3-9E32-FE2AA7B76F5F}"/>
    <dgm:cxn modelId="{0CB9F5B3-07EA-4A49-A85B-88E8FA39216C}" type="presOf" srcId="{0BF48CFF-C7FF-407C-9E11-C1B0CC2AE7BF}" destId="{A5ABE0DD-822D-4580-80AE-DD1B47F63F3D}" srcOrd="0" destOrd="0" presId="urn:microsoft.com/office/officeart/2005/8/layout/orgChart1"/>
    <dgm:cxn modelId="{460176B5-0F12-4348-BB96-9AF548903AD0}" type="presOf" srcId="{07FDA0DB-DE2B-4AB6-9E45-766BDC1B32DC}" destId="{6D814AC9-68EB-4923-AE67-486859264D55}" srcOrd="0" destOrd="0" presId="urn:microsoft.com/office/officeart/2005/8/layout/orgChart1"/>
    <dgm:cxn modelId="{149564C8-5203-4589-A290-AADB0322C190}" type="presOf" srcId="{3CFFA561-320E-4A9B-A8FA-684F5E97AA1B}" destId="{E2043363-3A87-40DD-B5CE-37E9D1825682}" srcOrd="1" destOrd="0" presId="urn:microsoft.com/office/officeart/2005/8/layout/orgChart1"/>
    <dgm:cxn modelId="{93B341CC-2D95-49C5-9FB8-99BF9779839F}" srcId="{0BF48CFF-C7FF-407C-9E11-C1B0CC2AE7BF}" destId="{7C651840-900D-433E-BA57-954FD29A927B}" srcOrd="0" destOrd="0" parTransId="{7C128B07-1B48-4A9A-8916-CC816DAA6A62}" sibTransId="{CC2127C9-3BB3-4720-B496-A71F683DAF1D}"/>
    <dgm:cxn modelId="{FA00DBCF-2559-4437-8D2B-E010AA265C92}" type="presOf" srcId="{488E93B8-B8D2-471F-9EF1-37F78208C655}" destId="{E28DEDC6-9931-4CF2-8F60-A3FD31946842}" srcOrd="1" destOrd="0" presId="urn:microsoft.com/office/officeart/2005/8/layout/orgChart1"/>
    <dgm:cxn modelId="{EA6B73D0-1044-4069-8EFF-E3510E4C9953}" type="presOf" srcId="{7C651840-900D-433E-BA57-954FD29A927B}" destId="{E88C38A6-ABA6-43FB-9A8F-807CC7397EE9}" srcOrd="0" destOrd="0" presId="urn:microsoft.com/office/officeart/2005/8/layout/orgChart1"/>
    <dgm:cxn modelId="{12161FD1-3B4E-410B-BA86-529596C64D61}" srcId="{A4A9A7B8-08C2-4BAF-9982-2EBD94133234}" destId="{A08DCFC3-B678-4B39-AD09-5F34B249A1BD}" srcOrd="0" destOrd="0" parTransId="{B99D7C3C-B240-48FB-9CC3-6A83BE9358D7}" sibTransId="{56525A51-9098-4308-990D-9EAF8DCB7F83}"/>
    <dgm:cxn modelId="{32B5B3D4-95AC-462A-BA93-3AA3DFF0C837}" type="presOf" srcId="{3CFFA561-320E-4A9B-A8FA-684F5E97AA1B}" destId="{3AF3EF0B-BA57-4236-A571-7FD3972E3751}" srcOrd="0" destOrd="0" presId="urn:microsoft.com/office/officeart/2005/8/layout/orgChart1"/>
    <dgm:cxn modelId="{9BBB06DC-62ED-4F66-A3C7-0872E35C20A8}" type="presOf" srcId="{D52825AC-BD55-4A88-B6E6-B43D56EC79D4}" destId="{453527C4-89C2-4704-BB0C-8758AF1B8A3C}" srcOrd="0" destOrd="0" presId="urn:microsoft.com/office/officeart/2005/8/layout/orgChart1"/>
    <dgm:cxn modelId="{7AE95ADF-7A26-4F39-8EBC-0AEC43FF5B59}" type="presOf" srcId="{0BF48CFF-C7FF-407C-9E11-C1B0CC2AE7BF}" destId="{109B19B3-5BFB-48B4-801D-6E73BFA0E104}" srcOrd="1" destOrd="0" presId="urn:microsoft.com/office/officeart/2005/8/layout/orgChart1"/>
    <dgm:cxn modelId="{607880DF-6F00-453F-8ECA-9FDFF3A7BBBC}" type="presOf" srcId="{8CAF255D-F970-4E38-AA64-996DA4051708}" destId="{C09FA9F9-2B26-4085-9473-AD7D7098CF38}" srcOrd="1" destOrd="0" presId="urn:microsoft.com/office/officeart/2005/8/layout/orgChart1"/>
    <dgm:cxn modelId="{BEC1B3E0-6994-4837-953D-6E05B6EEF83F}" type="presOf" srcId="{A08DCFC3-B678-4B39-AD09-5F34B249A1BD}" destId="{5717AC97-0F08-4288-8D15-B7B3DB4860FF}" srcOrd="0" destOrd="0" presId="urn:microsoft.com/office/officeart/2005/8/layout/orgChart1"/>
    <dgm:cxn modelId="{6D4C46E7-D23C-45C9-B2DC-E7767E7E4BBD}" type="presOf" srcId="{AF3D364B-B42E-4087-BACB-75A7091E467D}" destId="{BEFD1368-E059-4D57-9606-2A1A32C6B30D}" srcOrd="0" destOrd="0" presId="urn:microsoft.com/office/officeart/2005/8/layout/orgChart1"/>
    <dgm:cxn modelId="{134EDDED-04C1-4F4A-84FA-5BD6CB4E07AD}" srcId="{7C651840-900D-433E-BA57-954FD29A927B}" destId="{113A9A0D-A7E7-4E83-8A18-4569B9BD3096}" srcOrd="0" destOrd="0" parTransId="{07FDA0DB-DE2B-4AB6-9E45-766BDC1B32DC}" sibTransId="{B7F7C572-E44E-4011-ACE7-09C5D28DCCEB}"/>
    <dgm:cxn modelId="{E71A2EF6-76C1-44F2-8844-5F812B0CEF56}" type="presOf" srcId="{113A9A0D-A7E7-4E83-8A18-4569B9BD3096}" destId="{C99F2D33-16FE-4984-9B8E-4EE1F5ABD552}" srcOrd="1" destOrd="0" presId="urn:microsoft.com/office/officeart/2005/8/layout/orgChart1"/>
    <dgm:cxn modelId="{B54001FE-2E5A-4A66-AFA4-99AB9BCF7583}" type="presOf" srcId="{B24C30F1-5F6B-4A1E-9886-B310AD778E05}" destId="{CBAC29C0-EF0D-4A4B-8AFD-6B0368DDA04A}" srcOrd="0" destOrd="0" presId="urn:microsoft.com/office/officeart/2005/8/layout/orgChart1"/>
    <dgm:cxn modelId="{21FDE097-7B90-43D4-8E65-7D5F6FFA388A}" type="presParOf" srcId="{4640190F-A07C-4222-8965-B123F8210CC0}" destId="{38BB5277-C416-47FB-A696-D6046C0DCC72}" srcOrd="0" destOrd="0" presId="urn:microsoft.com/office/officeart/2005/8/layout/orgChart1"/>
    <dgm:cxn modelId="{6834028F-AC71-4902-A95A-6960ED9ADB1E}" type="presParOf" srcId="{38BB5277-C416-47FB-A696-D6046C0DCC72}" destId="{0C7E85EB-40C7-41DB-B7E0-A585B52DEE9A}" srcOrd="0" destOrd="0" presId="urn:microsoft.com/office/officeart/2005/8/layout/orgChart1"/>
    <dgm:cxn modelId="{439FA16F-740B-4BC1-896E-C565357CDAB3}" type="presParOf" srcId="{0C7E85EB-40C7-41DB-B7E0-A585B52DEE9A}" destId="{9EBD4445-5AF3-47B9-8ECE-0DA96782B68B}" srcOrd="0" destOrd="0" presId="urn:microsoft.com/office/officeart/2005/8/layout/orgChart1"/>
    <dgm:cxn modelId="{34D595FB-2B20-4FBE-A10F-FDB76C6A4789}" type="presParOf" srcId="{0C7E85EB-40C7-41DB-B7E0-A585B52DEE9A}" destId="{9556AD86-4827-492A-8A39-6F3533055C01}" srcOrd="1" destOrd="0" presId="urn:microsoft.com/office/officeart/2005/8/layout/orgChart1"/>
    <dgm:cxn modelId="{974B5A0D-F502-40CD-A74D-42EFC4FC30CE}" type="presParOf" srcId="{38BB5277-C416-47FB-A696-D6046C0DCC72}" destId="{7A7FB9AD-DF8E-4E7E-9202-13B3C33A33E5}" srcOrd="1" destOrd="0" presId="urn:microsoft.com/office/officeart/2005/8/layout/orgChart1"/>
    <dgm:cxn modelId="{80BCF7C7-16CA-4121-8351-9C3BAB6676BB}" type="presParOf" srcId="{7A7FB9AD-DF8E-4E7E-9202-13B3C33A33E5}" destId="{DED730A1-9357-48E8-BAAE-D380106E9C65}" srcOrd="0" destOrd="0" presId="urn:microsoft.com/office/officeart/2005/8/layout/orgChart1"/>
    <dgm:cxn modelId="{AF2BFEDA-8272-4BEF-92B4-8DDC837CD11C}" type="presParOf" srcId="{7A7FB9AD-DF8E-4E7E-9202-13B3C33A33E5}" destId="{381CFCE0-5B66-4478-8E15-7044CC38EB85}" srcOrd="1" destOrd="0" presId="urn:microsoft.com/office/officeart/2005/8/layout/orgChart1"/>
    <dgm:cxn modelId="{560428D9-A69B-4EC6-A3AB-BA0C8ADED98A}" type="presParOf" srcId="{381CFCE0-5B66-4478-8E15-7044CC38EB85}" destId="{3FC24E05-5C2F-46A7-9B32-5DDE3018C6B4}" srcOrd="0" destOrd="0" presId="urn:microsoft.com/office/officeart/2005/8/layout/orgChart1"/>
    <dgm:cxn modelId="{53CBA7B8-6F88-4765-9FAB-12D44B1D6A2E}" type="presParOf" srcId="{3FC24E05-5C2F-46A7-9B32-5DDE3018C6B4}" destId="{5717AC97-0F08-4288-8D15-B7B3DB4860FF}" srcOrd="0" destOrd="0" presId="urn:microsoft.com/office/officeart/2005/8/layout/orgChart1"/>
    <dgm:cxn modelId="{42D08225-2DEB-48E5-AF46-F969D7EF1069}" type="presParOf" srcId="{3FC24E05-5C2F-46A7-9B32-5DDE3018C6B4}" destId="{8361D61E-0557-4293-81F0-D79FDDF1A4FC}" srcOrd="1" destOrd="0" presId="urn:microsoft.com/office/officeart/2005/8/layout/orgChart1"/>
    <dgm:cxn modelId="{DC9834B0-174F-458C-8A39-38BEEFA1AF7B}" type="presParOf" srcId="{381CFCE0-5B66-4478-8E15-7044CC38EB85}" destId="{9E739383-80F5-48EA-9635-9325EA49E842}" srcOrd="1" destOrd="0" presId="urn:microsoft.com/office/officeart/2005/8/layout/orgChart1"/>
    <dgm:cxn modelId="{4227633D-9A32-41E7-A40D-BC1556CE5DC0}" type="presParOf" srcId="{9E739383-80F5-48EA-9635-9325EA49E842}" destId="{3D3C3EAF-7AD2-41C2-A94A-4F864AE601BD}" srcOrd="0" destOrd="0" presId="urn:microsoft.com/office/officeart/2005/8/layout/orgChart1"/>
    <dgm:cxn modelId="{B8A18BF5-935F-40A3-994D-8A36480C1F53}" type="presParOf" srcId="{9E739383-80F5-48EA-9635-9325EA49E842}" destId="{5E7911AD-94C2-48ED-81C2-C431FCFD5DF4}" srcOrd="1" destOrd="0" presId="urn:microsoft.com/office/officeart/2005/8/layout/orgChart1"/>
    <dgm:cxn modelId="{5A95A34A-1418-461C-9388-C306A95E0927}" type="presParOf" srcId="{5E7911AD-94C2-48ED-81C2-C431FCFD5DF4}" destId="{5A0BBB47-390F-4F7E-A803-653B9206AAFD}" srcOrd="0" destOrd="0" presId="urn:microsoft.com/office/officeart/2005/8/layout/orgChart1"/>
    <dgm:cxn modelId="{A6639BE6-A8D6-4D88-86CA-603271E512D4}" type="presParOf" srcId="{5A0BBB47-390F-4F7E-A803-653B9206AAFD}" destId="{CBAC29C0-EF0D-4A4B-8AFD-6B0368DDA04A}" srcOrd="0" destOrd="0" presId="urn:microsoft.com/office/officeart/2005/8/layout/orgChart1"/>
    <dgm:cxn modelId="{7CBE8071-FC16-4DD9-A524-9B327CE2E78A}" type="presParOf" srcId="{5A0BBB47-390F-4F7E-A803-653B9206AAFD}" destId="{A33A05AB-BE92-46ED-9991-AD3E3E4ED307}" srcOrd="1" destOrd="0" presId="urn:microsoft.com/office/officeart/2005/8/layout/orgChart1"/>
    <dgm:cxn modelId="{8D00E2BA-07EC-48DF-8F88-325704A41C1D}" type="presParOf" srcId="{5E7911AD-94C2-48ED-81C2-C431FCFD5DF4}" destId="{C7416290-DA3A-4609-9DF6-E7BEDF3DD90F}" srcOrd="1" destOrd="0" presId="urn:microsoft.com/office/officeart/2005/8/layout/orgChart1"/>
    <dgm:cxn modelId="{8AF7F1B6-42AB-40E8-996C-6233D57DFE6C}" type="presParOf" srcId="{5E7911AD-94C2-48ED-81C2-C431FCFD5DF4}" destId="{5A23DA12-72FF-472F-A377-F0B08651A52C}" srcOrd="2" destOrd="0" presId="urn:microsoft.com/office/officeart/2005/8/layout/orgChart1"/>
    <dgm:cxn modelId="{9C6BB5E2-1B02-43B7-87DD-E1E4C6F948E7}" type="presParOf" srcId="{381CFCE0-5B66-4478-8E15-7044CC38EB85}" destId="{B6ACBE92-6B3F-40CE-9A7D-0EC93D8F9782}" srcOrd="2" destOrd="0" presId="urn:microsoft.com/office/officeart/2005/8/layout/orgChart1"/>
    <dgm:cxn modelId="{56A47E9F-C926-4D50-AB0F-4E22D2C93869}" type="presParOf" srcId="{7A7FB9AD-DF8E-4E7E-9202-13B3C33A33E5}" destId="{BC8D0940-F315-454B-98D3-751B53B5DAA2}" srcOrd="2" destOrd="0" presId="urn:microsoft.com/office/officeart/2005/8/layout/orgChart1"/>
    <dgm:cxn modelId="{BF5BFE1E-29DC-4BE3-9525-379A25947443}" type="presParOf" srcId="{7A7FB9AD-DF8E-4E7E-9202-13B3C33A33E5}" destId="{9BCFBA70-1A23-481B-8060-56EB66EF2A37}" srcOrd="3" destOrd="0" presId="urn:microsoft.com/office/officeart/2005/8/layout/orgChart1"/>
    <dgm:cxn modelId="{E9A3630B-3B22-462E-8B6F-A6DF7EB7AF21}" type="presParOf" srcId="{9BCFBA70-1A23-481B-8060-56EB66EF2A37}" destId="{81D716AD-EDA7-484F-B4BF-9F092F42E85C}" srcOrd="0" destOrd="0" presId="urn:microsoft.com/office/officeart/2005/8/layout/orgChart1"/>
    <dgm:cxn modelId="{406DBE27-9926-45CE-9852-F8F7D088B64C}" type="presParOf" srcId="{81D716AD-EDA7-484F-B4BF-9F092F42E85C}" destId="{C86C8FED-72E4-4697-BFF6-C4C2D4C787FA}" srcOrd="0" destOrd="0" presId="urn:microsoft.com/office/officeart/2005/8/layout/orgChart1"/>
    <dgm:cxn modelId="{E3E7B973-ADE8-4856-9C05-1C1694612128}" type="presParOf" srcId="{81D716AD-EDA7-484F-B4BF-9F092F42E85C}" destId="{987DD86A-1AF9-4D2B-9C05-AC5228F9BC2B}" srcOrd="1" destOrd="0" presId="urn:microsoft.com/office/officeart/2005/8/layout/orgChart1"/>
    <dgm:cxn modelId="{AD67F49A-E158-4E6F-BC39-FEF9EC0B65A2}" type="presParOf" srcId="{9BCFBA70-1A23-481B-8060-56EB66EF2A37}" destId="{549D0A15-8B97-461A-B086-D9C3033F14B6}" srcOrd="1" destOrd="0" presId="urn:microsoft.com/office/officeart/2005/8/layout/orgChart1"/>
    <dgm:cxn modelId="{16496A24-B76C-4CD4-A976-54F8082B2696}" type="presParOf" srcId="{549D0A15-8B97-461A-B086-D9C3033F14B6}" destId="{FBEB6B6A-6BBC-4B63-AEE4-A84B5A8E4ADA}" srcOrd="0" destOrd="0" presId="urn:microsoft.com/office/officeart/2005/8/layout/orgChart1"/>
    <dgm:cxn modelId="{A3E5F664-BEC0-42B6-B462-30F672009DE5}" type="presParOf" srcId="{549D0A15-8B97-461A-B086-D9C3033F14B6}" destId="{D9F29029-E0B7-40DF-80F3-78CD7529A999}" srcOrd="1" destOrd="0" presId="urn:microsoft.com/office/officeart/2005/8/layout/orgChart1"/>
    <dgm:cxn modelId="{942C7900-9BFA-4EBF-AF1B-79DBBCA790F8}" type="presParOf" srcId="{D9F29029-E0B7-40DF-80F3-78CD7529A999}" destId="{244B418D-0473-44AD-A597-62960D90FFAB}" srcOrd="0" destOrd="0" presId="urn:microsoft.com/office/officeart/2005/8/layout/orgChart1"/>
    <dgm:cxn modelId="{652E65D8-6D58-4F89-9FE3-66A86DE6E4ED}" type="presParOf" srcId="{244B418D-0473-44AD-A597-62960D90FFAB}" destId="{E826E906-F669-4AF7-86A1-0A5A230F3F36}" srcOrd="0" destOrd="0" presId="urn:microsoft.com/office/officeart/2005/8/layout/orgChart1"/>
    <dgm:cxn modelId="{2CFB94E5-232C-4D96-9879-F2BAD3583FD4}" type="presParOf" srcId="{244B418D-0473-44AD-A597-62960D90FFAB}" destId="{C09FA9F9-2B26-4085-9473-AD7D7098CF38}" srcOrd="1" destOrd="0" presId="urn:microsoft.com/office/officeart/2005/8/layout/orgChart1"/>
    <dgm:cxn modelId="{48788F7D-5FC5-489E-A04D-616B25513640}" type="presParOf" srcId="{D9F29029-E0B7-40DF-80F3-78CD7529A999}" destId="{7793D7AC-2DA2-4D39-B760-0694FAE36215}" srcOrd="1" destOrd="0" presId="urn:microsoft.com/office/officeart/2005/8/layout/orgChart1"/>
    <dgm:cxn modelId="{A2540E94-643A-4512-9A78-47C3159C6DB3}" type="presParOf" srcId="{7793D7AC-2DA2-4D39-B760-0694FAE36215}" destId="{453527C4-89C2-4704-BB0C-8758AF1B8A3C}" srcOrd="0" destOrd="0" presId="urn:microsoft.com/office/officeart/2005/8/layout/orgChart1"/>
    <dgm:cxn modelId="{B346C6C8-27F5-4C7C-B487-AEB0B5B1DC6C}" type="presParOf" srcId="{7793D7AC-2DA2-4D39-B760-0694FAE36215}" destId="{ADD32CA7-CEB2-4959-B901-E525FF073F57}" srcOrd="1" destOrd="0" presId="urn:microsoft.com/office/officeart/2005/8/layout/orgChart1"/>
    <dgm:cxn modelId="{15A382B2-1B64-4838-8CC9-749381C3FC13}" type="presParOf" srcId="{ADD32CA7-CEB2-4959-B901-E525FF073F57}" destId="{28506AFE-D780-4918-806B-FBB450FA9E3E}" srcOrd="0" destOrd="0" presId="urn:microsoft.com/office/officeart/2005/8/layout/orgChart1"/>
    <dgm:cxn modelId="{DBA774D6-B637-49D7-95B1-D061861B6112}" type="presParOf" srcId="{28506AFE-D780-4918-806B-FBB450FA9E3E}" destId="{D06FABFE-3A53-47A6-B9CF-2F8C302CFD3E}" srcOrd="0" destOrd="0" presId="urn:microsoft.com/office/officeart/2005/8/layout/orgChart1"/>
    <dgm:cxn modelId="{0D2BEF26-9FAA-4509-A51D-A3251B6DBA44}" type="presParOf" srcId="{28506AFE-D780-4918-806B-FBB450FA9E3E}" destId="{FCAC74D2-C892-4D70-8C42-76D82A2A422F}" srcOrd="1" destOrd="0" presId="urn:microsoft.com/office/officeart/2005/8/layout/orgChart1"/>
    <dgm:cxn modelId="{93A10320-F2A5-462A-AF7A-E8138E502323}" type="presParOf" srcId="{ADD32CA7-CEB2-4959-B901-E525FF073F57}" destId="{9CBCF4B3-6F61-4E75-8DD2-6C86AAEDAAEA}" srcOrd="1" destOrd="0" presId="urn:microsoft.com/office/officeart/2005/8/layout/orgChart1"/>
    <dgm:cxn modelId="{003FA051-DF53-4735-8372-4C62C5EA3A5F}" type="presParOf" srcId="{9CBCF4B3-6F61-4E75-8DD2-6C86AAEDAAEA}" destId="{C5C52B83-08E0-454C-9E2C-B5C3989366FE}" srcOrd="0" destOrd="0" presId="urn:microsoft.com/office/officeart/2005/8/layout/orgChart1"/>
    <dgm:cxn modelId="{AEF9E4FD-1BEC-4315-A979-7A97F0489828}" type="presParOf" srcId="{9CBCF4B3-6F61-4E75-8DD2-6C86AAEDAAEA}" destId="{92156610-A4E5-413C-9560-A9D413F711AE}" srcOrd="1" destOrd="0" presId="urn:microsoft.com/office/officeart/2005/8/layout/orgChart1"/>
    <dgm:cxn modelId="{6660DA1E-42A0-43E2-89E7-274423AA5A20}" type="presParOf" srcId="{92156610-A4E5-413C-9560-A9D413F711AE}" destId="{320AB04C-10BC-4869-A007-17ADB8AA0881}" srcOrd="0" destOrd="0" presId="urn:microsoft.com/office/officeart/2005/8/layout/orgChart1"/>
    <dgm:cxn modelId="{FA561353-98FB-44AF-B9E3-F31590153924}" type="presParOf" srcId="{320AB04C-10BC-4869-A007-17ADB8AA0881}" destId="{D5E3DA63-156C-43FE-A58A-05A2778BA975}" srcOrd="0" destOrd="0" presId="urn:microsoft.com/office/officeart/2005/8/layout/orgChart1"/>
    <dgm:cxn modelId="{A8BEC446-8640-47ED-86F9-C845F25383A0}" type="presParOf" srcId="{320AB04C-10BC-4869-A007-17ADB8AA0881}" destId="{E28DEDC6-9931-4CF2-8F60-A3FD31946842}" srcOrd="1" destOrd="0" presId="urn:microsoft.com/office/officeart/2005/8/layout/orgChart1"/>
    <dgm:cxn modelId="{72799614-9DFD-4E29-8FAD-1EE17E728CD9}" type="presParOf" srcId="{92156610-A4E5-413C-9560-A9D413F711AE}" destId="{EA7F5A56-38AD-4156-9B59-43DFD6BE09DA}" srcOrd="1" destOrd="0" presId="urn:microsoft.com/office/officeart/2005/8/layout/orgChart1"/>
    <dgm:cxn modelId="{0D59C8BA-583C-4369-BFC3-491F1D24BD67}" type="presParOf" srcId="{92156610-A4E5-413C-9560-A9D413F711AE}" destId="{01387A55-BA78-4F50-AC18-A41DA30A39F9}" srcOrd="2" destOrd="0" presId="urn:microsoft.com/office/officeart/2005/8/layout/orgChart1"/>
    <dgm:cxn modelId="{C5ABAEF8-4858-4940-979E-0C2A7F640E69}" type="presParOf" srcId="{ADD32CA7-CEB2-4959-B901-E525FF073F57}" destId="{7F019D7B-C51A-468B-B327-D5E32107FFC0}" srcOrd="2" destOrd="0" presId="urn:microsoft.com/office/officeart/2005/8/layout/orgChart1"/>
    <dgm:cxn modelId="{B0B11DF6-5D29-4F9F-B983-75A8F90A8CDD}" type="presParOf" srcId="{D9F29029-E0B7-40DF-80F3-78CD7529A999}" destId="{F296E149-AD62-4B84-A1BF-F0117DDBD631}" srcOrd="2" destOrd="0" presId="urn:microsoft.com/office/officeart/2005/8/layout/orgChart1"/>
    <dgm:cxn modelId="{2CA650B1-80EA-4FD8-9594-A85384042F2D}" type="presParOf" srcId="{549D0A15-8B97-461A-B086-D9C3033F14B6}" destId="{BEFD1368-E059-4D57-9606-2A1A32C6B30D}" srcOrd="2" destOrd="0" presId="urn:microsoft.com/office/officeart/2005/8/layout/orgChart1"/>
    <dgm:cxn modelId="{AB5A1449-E5CA-4B24-9CA7-332250A56C74}" type="presParOf" srcId="{549D0A15-8B97-461A-B086-D9C3033F14B6}" destId="{19F44D56-AD26-405C-A8BE-A2E9C1A1158A}" srcOrd="3" destOrd="0" presId="urn:microsoft.com/office/officeart/2005/8/layout/orgChart1"/>
    <dgm:cxn modelId="{E8314BC7-769D-46BB-819A-3A1DC910BB3D}" type="presParOf" srcId="{19F44D56-AD26-405C-A8BE-A2E9C1A1158A}" destId="{0C14F67C-25B4-4963-A32E-3F58372ED081}" srcOrd="0" destOrd="0" presId="urn:microsoft.com/office/officeart/2005/8/layout/orgChart1"/>
    <dgm:cxn modelId="{49594A58-94E5-46FF-8E31-0178E2E7DC4B}" type="presParOf" srcId="{0C14F67C-25B4-4963-A32E-3F58372ED081}" destId="{3AF3EF0B-BA57-4236-A571-7FD3972E3751}" srcOrd="0" destOrd="0" presId="urn:microsoft.com/office/officeart/2005/8/layout/orgChart1"/>
    <dgm:cxn modelId="{F2A263D6-E207-4315-98CF-8A8B7F355FE8}" type="presParOf" srcId="{0C14F67C-25B4-4963-A32E-3F58372ED081}" destId="{E2043363-3A87-40DD-B5CE-37E9D1825682}" srcOrd="1" destOrd="0" presId="urn:microsoft.com/office/officeart/2005/8/layout/orgChart1"/>
    <dgm:cxn modelId="{82C3D5E1-6DC2-4A24-9923-7545532E09E4}" type="presParOf" srcId="{19F44D56-AD26-405C-A8BE-A2E9C1A1158A}" destId="{FADF16D8-19C2-4F8B-B071-821DEDFA9C05}" srcOrd="1" destOrd="0" presId="urn:microsoft.com/office/officeart/2005/8/layout/orgChart1"/>
    <dgm:cxn modelId="{00F4D4A1-9D26-4452-B675-D88D3DC0936E}" type="presParOf" srcId="{FADF16D8-19C2-4F8B-B071-821DEDFA9C05}" destId="{BFFDB4D7-ECAB-466C-9C83-5EA1597D4BFF}" srcOrd="0" destOrd="0" presId="urn:microsoft.com/office/officeart/2005/8/layout/orgChart1"/>
    <dgm:cxn modelId="{EC1851AE-A2FF-430A-AF42-A1F1F08C4465}" type="presParOf" srcId="{FADF16D8-19C2-4F8B-B071-821DEDFA9C05}" destId="{79AFAEBB-8AFB-45F4-8DC4-0050D19A6D43}" srcOrd="1" destOrd="0" presId="urn:microsoft.com/office/officeart/2005/8/layout/orgChart1"/>
    <dgm:cxn modelId="{45110D2B-D317-4C5B-81BC-6D4DDFEAE480}" type="presParOf" srcId="{79AFAEBB-8AFB-45F4-8DC4-0050D19A6D43}" destId="{D6FF1501-2E23-4361-A608-0456BB20D856}" srcOrd="0" destOrd="0" presId="urn:microsoft.com/office/officeart/2005/8/layout/orgChart1"/>
    <dgm:cxn modelId="{DCA1D690-3440-4796-A93C-D638708CFE0F}" type="presParOf" srcId="{D6FF1501-2E23-4361-A608-0456BB20D856}" destId="{A5ABE0DD-822D-4580-80AE-DD1B47F63F3D}" srcOrd="0" destOrd="0" presId="urn:microsoft.com/office/officeart/2005/8/layout/orgChart1"/>
    <dgm:cxn modelId="{BC0E89AA-7542-419F-91EF-EE439CB74432}" type="presParOf" srcId="{D6FF1501-2E23-4361-A608-0456BB20D856}" destId="{109B19B3-5BFB-48B4-801D-6E73BFA0E104}" srcOrd="1" destOrd="0" presId="urn:microsoft.com/office/officeart/2005/8/layout/orgChart1"/>
    <dgm:cxn modelId="{99DC070E-560B-4955-9BA2-DFA9190EDC94}" type="presParOf" srcId="{79AFAEBB-8AFB-45F4-8DC4-0050D19A6D43}" destId="{110D7F02-7F78-4E0A-BAD9-3FB9EA04072D}" srcOrd="1" destOrd="0" presId="urn:microsoft.com/office/officeart/2005/8/layout/orgChart1"/>
    <dgm:cxn modelId="{17818DCF-E467-43A5-BF3B-D994052F9DEC}" type="presParOf" srcId="{110D7F02-7F78-4E0A-BAD9-3FB9EA04072D}" destId="{B5191AF0-8C5E-4205-BBE1-C921CFDD3451}" srcOrd="0" destOrd="0" presId="urn:microsoft.com/office/officeart/2005/8/layout/orgChart1"/>
    <dgm:cxn modelId="{EBBB0CF4-B59F-4BA3-91BF-3CCC17C7AB3F}" type="presParOf" srcId="{110D7F02-7F78-4E0A-BAD9-3FB9EA04072D}" destId="{AA29A390-C8EC-432C-9B1D-A65314FA16A1}" srcOrd="1" destOrd="0" presId="urn:microsoft.com/office/officeart/2005/8/layout/orgChart1"/>
    <dgm:cxn modelId="{F1186D02-283F-4BE9-99C2-0EDE32F78400}" type="presParOf" srcId="{AA29A390-C8EC-432C-9B1D-A65314FA16A1}" destId="{9170370D-2956-4A75-ABE1-6B0541142452}" srcOrd="0" destOrd="0" presId="urn:microsoft.com/office/officeart/2005/8/layout/orgChart1"/>
    <dgm:cxn modelId="{2573F795-885B-4867-A4B8-2864937FA475}" type="presParOf" srcId="{9170370D-2956-4A75-ABE1-6B0541142452}" destId="{E88C38A6-ABA6-43FB-9A8F-807CC7397EE9}" srcOrd="0" destOrd="0" presId="urn:microsoft.com/office/officeart/2005/8/layout/orgChart1"/>
    <dgm:cxn modelId="{38B174FD-0F87-4B80-A044-99C9E2F92DE6}" type="presParOf" srcId="{9170370D-2956-4A75-ABE1-6B0541142452}" destId="{F09A10A9-E402-4FF2-98E0-BCA3350FE91B}" srcOrd="1" destOrd="0" presId="urn:microsoft.com/office/officeart/2005/8/layout/orgChart1"/>
    <dgm:cxn modelId="{5948D10D-849B-47E2-ADCF-4158E780F123}" type="presParOf" srcId="{AA29A390-C8EC-432C-9B1D-A65314FA16A1}" destId="{F16BE91F-A4FA-4545-B746-90B76AF0B2DE}" srcOrd="1" destOrd="0" presId="urn:microsoft.com/office/officeart/2005/8/layout/orgChart1"/>
    <dgm:cxn modelId="{B0760B0C-BFAA-4159-A26B-A049A9429D55}" type="presParOf" srcId="{F16BE91F-A4FA-4545-B746-90B76AF0B2DE}" destId="{6D814AC9-68EB-4923-AE67-486859264D55}" srcOrd="0" destOrd="0" presId="urn:microsoft.com/office/officeart/2005/8/layout/orgChart1"/>
    <dgm:cxn modelId="{D9397DEF-D260-40AC-A14F-A4256FE9988D}" type="presParOf" srcId="{F16BE91F-A4FA-4545-B746-90B76AF0B2DE}" destId="{1379089E-0EEE-4064-BC2F-694BD264C6CE}" srcOrd="1" destOrd="0" presId="urn:microsoft.com/office/officeart/2005/8/layout/orgChart1"/>
    <dgm:cxn modelId="{0CAF9055-7AB4-444B-B40E-39DC9CCF6AD4}" type="presParOf" srcId="{1379089E-0EEE-4064-BC2F-694BD264C6CE}" destId="{2EE9CD86-7435-4F0A-A8D1-784F3D650212}" srcOrd="0" destOrd="0" presId="urn:microsoft.com/office/officeart/2005/8/layout/orgChart1"/>
    <dgm:cxn modelId="{03323C67-ABC6-4570-9110-799851320B84}" type="presParOf" srcId="{2EE9CD86-7435-4F0A-A8D1-784F3D650212}" destId="{E13D2BB7-C17C-4D97-8199-E65781642F3E}" srcOrd="0" destOrd="0" presId="urn:microsoft.com/office/officeart/2005/8/layout/orgChart1"/>
    <dgm:cxn modelId="{183979E2-7493-46C6-90A7-8A0B2F041662}" type="presParOf" srcId="{2EE9CD86-7435-4F0A-A8D1-784F3D650212}" destId="{C99F2D33-16FE-4984-9B8E-4EE1F5ABD552}" srcOrd="1" destOrd="0" presId="urn:microsoft.com/office/officeart/2005/8/layout/orgChart1"/>
    <dgm:cxn modelId="{D11210CE-08AE-4DAF-8B8F-C323694EE65E}" type="presParOf" srcId="{1379089E-0EEE-4064-BC2F-694BD264C6CE}" destId="{68F5636E-D9C8-4514-9E9E-A6CE64FE4131}" srcOrd="1" destOrd="0" presId="urn:microsoft.com/office/officeart/2005/8/layout/orgChart1"/>
    <dgm:cxn modelId="{29E503AB-1DF5-4B2E-9D14-888304018215}" type="presParOf" srcId="{1379089E-0EEE-4064-BC2F-694BD264C6CE}" destId="{C370C2FD-12D6-40ED-854E-BB0DE9730402}" srcOrd="2" destOrd="0" presId="urn:microsoft.com/office/officeart/2005/8/layout/orgChart1"/>
    <dgm:cxn modelId="{04DD8087-7673-4BB9-BC48-07D6038A5B72}" type="presParOf" srcId="{AA29A390-C8EC-432C-9B1D-A65314FA16A1}" destId="{2EC78CBD-4D8D-4E7F-BBCF-20850D580683}" srcOrd="2" destOrd="0" presId="urn:microsoft.com/office/officeart/2005/8/layout/orgChart1"/>
    <dgm:cxn modelId="{46C224EB-8EA7-4D88-A131-4EB3A92660FC}" type="presParOf" srcId="{79AFAEBB-8AFB-45F4-8DC4-0050D19A6D43}" destId="{6966BC2C-2F5F-4ABA-A312-FD57464B7F99}" srcOrd="2" destOrd="0" presId="urn:microsoft.com/office/officeart/2005/8/layout/orgChart1"/>
    <dgm:cxn modelId="{06BB7344-417F-4392-AE62-9BE0099CBDA3}" type="presParOf" srcId="{19F44D56-AD26-405C-A8BE-A2E9C1A1158A}" destId="{EF01A16B-32F0-4DFA-AF51-7515391F31F5}" srcOrd="2" destOrd="0" presId="urn:microsoft.com/office/officeart/2005/8/layout/orgChart1"/>
    <dgm:cxn modelId="{3BC08CDC-B3CD-428D-8A04-E14212C36204}" type="presParOf" srcId="{9BCFBA70-1A23-481B-8060-56EB66EF2A37}" destId="{49D786CA-9E99-48CA-9A26-0262DD3590E5}" srcOrd="2" destOrd="0" presId="urn:microsoft.com/office/officeart/2005/8/layout/orgChart1"/>
    <dgm:cxn modelId="{6CE5A324-2A3B-4400-BEE5-213B557443DE}" type="presParOf" srcId="{38BB5277-C416-47FB-A696-D6046C0DCC72}" destId="{28FB73B6-17DF-458B-84F5-6576371AFE0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FE8598-4872-4DC2-8EB0-A2C3C609412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A4A9A7B8-08C2-4BAF-9982-2EBD94133234}">
      <dgm:prSet phldrT="[Tekst]" custT="1"/>
      <dgm:spPr/>
      <dgm:t>
        <a:bodyPr/>
        <a:lstStyle/>
        <a:p>
          <a:r>
            <a:rPr lang="hr-HR" sz="1400" dirty="0"/>
            <a:t>DOHODAK OD KAMATA</a:t>
          </a:r>
        </a:p>
        <a:p>
          <a:r>
            <a:rPr lang="hr-HR" sz="2000" dirty="0"/>
            <a:t>1.000,00</a:t>
          </a:r>
          <a:endParaRPr lang="hr-HR" sz="1400" dirty="0"/>
        </a:p>
      </dgm:t>
    </dgm:pt>
    <dgm:pt modelId="{ABADF222-59C8-4A24-B637-45C47A42D124}" type="parTrans" cxnId="{5502997B-FB34-4310-8ABF-06CCB5BFDCFE}">
      <dgm:prSet/>
      <dgm:spPr/>
      <dgm:t>
        <a:bodyPr/>
        <a:lstStyle/>
        <a:p>
          <a:endParaRPr lang="hr-HR"/>
        </a:p>
      </dgm:t>
    </dgm:pt>
    <dgm:pt modelId="{53B4A62D-D8AF-4750-9DE8-8846565742C7}" type="sibTrans" cxnId="{5502997B-FB34-4310-8ABF-06CCB5BFDCFE}">
      <dgm:prSet/>
      <dgm:spPr/>
      <dgm:t>
        <a:bodyPr/>
        <a:lstStyle/>
        <a:p>
          <a:endParaRPr lang="hr-HR"/>
        </a:p>
      </dgm:t>
    </dgm:pt>
    <dgm:pt modelId="{A08DCFC3-B678-4B39-AD09-5F34B249A1BD}">
      <dgm:prSet phldrT="[Tekst]" custT="1"/>
      <dgm:spPr/>
      <dgm:t>
        <a:bodyPr/>
        <a:lstStyle/>
        <a:p>
          <a:r>
            <a:rPr lang="hr-HR" sz="2000" dirty="0"/>
            <a:t>JOPPD</a:t>
          </a:r>
        </a:p>
        <a:p>
          <a:r>
            <a:rPr lang="hr-HR" sz="2000" dirty="0"/>
            <a:t>120,00</a:t>
          </a:r>
        </a:p>
      </dgm:t>
    </dgm:pt>
    <dgm:pt modelId="{B99D7C3C-B240-48FB-9CC3-6A83BE9358D7}" type="parTrans" cxnId="{12161FD1-3B4E-410B-BA86-529596C64D61}">
      <dgm:prSet/>
      <dgm:spPr/>
      <dgm:t>
        <a:bodyPr/>
        <a:lstStyle/>
        <a:p>
          <a:endParaRPr lang="hr-HR" sz="2400"/>
        </a:p>
      </dgm:t>
    </dgm:pt>
    <dgm:pt modelId="{56525A51-9098-4308-990D-9EAF8DCB7F83}" type="sibTrans" cxnId="{12161FD1-3B4E-410B-BA86-529596C64D61}">
      <dgm:prSet/>
      <dgm:spPr/>
      <dgm:t>
        <a:bodyPr/>
        <a:lstStyle/>
        <a:p>
          <a:endParaRPr lang="hr-HR"/>
        </a:p>
      </dgm:t>
    </dgm:pt>
    <dgm:pt modelId="{21413E6B-22F2-44FB-881C-65F34A054305}">
      <dgm:prSet phldrT="[Tekst]" custT="1"/>
      <dgm:spPr/>
      <dgm:t>
        <a:bodyPr/>
        <a:lstStyle/>
        <a:p>
          <a:r>
            <a:rPr lang="hr-HR" sz="1600" dirty="0"/>
            <a:t>AKO</a:t>
          </a:r>
          <a:r>
            <a:rPr lang="hr-HR" sz="1400" dirty="0"/>
            <a:t> SE POREZ PLAĆA U INOZEMSTVU</a:t>
          </a:r>
        </a:p>
      </dgm:t>
    </dgm:pt>
    <dgm:pt modelId="{95527669-5CBE-4FC5-B4FE-1D3AEA0CB3EE}" type="parTrans" cxnId="{749075AE-44AD-4647-ABCF-FA7BBA6F4A5F}">
      <dgm:prSet/>
      <dgm:spPr/>
      <dgm:t>
        <a:bodyPr/>
        <a:lstStyle/>
        <a:p>
          <a:endParaRPr lang="hr-HR" sz="2400"/>
        </a:p>
      </dgm:t>
    </dgm:pt>
    <dgm:pt modelId="{3DAC20CF-43BE-4E0A-87DA-BB799A4A1274}" type="sibTrans" cxnId="{749075AE-44AD-4647-ABCF-FA7BBA6F4A5F}">
      <dgm:prSet/>
      <dgm:spPr/>
      <dgm:t>
        <a:bodyPr/>
        <a:lstStyle/>
        <a:p>
          <a:endParaRPr lang="hr-HR"/>
        </a:p>
      </dgm:t>
    </dgm:pt>
    <dgm:pt modelId="{B24C30F1-5F6B-4A1E-9886-B310AD778E05}">
      <dgm:prSet custT="1"/>
      <dgm:spPr/>
      <dgm:t>
        <a:bodyPr/>
        <a:lstStyle/>
        <a:p>
          <a:r>
            <a:rPr lang="hr-HR" sz="2400" dirty="0"/>
            <a:t>KRAJ</a:t>
          </a:r>
        </a:p>
      </dgm:t>
    </dgm:pt>
    <dgm:pt modelId="{E612CB3A-5BB7-4F79-AC59-B627E9CDDF9B}" type="parTrans" cxnId="{43D398A2-4B13-44DA-96C4-72F6F36D8A8E}">
      <dgm:prSet/>
      <dgm:spPr/>
      <dgm:t>
        <a:bodyPr/>
        <a:lstStyle/>
        <a:p>
          <a:endParaRPr lang="hr-HR" sz="2400"/>
        </a:p>
      </dgm:t>
    </dgm:pt>
    <dgm:pt modelId="{F32812B2-A37B-450B-AAB0-5177AB1C8A80}" type="sibTrans" cxnId="{43D398A2-4B13-44DA-96C4-72F6F36D8A8E}">
      <dgm:prSet/>
      <dgm:spPr/>
      <dgm:t>
        <a:bodyPr/>
        <a:lstStyle/>
        <a:p>
          <a:endParaRPr lang="hr-HR"/>
        </a:p>
      </dgm:t>
    </dgm:pt>
    <dgm:pt modelId="{8CAF255D-F970-4E38-AA64-996DA4051708}">
      <dgm:prSet custT="1"/>
      <dgm:spPr/>
      <dgm:t>
        <a:bodyPr/>
        <a:lstStyle/>
        <a:p>
          <a:r>
            <a:rPr lang="hr-HR" sz="1400" dirty="0"/>
            <a:t>POREZNI OBVEZNIK PODNIO INO-IZJAVU</a:t>
          </a:r>
        </a:p>
        <a:p>
          <a:r>
            <a:rPr lang="hr-HR" sz="1400" dirty="0"/>
            <a:t>JER JE POREZ PLATI U DRUGOJ DRŽAVI 10%</a:t>
          </a:r>
        </a:p>
      </dgm:t>
    </dgm:pt>
    <dgm:pt modelId="{C548D96C-DC78-4E11-9DE9-C2D78556C1D9}" type="parTrans" cxnId="{023D4829-A4BA-4F86-BCA2-EFA1D3F8591C}">
      <dgm:prSet/>
      <dgm:spPr/>
      <dgm:t>
        <a:bodyPr/>
        <a:lstStyle/>
        <a:p>
          <a:endParaRPr lang="hr-HR" sz="2400"/>
        </a:p>
      </dgm:t>
    </dgm:pt>
    <dgm:pt modelId="{0B1D25EA-4D06-4752-BEC7-A5878BEFCC62}" type="sibTrans" cxnId="{023D4829-A4BA-4F86-BCA2-EFA1D3F8591C}">
      <dgm:prSet/>
      <dgm:spPr/>
      <dgm:t>
        <a:bodyPr/>
        <a:lstStyle/>
        <a:p>
          <a:endParaRPr lang="hr-HR"/>
        </a:p>
      </dgm:t>
    </dgm:pt>
    <dgm:pt modelId="{3CFFA561-320E-4A9B-A8FA-684F5E97AA1B}">
      <dgm:prSet custT="1"/>
      <dgm:spPr/>
      <dgm:t>
        <a:bodyPr/>
        <a:lstStyle/>
        <a:p>
          <a:r>
            <a:rPr lang="hr-HR" sz="1400" dirty="0"/>
            <a:t>POREZNI OBVEZNIK NIJE PODNIO INO-IZJAVU</a:t>
          </a:r>
        </a:p>
      </dgm:t>
    </dgm:pt>
    <dgm:pt modelId="{AF3D364B-B42E-4087-BACB-75A7091E467D}" type="parTrans" cxnId="{305C779E-0129-4E7C-B060-4DB70908063B}">
      <dgm:prSet/>
      <dgm:spPr/>
      <dgm:t>
        <a:bodyPr/>
        <a:lstStyle/>
        <a:p>
          <a:endParaRPr lang="hr-HR" sz="2400"/>
        </a:p>
      </dgm:t>
    </dgm:pt>
    <dgm:pt modelId="{2E37B509-981E-447E-9BEE-898685D4C3E3}" type="sibTrans" cxnId="{305C779E-0129-4E7C-B060-4DB70908063B}">
      <dgm:prSet/>
      <dgm:spPr/>
      <dgm:t>
        <a:bodyPr/>
        <a:lstStyle/>
        <a:p>
          <a:endParaRPr lang="hr-HR"/>
        </a:p>
      </dgm:t>
    </dgm:pt>
    <dgm:pt modelId="{0BF48CFF-C7FF-407C-9E11-C1B0CC2AE7BF}">
      <dgm:prSet custT="1"/>
      <dgm:spPr/>
      <dgm:t>
        <a:bodyPr/>
        <a:lstStyle/>
        <a:p>
          <a:r>
            <a:rPr lang="hr-HR" sz="1800" dirty="0"/>
            <a:t>JOPPD</a:t>
          </a:r>
        </a:p>
        <a:p>
          <a:r>
            <a:rPr lang="hr-HR" sz="1800" dirty="0"/>
            <a:t>120,00</a:t>
          </a:r>
        </a:p>
      </dgm:t>
    </dgm:pt>
    <dgm:pt modelId="{EB06B948-6945-4479-A584-97168C0F8FE5}" type="parTrans" cxnId="{4D819060-C69C-4E28-9D66-234D247D2B14}">
      <dgm:prSet/>
      <dgm:spPr/>
      <dgm:t>
        <a:bodyPr/>
        <a:lstStyle/>
        <a:p>
          <a:endParaRPr lang="hr-HR" sz="2400"/>
        </a:p>
      </dgm:t>
    </dgm:pt>
    <dgm:pt modelId="{F9FD3FF1-75E8-4E51-8B09-8B8B5CB27611}" type="sibTrans" cxnId="{4D819060-C69C-4E28-9D66-234D247D2B14}">
      <dgm:prSet/>
      <dgm:spPr/>
      <dgm:t>
        <a:bodyPr/>
        <a:lstStyle/>
        <a:p>
          <a:endParaRPr lang="hr-HR"/>
        </a:p>
      </dgm:t>
    </dgm:pt>
    <dgm:pt modelId="{5335D635-FF4C-4939-A0AA-26A56CB1E829}">
      <dgm:prSet custT="1"/>
      <dgm:spPr/>
      <dgm:t>
        <a:bodyPr/>
        <a:lstStyle/>
        <a:p>
          <a:r>
            <a:rPr lang="hr-HR" sz="1400" dirty="0"/>
            <a:t>INO-DOH</a:t>
          </a:r>
        </a:p>
        <a:p>
          <a:r>
            <a:rPr lang="hr-HR" sz="1400" dirty="0"/>
            <a:t>(ISKAZUJE DOHODAK U IZNOSU OD 1.000,00 KN I PLAĆENI POREZ U IZNOSU 100,00-IMA POTVRDU</a:t>
          </a:r>
        </a:p>
      </dgm:t>
    </dgm:pt>
    <dgm:pt modelId="{D52825AC-BD55-4A88-B6E6-B43D56EC79D4}" type="parTrans" cxnId="{1DCD8512-7D3A-4E95-9C49-BE914F9179EE}">
      <dgm:prSet/>
      <dgm:spPr/>
      <dgm:t>
        <a:bodyPr/>
        <a:lstStyle/>
        <a:p>
          <a:endParaRPr lang="hr-HR" sz="2400"/>
        </a:p>
      </dgm:t>
    </dgm:pt>
    <dgm:pt modelId="{E221FE97-390A-44CB-9757-054C4CCD23CB}" type="sibTrans" cxnId="{1DCD8512-7D3A-4E95-9C49-BE914F9179EE}">
      <dgm:prSet/>
      <dgm:spPr/>
      <dgm:t>
        <a:bodyPr/>
        <a:lstStyle/>
        <a:p>
          <a:endParaRPr lang="hr-HR"/>
        </a:p>
      </dgm:t>
    </dgm:pt>
    <dgm:pt modelId="{488E93B8-B8D2-471F-9EF1-37F78208C655}">
      <dgm:prSet custT="1"/>
      <dgm:spPr/>
      <dgm:t>
        <a:bodyPr/>
        <a:lstStyle/>
        <a:p>
          <a:r>
            <a:rPr lang="hr-HR" sz="1400" dirty="0"/>
            <a:t>RJEŠENJE</a:t>
          </a:r>
        </a:p>
        <a:p>
          <a:r>
            <a:rPr lang="hr-HR" sz="1400" dirty="0"/>
            <a:t>120,00 MORAO BI PLATITI</a:t>
          </a:r>
        </a:p>
        <a:p>
          <a:r>
            <a:rPr lang="hr-HR" sz="1400" dirty="0"/>
            <a:t>100,00 JE PLATIO U INOZEMSTVU</a:t>
          </a:r>
        </a:p>
        <a:p>
          <a:r>
            <a:rPr lang="hr-HR" sz="1400" dirty="0"/>
            <a:t>OBVEZA PLAĆANJA RAZLIKE U IZNOSU OD 20,00 KN</a:t>
          </a:r>
        </a:p>
      </dgm:t>
    </dgm:pt>
    <dgm:pt modelId="{1F7AD255-0307-46C7-95B2-BA5D71D8B3AB}" type="parTrans" cxnId="{AD62CDAF-1361-4E10-A609-3E66CE094C79}">
      <dgm:prSet/>
      <dgm:spPr/>
      <dgm:t>
        <a:bodyPr/>
        <a:lstStyle/>
        <a:p>
          <a:endParaRPr lang="hr-HR" sz="2400"/>
        </a:p>
      </dgm:t>
    </dgm:pt>
    <dgm:pt modelId="{F8167B3D-93F1-41F3-9E32-FE2AA7B76F5F}" type="sibTrans" cxnId="{AD62CDAF-1361-4E10-A609-3E66CE094C79}">
      <dgm:prSet/>
      <dgm:spPr/>
      <dgm:t>
        <a:bodyPr/>
        <a:lstStyle/>
        <a:p>
          <a:endParaRPr lang="hr-HR"/>
        </a:p>
      </dgm:t>
    </dgm:pt>
    <dgm:pt modelId="{7C651840-900D-433E-BA57-954FD29A927B}">
      <dgm:prSet custT="1"/>
      <dgm:spPr/>
      <dgm:t>
        <a:bodyPr/>
        <a:lstStyle/>
        <a:p>
          <a:r>
            <a:rPr lang="hr-HR" sz="1400" dirty="0"/>
            <a:t>INO-DOH</a:t>
          </a:r>
        </a:p>
        <a:p>
          <a:r>
            <a:rPr lang="hr-HR" sz="1400" dirty="0"/>
            <a:t>(zbog uračunavanja)</a:t>
          </a:r>
        </a:p>
        <a:p>
          <a:r>
            <a:rPr lang="hr-HR" sz="1400" dirty="0"/>
            <a:t>ISKAZUJE POREZ PLAĆEN U INOZEMSTVU 100,00 KN</a:t>
          </a:r>
        </a:p>
      </dgm:t>
    </dgm:pt>
    <dgm:pt modelId="{7C128B07-1B48-4A9A-8916-CC816DAA6A62}" type="parTrans" cxnId="{93B341CC-2D95-49C5-9FB8-99BF9779839F}">
      <dgm:prSet/>
      <dgm:spPr/>
      <dgm:t>
        <a:bodyPr/>
        <a:lstStyle/>
        <a:p>
          <a:endParaRPr lang="hr-HR" sz="2400"/>
        </a:p>
      </dgm:t>
    </dgm:pt>
    <dgm:pt modelId="{CC2127C9-3BB3-4720-B496-A71F683DAF1D}" type="sibTrans" cxnId="{93B341CC-2D95-49C5-9FB8-99BF9779839F}">
      <dgm:prSet/>
      <dgm:spPr/>
      <dgm:t>
        <a:bodyPr/>
        <a:lstStyle/>
        <a:p>
          <a:endParaRPr lang="hr-HR"/>
        </a:p>
      </dgm:t>
    </dgm:pt>
    <dgm:pt modelId="{113A9A0D-A7E7-4E83-8A18-4569B9BD3096}">
      <dgm:prSet custT="1"/>
      <dgm:spPr/>
      <dgm:t>
        <a:bodyPr/>
        <a:lstStyle/>
        <a:p>
          <a:r>
            <a:rPr lang="hr-HR" sz="1600" dirty="0"/>
            <a:t>RJEŠENJE</a:t>
          </a:r>
        </a:p>
        <a:p>
          <a:r>
            <a:rPr lang="hr-HR" sz="1600" dirty="0"/>
            <a:t>POVRAT 100,00</a:t>
          </a:r>
        </a:p>
      </dgm:t>
    </dgm:pt>
    <dgm:pt modelId="{07FDA0DB-DE2B-4AB6-9E45-766BDC1B32DC}" type="parTrans" cxnId="{134EDDED-04C1-4F4A-84FA-5BD6CB4E07AD}">
      <dgm:prSet/>
      <dgm:spPr/>
      <dgm:t>
        <a:bodyPr/>
        <a:lstStyle/>
        <a:p>
          <a:endParaRPr lang="hr-HR" sz="2400"/>
        </a:p>
      </dgm:t>
    </dgm:pt>
    <dgm:pt modelId="{B7F7C572-E44E-4011-ACE7-09C5D28DCCEB}" type="sibTrans" cxnId="{134EDDED-04C1-4F4A-84FA-5BD6CB4E07AD}">
      <dgm:prSet/>
      <dgm:spPr/>
      <dgm:t>
        <a:bodyPr/>
        <a:lstStyle/>
        <a:p>
          <a:endParaRPr lang="hr-HR"/>
        </a:p>
      </dgm:t>
    </dgm:pt>
    <dgm:pt modelId="{4640190F-A07C-4222-8965-B123F8210CC0}" type="pres">
      <dgm:prSet presAssocID="{7AFE8598-4872-4DC2-8EB0-A2C3C6094123}" presName="hierChild1" presStyleCnt="0">
        <dgm:presLayoutVars>
          <dgm:orgChart val="1"/>
          <dgm:chPref val="1"/>
          <dgm:dir/>
          <dgm:animOne val="branch"/>
          <dgm:animLvl val="lvl"/>
          <dgm:resizeHandles/>
        </dgm:presLayoutVars>
      </dgm:prSet>
      <dgm:spPr/>
    </dgm:pt>
    <dgm:pt modelId="{38BB5277-C416-47FB-A696-D6046C0DCC72}" type="pres">
      <dgm:prSet presAssocID="{A4A9A7B8-08C2-4BAF-9982-2EBD94133234}" presName="hierRoot1" presStyleCnt="0">
        <dgm:presLayoutVars>
          <dgm:hierBranch val="init"/>
        </dgm:presLayoutVars>
      </dgm:prSet>
      <dgm:spPr/>
    </dgm:pt>
    <dgm:pt modelId="{0C7E85EB-40C7-41DB-B7E0-A585B52DEE9A}" type="pres">
      <dgm:prSet presAssocID="{A4A9A7B8-08C2-4BAF-9982-2EBD94133234}" presName="rootComposite1" presStyleCnt="0"/>
      <dgm:spPr/>
    </dgm:pt>
    <dgm:pt modelId="{9EBD4445-5AF3-47B9-8ECE-0DA96782B68B}" type="pres">
      <dgm:prSet presAssocID="{A4A9A7B8-08C2-4BAF-9982-2EBD94133234}" presName="rootText1" presStyleLbl="node0" presStyleIdx="0" presStyleCnt="1">
        <dgm:presLayoutVars>
          <dgm:chPref val="3"/>
        </dgm:presLayoutVars>
      </dgm:prSet>
      <dgm:spPr/>
    </dgm:pt>
    <dgm:pt modelId="{9556AD86-4827-492A-8A39-6F3533055C01}" type="pres">
      <dgm:prSet presAssocID="{A4A9A7B8-08C2-4BAF-9982-2EBD94133234}" presName="rootConnector1" presStyleLbl="node1" presStyleIdx="0" presStyleCnt="0"/>
      <dgm:spPr/>
    </dgm:pt>
    <dgm:pt modelId="{7A7FB9AD-DF8E-4E7E-9202-13B3C33A33E5}" type="pres">
      <dgm:prSet presAssocID="{A4A9A7B8-08C2-4BAF-9982-2EBD94133234}" presName="hierChild2" presStyleCnt="0"/>
      <dgm:spPr/>
    </dgm:pt>
    <dgm:pt modelId="{DED730A1-9357-48E8-BAAE-D380106E9C65}" type="pres">
      <dgm:prSet presAssocID="{B99D7C3C-B240-48FB-9CC3-6A83BE9358D7}" presName="Name37" presStyleLbl="parChTrans1D2" presStyleIdx="0" presStyleCnt="2"/>
      <dgm:spPr/>
    </dgm:pt>
    <dgm:pt modelId="{381CFCE0-5B66-4478-8E15-7044CC38EB85}" type="pres">
      <dgm:prSet presAssocID="{A08DCFC3-B678-4B39-AD09-5F34B249A1BD}" presName="hierRoot2" presStyleCnt="0">
        <dgm:presLayoutVars>
          <dgm:hierBranch/>
        </dgm:presLayoutVars>
      </dgm:prSet>
      <dgm:spPr/>
    </dgm:pt>
    <dgm:pt modelId="{3FC24E05-5C2F-46A7-9B32-5DDE3018C6B4}" type="pres">
      <dgm:prSet presAssocID="{A08DCFC3-B678-4B39-AD09-5F34B249A1BD}" presName="rootComposite" presStyleCnt="0"/>
      <dgm:spPr/>
    </dgm:pt>
    <dgm:pt modelId="{5717AC97-0F08-4288-8D15-B7B3DB4860FF}" type="pres">
      <dgm:prSet presAssocID="{A08DCFC3-B678-4B39-AD09-5F34B249A1BD}" presName="rootText" presStyleLbl="node2" presStyleIdx="0" presStyleCnt="2">
        <dgm:presLayoutVars>
          <dgm:chPref val="3"/>
        </dgm:presLayoutVars>
      </dgm:prSet>
      <dgm:spPr/>
    </dgm:pt>
    <dgm:pt modelId="{8361D61E-0557-4293-81F0-D79FDDF1A4FC}" type="pres">
      <dgm:prSet presAssocID="{A08DCFC3-B678-4B39-AD09-5F34B249A1BD}" presName="rootConnector" presStyleLbl="node2" presStyleIdx="0" presStyleCnt="2"/>
      <dgm:spPr/>
    </dgm:pt>
    <dgm:pt modelId="{9E739383-80F5-48EA-9635-9325EA49E842}" type="pres">
      <dgm:prSet presAssocID="{A08DCFC3-B678-4B39-AD09-5F34B249A1BD}" presName="hierChild4" presStyleCnt="0"/>
      <dgm:spPr/>
    </dgm:pt>
    <dgm:pt modelId="{3D3C3EAF-7AD2-41C2-A94A-4F864AE601BD}" type="pres">
      <dgm:prSet presAssocID="{E612CB3A-5BB7-4F79-AC59-B627E9CDDF9B}" presName="Name35" presStyleLbl="parChTrans1D3" presStyleIdx="0" presStyleCnt="3"/>
      <dgm:spPr/>
    </dgm:pt>
    <dgm:pt modelId="{5E7911AD-94C2-48ED-81C2-C431FCFD5DF4}" type="pres">
      <dgm:prSet presAssocID="{B24C30F1-5F6B-4A1E-9886-B310AD778E05}" presName="hierRoot2" presStyleCnt="0">
        <dgm:presLayoutVars>
          <dgm:hierBranch val="init"/>
        </dgm:presLayoutVars>
      </dgm:prSet>
      <dgm:spPr/>
    </dgm:pt>
    <dgm:pt modelId="{5A0BBB47-390F-4F7E-A803-653B9206AAFD}" type="pres">
      <dgm:prSet presAssocID="{B24C30F1-5F6B-4A1E-9886-B310AD778E05}" presName="rootComposite" presStyleCnt="0"/>
      <dgm:spPr/>
    </dgm:pt>
    <dgm:pt modelId="{CBAC29C0-EF0D-4A4B-8AFD-6B0368DDA04A}" type="pres">
      <dgm:prSet presAssocID="{B24C30F1-5F6B-4A1E-9886-B310AD778E05}" presName="rootText" presStyleLbl="node3" presStyleIdx="0" presStyleCnt="3">
        <dgm:presLayoutVars>
          <dgm:chPref val="3"/>
        </dgm:presLayoutVars>
      </dgm:prSet>
      <dgm:spPr/>
    </dgm:pt>
    <dgm:pt modelId="{A33A05AB-BE92-46ED-9991-AD3E3E4ED307}" type="pres">
      <dgm:prSet presAssocID="{B24C30F1-5F6B-4A1E-9886-B310AD778E05}" presName="rootConnector" presStyleLbl="node3" presStyleIdx="0" presStyleCnt="3"/>
      <dgm:spPr/>
    </dgm:pt>
    <dgm:pt modelId="{C7416290-DA3A-4609-9DF6-E7BEDF3DD90F}" type="pres">
      <dgm:prSet presAssocID="{B24C30F1-5F6B-4A1E-9886-B310AD778E05}" presName="hierChild4" presStyleCnt="0"/>
      <dgm:spPr/>
    </dgm:pt>
    <dgm:pt modelId="{5A23DA12-72FF-472F-A377-F0B08651A52C}" type="pres">
      <dgm:prSet presAssocID="{B24C30F1-5F6B-4A1E-9886-B310AD778E05}" presName="hierChild5" presStyleCnt="0"/>
      <dgm:spPr/>
    </dgm:pt>
    <dgm:pt modelId="{B6ACBE92-6B3F-40CE-9A7D-0EC93D8F9782}" type="pres">
      <dgm:prSet presAssocID="{A08DCFC3-B678-4B39-AD09-5F34B249A1BD}" presName="hierChild5" presStyleCnt="0"/>
      <dgm:spPr/>
    </dgm:pt>
    <dgm:pt modelId="{BC8D0940-F315-454B-98D3-751B53B5DAA2}" type="pres">
      <dgm:prSet presAssocID="{95527669-5CBE-4FC5-B4FE-1D3AEA0CB3EE}" presName="Name37" presStyleLbl="parChTrans1D2" presStyleIdx="1" presStyleCnt="2"/>
      <dgm:spPr/>
    </dgm:pt>
    <dgm:pt modelId="{9BCFBA70-1A23-481B-8060-56EB66EF2A37}" type="pres">
      <dgm:prSet presAssocID="{21413E6B-22F2-44FB-881C-65F34A054305}" presName="hierRoot2" presStyleCnt="0">
        <dgm:presLayoutVars>
          <dgm:hierBranch/>
        </dgm:presLayoutVars>
      </dgm:prSet>
      <dgm:spPr/>
    </dgm:pt>
    <dgm:pt modelId="{81D716AD-EDA7-484F-B4BF-9F092F42E85C}" type="pres">
      <dgm:prSet presAssocID="{21413E6B-22F2-44FB-881C-65F34A054305}" presName="rootComposite" presStyleCnt="0"/>
      <dgm:spPr/>
    </dgm:pt>
    <dgm:pt modelId="{C86C8FED-72E4-4697-BFF6-C4C2D4C787FA}" type="pres">
      <dgm:prSet presAssocID="{21413E6B-22F2-44FB-881C-65F34A054305}" presName="rootText" presStyleLbl="node2" presStyleIdx="1" presStyleCnt="2">
        <dgm:presLayoutVars>
          <dgm:chPref val="3"/>
        </dgm:presLayoutVars>
      </dgm:prSet>
      <dgm:spPr/>
    </dgm:pt>
    <dgm:pt modelId="{987DD86A-1AF9-4D2B-9C05-AC5228F9BC2B}" type="pres">
      <dgm:prSet presAssocID="{21413E6B-22F2-44FB-881C-65F34A054305}" presName="rootConnector" presStyleLbl="node2" presStyleIdx="1" presStyleCnt="2"/>
      <dgm:spPr/>
    </dgm:pt>
    <dgm:pt modelId="{549D0A15-8B97-461A-B086-D9C3033F14B6}" type="pres">
      <dgm:prSet presAssocID="{21413E6B-22F2-44FB-881C-65F34A054305}" presName="hierChild4" presStyleCnt="0"/>
      <dgm:spPr/>
    </dgm:pt>
    <dgm:pt modelId="{FBEB6B6A-6BBC-4B63-AEE4-A84B5A8E4ADA}" type="pres">
      <dgm:prSet presAssocID="{C548D96C-DC78-4E11-9DE9-C2D78556C1D9}" presName="Name35" presStyleLbl="parChTrans1D3" presStyleIdx="1" presStyleCnt="3"/>
      <dgm:spPr/>
    </dgm:pt>
    <dgm:pt modelId="{D9F29029-E0B7-40DF-80F3-78CD7529A999}" type="pres">
      <dgm:prSet presAssocID="{8CAF255D-F970-4E38-AA64-996DA4051708}" presName="hierRoot2" presStyleCnt="0">
        <dgm:presLayoutVars>
          <dgm:hierBranch/>
        </dgm:presLayoutVars>
      </dgm:prSet>
      <dgm:spPr/>
    </dgm:pt>
    <dgm:pt modelId="{244B418D-0473-44AD-A597-62960D90FFAB}" type="pres">
      <dgm:prSet presAssocID="{8CAF255D-F970-4E38-AA64-996DA4051708}" presName="rootComposite" presStyleCnt="0"/>
      <dgm:spPr/>
    </dgm:pt>
    <dgm:pt modelId="{E826E906-F669-4AF7-86A1-0A5A230F3F36}" type="pres">
      <dgm:prSet presAssocID="{8CAF255D-F970-4E38-AA64-996DA4051708}" presName="rootText" presStyleLbl="node3" presStyleIdx="1" presStyleCnt="3" custScaleX="140999" custScaleY="124985">
        <dgm:presLayoutVars>
          <dgm:chPref val="3"/>
        </dgm:presLayoutVars>
      </dgm:prSet>
      <dgm:spPr/>
    </dgm:pt>
    <dgm:pt modelId="{C09FA9F9-2B26-4085-9473-AD7D7098CF38}" type="pres">
      <dgm:prSet presAssocID="{8CAF255D-F970-4E38-AA64-996DA4051708}" presName="rootConnector" presStyleLbl="node3" presStyleIdx="1" presStyleCnt="3"/>
      <dgm:spPr/>
    </dgm:pt>
    <dgm:pt modelId="{7793D7AC-2DA2-4D39-B760-0694FAE36215}" type="pres">
      <dgm:prSet presAssocID="{8CAF255D-F970-4E38-AA64-996DA4051708}" presName="hierChild4" presStyleCnt="0"/>
      <dgm:spPr/>
    </dgm:pt>
    <dgm:pt modelId="{453527C4-89C2-4704-BB0C-8758AF1B8A3C}" type="pres">
      <dgm:prSet presAssocID="{D52825AC-BD55-4A88-B6E6-B43D56EC79D4}" presName="Name35" presStyleLbl="parChTrans1D4" presStyleIdx="0" presStyleCnt="5"/>
      <dgm:spPr/>
    </dgm:pt>
    <dgm:pt modelId="{ADD32CA7-CEB2-4959-B901-E525FF073F57}" type="pres">
      <dgm:prSet presAssocID="{5335D635-FF4C-4939-A0AA-26A56CB1E829}" presName="hierRoot2" presStyleCnt="0">
        <dgm:presLayoutVars>
          <dgm:hierBranch/>
        </dgm:presLayoutVars>
      </dgm:prSet>
      <dgm:spPr/>
    </dgm:pt>
    <dgm:pt modelId="{28506AFE-D780-4918-806B-FBB450FA9E3E}" type="pres">
      <dgm:prSet presAssocID="{5335D635-FF4C-4939-A0AA-26A56CB1E829}" presName="rootComposite" presStyleCnt="0"/>
      <dgm:spPr/>
    </dgm:pt>
    <dgm:pt modelId="{D06FABFE-3A53-47A6-B9CF-2F8C302CFD3E}" type="pres">
      <dgm:prSet presAssocID="{5335D635-FF4C-4939-A0AA-26A56CB1E829}" presName="rootText" presStyleLbl="node4" presStyleIdx="0" presStyleCnt="5" custScaleX="187150">
        <dgm:presLayoutVars>
          <dgm:chPref val="3"/>
        </dgm:presLayoutVars>
      </dgm:prSet>
      <dgm:spPr/>
    </dgm:pt>
    <dgm:pt modelId="{FCAC74D2-C892-4D70-8C42-76D82A2A422F}" type="pres">
      <dgm:prSet presAssocID="{5335D635-FF4C-4939-A0AA-26A56CB1E829}" presName="rootConnector" presStyleLbl="node4" presStyleIdx="0" presStyleCnt="5"/>
      <dgm:spPr/>
    </dgm:pt>
    <dgm:pt modelId="{9CBCF4B3-6F61-4E75-8DD2-6C86AAEDAAEA}" type="pres">
      <dgm:prSet presAssocID="{5335D635-FF4C-4939-A0AA-26A56CB1E829}" presName="hierChild4" presStyleCnt="0"/>
      <dgm:spPr/>
    </dgm:pt>
    <dgm:pt modelId="{C5C52B83-08E0-454C-9E2C-B5C3989366FE}" type="pres">
      <dgm:prSet presAssocID="{1F7AD255-0307-46C7-95B2-BA5D71D8B3AB}" presName="Name35" presStyleLbl="parChTrans1D4" presStyleIdx="1" presStyleCnt="5"/>
      <dgm:spPr/>
    </dgm:pt>
    <dgm:pt modelId="{92156610-A4E5-413C-9560-A9D413F711AE}" type="pres">
      <dgm:prSet presAssocID="{488E93B8-B8D2-471F-9EF1-37F78208C655}" presName="hierRoot2" presStyleCnt="0">
        <dgm:presLayoutVars>
          <dgm:hierBranch val="init"/>
        </dgm:presLayoutVars>
      </dgm:prSet>
      <dgm:spPr/>
    </dgm:pt>
    <dgm:pt modelId="{320AB04C-10BC-4869-A007-17ADB8AA0881}" type="pres">
      <dgm:prSet presAssocID="{488E93B8-B8D2-471F-9EF1-37F78208C655}" presName="rootComposite" presStyleCnt="0"/>
      <dgm:spPr/>
    </dgm:pt>
    <dgm:pt modelId="{D5E3DA63-156C-43FE-A58A-05A2778BA975}" type="pres">
      <dgm:prSet presAssocID="{488E93B8-B8D2-471F-9EF1-37F78208C655}" presName="rootText" presStyleLbl="node4" presStyleIdx="1" presStyleCnt="5" custScaleX="140999" custScaleY="170599">
        <dgm:presLayoutVars>
          <dgm:chPref val="3"/>
        </dgm:presLayoutVars>
      </dgm:prSet>
      <dgm:spPr/>
    </dgm:pt>
    <dgm:pt modelId="{E28DEDC6-9931-4CF2-8F60-A3FD31946842}" type="pres">
      <dgm:prSet presAssocID="{488E93B8-B8D2-471F-9EF1-37F78208C655}" presName="rootConnector" presStyleLbl="node4" presStyleIdx="1" presStyleCnt="5"/>
      <dgm:spPr/>
    </dgm:pt>
    <dgm:pt modelId="{EA7F5A56-38AD-4156-9B59-43DFD6BE09DA}" type="pres">
      <dgm:prSet presAssocID="{488E93B8-B8D2-471F-9EF1-37F78208C655}" presName="hierChild4" presStyleCnt="0"/>
      <dgm:spPr/>
    </dgm:pt>
    <dgm:pt modelId="{01387A55-BA78-4F50-AC18-A41DA30A39F9}" type="pres">
      <dgm:prSet presAssocID="{488E93B8-B8D2-471F-9EF1-37F78208C655}" presName="hierChild5" presStyleCnt="0"/>
      <dgm:spPr/>
    </dgm:pt>
    <dgm:pt modelId="{7F019D7B-C51A-468B-B327-D5E32107FFC0}" type="pres">
      <dgm:prSet presAssocID="{5335D635-FF4C-4939-A0AA-26A56CB1E829}" presName="hierChild5" presStyleCnt="0"/>
      <dgm:spPr/>
    </dgm:pt>
    <dgm:pt modelId="{F296E149-AD62-4B84-A1BF-F0117DDBD631}" type="pres">
      <dgm:prSet presAssocID="{8CAF255D-F970-4E38-AA64-996DA4051708}" presName="hierChild5" presStyleCnt="0"/>
      <dgm:spPr/>
    </dgm:pt>
    <dgm:pt modelId="{BEFD1368-E059-4D57-9606-2A1A32C6B30D}" type="pres">
      <dgm:prSet presAssocID="{AF3D364B-B42E-4087-BACB-75A7091E467D}" presName="Name35" presStyleLbl="parChTrans1D3" presStyleIdx="2" presStyleCnt="3"/>
      <dgm:spPr/>
    </dgm:pt>
    <dgm:pt modelId="{19F44D56-AD26-405C-A8BE-A2E9C1A1158A}" type="pres">
      <dgm:prSet presAssocID="{3CFFA561-320E-4A9B-A8FA-684F5E97AA1B}" presName="hierRoot2" presStyleCnt="0">
        <dgm:presLayoutVars>
          <dgm:hierBranch/>
        </dgm:presLayoutVars>
      </dgm:prSet>
      <dgm:spPr/>
    </dgm:pt>
    <dgm:pt modelId="{0C14F67C-25B4-4963-A32E-3F58372ED081}" type="pres">
      <dgm:prSet presAssocID="{3CFFA561-320E-4A9B-A8FA-684F5E97AA1B}" presName="rootComposite" presStyleCnt="0"/>
      <dgm:spPr/>
    </dgm:pt>
    <dgm:pt modelId="{3AF3EF0B-BA57-4236-A571-7FD3972E3751}" type="pres">
      <dgm:prSet presAssocID="{3CFFA561-320E-4A9B-A8FA-684F5E97AA1B}" presName="rootText" presStyleLbl="node3" presStyleIdx="2" presStyleCnt="3">
        <dgm:presLayoutVars>
          <dgm:chPref val="3"/>
        </dgm:presLayoutVars>
      </dgm:prSet>
      <dgm:spPr/>
    </dgm:pt>
    <dgm:pt modelId="{E2043363-3A87-40DD-B5CE-37E9D1825682}" type="pres">
      <dgm:prSet presAssocID="{3CFFA561-320E-4A9B-A8FA-684F5E97AA1B}" presName="rootConnector" presStyleLbl="node3" presStyleIdx="2" presStyleCnt="3"/>
      <dgm:spPr/>
    </dgm:pt>
    <dgm:pt modelId="{FADF16D8-19C2-4F8B-B071-821DEDFA9C05}" type="pres">
      <dgm:prSet presAssocID="{3CFFA561-320E-4A9B-A8FA-684F5E97AA1B}" presName="hierChild4" presStyleCnt="0"/>
      <dgm:spPr/>
    </dgm:pt>
    <dgm:pt modelId="{BFFDB4D7-ECAB-466C-9C83-5EA1597D4BFF}" type="pres">
      <dgm:prSet presAssocID="{EB06B948-6945-4479-A584-97168C0F8FE5}" presName="Name35" presStyleLbl="parChTrans1D4" presStyleIdx="2" presStyleCnt="5"/>
      <dgm:spPr/>
    </dgm:pt>
    <dgm:pt modelId="{79AFAEBB-8AFB-45F4-8DC4-0050D19A6D43}" type="pres">
      <dgm:prSet presAssocID="{0BF48CFF-C7FF-407C-9E11-C1B0CC2AE7BF}" presName="hierRoot2" presStyleCnt="0">
        <dgm:presLayoutVars>
          <dgm:hierBranch/>
        </dgm:presLayoutVars>
      </dgm:prSet>
      <dgm:spPr/>
    </dgm:pt>
    <dgm:pt modelId="{D6FF1501-2E23-4361-A608-0456BB20D856}" type="pres">
      <dgm:prSet presAssocID="{0BF48CFF-C7FF-407C-9E11-C1B0CC2AE7BF}" presName="rootComposite" presStyleCnt="0"/>
      <dgm:spPr/>
    </dgm:pt>
    <dgm:pt modelId="{A5ABE0DD-822D-4580-80AE-DD1B47F63F3D}" type="pres">
      <dgm:prSet presAssocID="{0BF48CFF-C7FF-407C-9E11-C1B0CC2AE7BF}" presName="rootText" presStyleLbl="node4" presStyleIdx="2" presStyleCnt="5">
        <dgm:presLayoutVars>
          <dgm:chPref val="3"/>
        </dgm:presLayoutVars>
      </dgm:prSet>
      <dgm:spPr/>
    </dgm:pt>
    <dgm:pt modelId="{109B19B3-5BFB-48B4-801D-6E73BFA0E104}" type="pres">
      <dgm:prSet presAssocID="{0BF48CFF-C7FF-407C-9E11-C1B0CC2AE7BF}" presName="rootConnector" presStyleLbl="node4" presStyleIdx="2" presStyleCnt="5"/>
      <dgm:spPr/>
    </dgm:pt>
    <dgm:pt modelId="{110D7F02-7F78-4E0A-BAD9-3FB9EA04072D}" type="pres">
      <dgm:prSet presAssocID="{0BF48CFF-C7FF-407C-9E11-C1B0CC2AE7BF}" presName="hierChild4" presStyleCnt="0"/>
      <dgm:spPr/>
    </dgm:pt>
    <dgm:pt modelId="{B5191AF0-8C5E-4205-BBE1-C921CFDD3451}" type="pres">
      <dgm:prSet presAssocID="{7C128B07-1B48-4A9A-8916-CC816DAA6A62}" presName="Name35" presStyleLbl="parChTrans1D4" presStyleIdx="3" presStyleCnt="5"/>
      <dgm:spPr/>
    </dgm:pt>
    <dgm:pt modelId="{AA29A390-C8EC-432C-9B1D-A65314FA16A1}" type="pres">
      <dgm:prSet presAssocID="{7C651840-900D-433E-BA57-954FD29A927B}" presName="hierRoot2" presStyleCnt="0">
        <dgm:presLayoutVars>
          <dgm:hierBranch/>
        </dgm:presLayoutVars>
      </dgm:prSet>
      <dgm:spPr/>
    </dgm:pt>
    <dgm:pt modelId="{9170370D-2956-4A75-ABE1-6B0541142452}" type="pres">
      <dgm:prSet presAssocID="{7C651840-900D-433E-BA57-954FD29A927B}" presName="rootComposite" presStyleCnt="0"/>
      <dgm:spPr/>
    </dgm:pt>
    <dgm:pt modelId="{E88C38A6-ABA6-43FB-9A8F-807CC7397EE9}" type="pres">
      <dgm:prSet presAssocID="{7C651840-900D-433E-BA57-954FD29A927B}" presName="rootText" presStyleLbl="node4" presStyleIdx="3" presStyleCnt="5" custScaleX="129852" custScaleY="122505" custLinFactNeighborX="1808" custLinFactNeighborY="-2013">
        <dgm:presLayoutVars>
          <dgm:chPref val="3"/>
        </dgm:presLayoutVars>
      </dgm:prSet>
      <dgm:spPr/>
    </dgm:pt>
    <dgm:pt modelId="{F09A10A9-E402-4FF2-98E0-BCA3350FE91B}" type="pres">
      <dgm:prSet presAssocID="{7C651840-900D-433E-BA57-954FD29A927B}" presName="rootConnector" presStyleLbl="node4" presStyleIdx="3" presStyleCnt="5"/>
      <dgm:spPr/>
    </dgm:pt>
    <dgm:pt modelId="{F16BE91F-A4FA-4545-B746-90B76AF0B2DE}" type="pres">
      <dgm:prSet presAssocID="{7C651840-900D-433E-BA57-954FD29A927B}" presName="hierChild4" presStyleCnt="0"/>
      <dgm:spPr/>
    </dgm:pt>
    <dgm:pt modelId="{6D814AC9-68EB-4923-AE67-486859264D55}" type="pres">
      <dgm:prSet presAssocID="{07FDA0DB-DE2B-4AB6-9E45-766BDC1B32DC}" presName="Name35" presStyleLbl="parChTrans1D4" presStyleIdx="4" presStyleCnt="5"/>
      <dgm:spPr/>
    </dgm:pt>
    <dgm:pt modelId="{1379089E-0EEE-4064-BC2F-694BD264C6CE}" type="pres">
      <dgm:prSet presAssocID="{113A9A0D-A7E7-4E83-8A18-4569B9BD3096}" presName="hierRoot2" presStyleCnt="0">
        <dgm:presLayoutVars>
          <dgm:hierBranch val="init"/>
        </dgm:presLayoutVars>
      </dgm:prSet>
      <dgm:spPr/>
    </dgm:pt>
    <dgm:pt modelId="{2EE9CD86-7435-4F0A-A8D1-784F3D650212}" type="pres">
      <dgm:prSet presAssocID="{113A9A0D-A7E7-4E83-8A18-4569B9BD3096}" presName="rootComposite" presStyleCnt="0"/>
      <dgm:spPr/>
    </dgm:pt>
    <dgm:pt modelId="{E13D2BB7-C17C-4D97-8199-E65781642F3E}" type="pres">
      <dgm:prSet presAssocID="{113A9A0D-A7E7-4E83-8A18-4569B9BD3096}" presName="rootText" presStyleLbl="node4" presStyleIdx="4" presStyleCnt="5" custLinFactNeighborX="985" custLinFactNeighborY="-31537">
        <dgm:presLayoutVars>
          <dgm:chPref val="3"/>
        </dgm:presLayoutVars>
      </dgm:prSet>
      <dgm:spPr/>
    </dgm:pt>
    <dgm:pt modelId="{C99F2D33-16FE-4984-9B8E-4EE1F5ABD552}" type="pres">
      <dgm:prSet presAssocID="{113A9A0D-A7E7-4E83-8A18-4569B9BD3096}" presName="rootConnector" presStyleLbl="node4" presStyleIdx="4" presStyleCnt="5"/>
      <dgm:spPr/>
    </dgm:pt>
    <dgm:pt modelId="{68F5636E-D9C8-4514-9E9E-A6CE64FE4131}" type="pres">
      <dgm:prSet presAssocID="{113A9A0D-A7E7-4E83-8A18-4569B9BD3096}" presName="hierChild4" presStyleCnt="0"/>
      <dgm:spPr/>
    </dgm:pt>
    <dgm:pt modelId="{C370C2FD-12D6-40ED-854E-BB0DE9730402}" type="pres">
      <dgm:prSet presAssocID="{113A9A0D-A7E7-4E83-8A18-4569B9BD3096}" presName="hierChild5" presStyleCnt="0"/>
      <dgm:spPr/>
    </dgm:pt>
    <dgm:pt modelId="{2EC78CBD-4D8D-4E7F-BBCF-20850D580683}" type="pres">
      <dgm:prSet presAssocID="{7C651840-900D-433E-BA57-954FD29A927B}" presName="hierChild5" presStyleCnt="0"/>
      <dgm:spPr/>
    </dgm:pt>
    <dgm:pt modelId="{6966BC2C-2F5F-4ABA-A312-FD57464B7F99}" type="pres">
      <dgm:prSet presAssocID="{0BF48CFF-C7FF-407C-9E11-C1B0CC2AE7BF}" presName="hierChild5" presStyleCnt="0"/>
      <dgm:spPr/>
    </dgm:pt>
    <dgm:pt modelId="{EF01A16B-32F0-4DFA-AF51-7515391F31F5}" type="pres">
      <dgm:prSet presAssocID="{3CFFA561-320E-4A9B-A8FA-684F5E97AA1B}" presName="hierChild5" presStyleCnt="0"/>
      <dgm:spPr/>
    </dgm:pt>
    <dgm:pt modelId="{49D786CA-9E99-48CA-9A26-0262DD3590E5}" type="pres">
      <dgm:prSet presAssocID="{21413E6B-22F2-44FB-881C-65F34A054305}" presName="hierChild5" presStyleCnt="0"/>
      <dgm:spPr/>
    </dgm:pt>
    <dgm:pt modelId="{28FB73B6-17DF-458B-84F5-6576371AFE0C}" type="pres">
      <dgm:prSet presAssocID="{A4A9A7B8-08C2-4BAF-9982-2EBD94133234}" presName="hierChild3" presStyleCnt="0"/>
      <dgm:spPr/>
    </dgm:pt>
  </dgm:ptLst>
  <dgm:cxnLst>
    <dgm:cxn modelId="{7D86830C-EE2F-42D9-B54A-5C51971A1057}" type="presOf" srcId="{A4A9A7B8-08C2-4BAF-9982-2EBD94133234}" destId="{9556AD86-4827-492A-8A39-6F3533055C01}" srcOrd="1" destOrd="0" presId="urn:microsoft.com/office/officeart/2005/8/layout/orgChart1"/>
    <dgm:cxn modelId="{16584F0D-E14B-434F-B4E4-4C1D59B1F437}" type="presOf" srcId="{1F7AD255-0307-46C7-95B2-BA5D71D8B3AB}" destId="{C5C52B83-08E0-454C-9E2C-B5C3989366FE}" srcOrd="0" destOrd="0" presId="urn:microsoft.com/office/officeart/2005/8/layout/orgChart1"/>
    <dgm:cxn modelId="{133A6E0F-7945-4569-9F81-9B0230C11222}" type="presOf" srcId="{C548D96C-DC78-4E11-9DE9-C2D78556C1D9}" destId="{FBEB6B6A-6BBC-4B63-AEE4-A84B5A8E4ADA}" srcOrd="0" destOrd="0" presId="urn:microsoft.com/office/officeart/2005/8/layout/orgChart1"/>
    <dgm:cxn modelId="{1DCD8512-7D3A-4E95-9C49-BE914F9179EE}" srcId="{8CAF255D-F970-4E38-AA64-996DA4051708}" destId="{5335D635-FF4C-4939-A0AA-26A56CB1E829}" srcOrd="0" destOrd="0" parTransId="{D52825AC-BD55-4A88-B6E6-B43D56EC79D4}" sibTransId="{E221FE97-390A-44CB-9757-054C4CCD23CB}"/>
    <dgm:cxn modelId="{2304F41E-CBFC-4140-99AB-ED99235493B4}" type="presOf" srcId="{21413E6B-22F2-44FB-881C-65F34A054305}" destId="{987DD86A-1AF9-4D2B-9C05-AC5228F9BC2B}" srcOrd="1" destOrd="0" presId="urn:microsoft.com/office/officeart/2005/8/layout/orgChart1"/>
    <dgm:cxn modelId="{2549911F-0333-40E6-AF26-959AD076A175}" type="presOf" srcId="{B99D7C3C-B240-48FB-9CC3-6A83BE9358D7}" destId="{DED730A1-9357-48E8-BAAE-D380106E9C65}" srcOrd="0" destOrd="0" presId="urn:microsoft.com/office/officeart/2005/8/layout/orgChart1"/>
    <dgm:cxn modelId="{C4A26423-33FD-4DFD-BFB1-FCD133B266AB}" type="presOf" srcId="{113A9A0D-A7E7-4E83-8A18-4569B9BD3096}" destId="{E13D2BB7-C17C-4D97-8199-E65781642F3E}" srcOrd="0" destOrd="0" presId="urn:microsoft.com/office/officeart/2005/8/layout/orgChart1"/>
    <dgm:cxn modelId="{2EC8F523-E70E-41CD-9FBB-A41CE638F776}" type="presOf" srcId="{5335D635-FF4C-4939-A0AA-26A56CB1E829}" destId="{FCAC74D2-C892-4D70-8C42-76D82A2A422F}" srcOrd="1" destOrd="0" presId="urn:microsoft.com/office/officeart/2005/8/layout/orgChart1"/>
    <dgm:cxn modelId="{023D4829-A4BA-4F86-BCA2-EFA1D3F8591C}" srcId="{21413E6B-22F2-44FB-881C-65F34A054305}" destId="{8CAF255D-F970-4E38-AA64-996DA4051708}" srcOrd="0" destOrd="0" parTransId="{C548D96C-DC78-4E11-9DE9-C2D78556C1D9}" sibTransId="{0B1D25EA-4D06-4752-BEC7-A5878BEFCC62}"/>
    <dgm:cxn modelId="{3C716938-6723-4B8A-8A19-6DD3AF3181DA}" type="presOf" srcId="{95527669-5CBE-4FC5-B4FE-1D3AEA0CB3EE}" destId="{BC8D0940-F315-454B-98D3-751B53B5DAA2}" srcOrd="0" destOrd="0" presId="urn:microsoft.com/office/officeart/2005/8/layout/orgChart1"/>
    <dgm:cxn modelId="{399BD440-C99D-4F50-8072-E27D06DAFF99}" type="presOf" srcId="{7AFE8598-4872-4DC2-8EB0-A2C3C6094123}" destId="{4640190F-A07C-4222-8965-B123F8210CC0}" srcOrd="0" destOrd="0" presId="urn:microsoft.com/office/officeart/2005/8/layout/orgChart1"/>
    <dgm:cxn modelId="{C6D32560-13D8-496E-878D-71235C12C870}" type="presOf" srcId="{7C651840-900D-433E-BA57-954FD29A927B}" destId="{F09A10A9-E402-4FF2-98E0-BCA3350FE91B}" srcOrd="1" destOrd="0" presId="urn:microsoft.com/office/officeart/2005/8/layout/orgChart1"/>
    <dgm:cxn modelId="{4D819060-C69C-4E28-9D66-234D247D2B14}" srcId="{3CFFA561-320E-4A9B-A8FA-684F5E97AA1B}" destId="{0BF48CFF-C7FF-407C-9E11-C1B0CC2AE7BF}" srcOrd="0" destOrd="0" parTransId="{EB06B948-6945-4479-A584-97168C0F8FE5}" sibTransId="{F9FD3FF1-75E8-4E51-8B09-8B8B5CB27611}"/>
    <dgm:cxn modelId="{4283B055-AEAF-4085-9FBD-F5A7D7E755FB}" type="presOf" srcId="{5335D635-FF4C-4939-A0AA-26A56CB1E829}" destId="{D06FABFE-3A53-47A6-B9CF-2F8C302CFD3E}" srcOrd="0" destOrd="0" presId="urn:microsoft.com/office/officeart/2005/8/layout/orgChart1"/>
    <dgm:cxn modelId="{9FC7B556-50C2-42F3-91BD-236D6BF19890}" type="presOf" srcId="{21413E6B-22F2-44FB-881C-65F34A054305}" destId="{C86C8FED-72E4-4697-BFF6-C4C2D4C787FA}" srcOrd="0" destOrd="0" presId="urn:microsoft.com/office/officeart/2005/8/layout/orgChart1"/>
    <dgm:cxn modelId="{18E3FD77-99A9-4790-B851-DE0404BC7D9A}" type="presOf" srcId="{A4A9A7B8-08C2-4BAF-9982-2EBD94133234}" destId="{9EBD4445-5AF3-47B9-8ECE-0DA96782B68B}" srcOrd="0" destOrd="0" presId="urn:microsoft.com/office/officeart/2005/8/layout/orgChart1"/>
    <dgm:cxn modelId="{5502997B-FB34-4310-8ABF-06CCB5BFDCFE}" srcId="{7AFE8598-4872-4DC2-8EB0-A2C3C6094123}" destId="{A4A9A7B8-08C2-4BAF-9982-2EBD94133234}" srcOrd="0" destOrd="0" parTransId="{ABADF222-59C8-4A24-B637-45C47A42D124}" sibTransId="{53B4A62D-D8AF-4750-9DE8-8846565742C7}"/>
    <dgm:cxn modelId="{A26C977E-3E13-48A0-AC7F-066A0CF10630}" type="presOf" srcId="{A08DCFC3-B678-4B39-AD09-5F34B249A1BD}" destId="{8361D61E-0557-4293-81F0-D79FDDF1A4FC}" srcOrd="1" destOrd="0" presId="urn:microsoft.com/office/officeart/2005/8/layout/orgChart1"/>
    <dgm:cxn modelId="{BD217C82-95A4-4F42-9F32-692414822A7E}" type="presOf" srcId="{EB06B948-6945-4479-A584-97168C0F8FE5}" destId="{BFFDB4D7-ECAB-466C-9C83-5EA1597D4BFF}" srcOrd="0" destOrd="0" presId="urn:microsoft.com/office/officeart/2005/8/layout/orgChart1"/>
    <dgm:cxn modelId="{C2F9F986-B98B-4912-B9FD-02F4ABB58130}" type="presOf" srcId="{E612CB3A-5BB7-4F79-AC59-B627E9CDDF9B}" destId="{3D3C3EAF-7AD2-41C2-A94A-4F864AE601BD}" srcOrd="0" destOrd="0" presId="urn:microsoft.com/office/officeart/2005/8/layout/orgChart1"/>
    <dgm:cxn modelId="{FFCD5391-927F-4775-8578-2B9255ECB7F5}" type="presOf" srcId="{7C128B07-1B48-4A9A-8916-CC816DAA6A62}" destId="{B5191AF0-8C5E-4205-BBE1-C921CFDD3451}" srcOrd="0" destOrd="0" presId="urn:microsoft.com/office/officeart/2005/8/layout/orgChart1"/>
    <dgm:cxn modelId="{483E709A-E878-48F7-8155-CF9B7E48BF38}" type="presOf" srcId="{8CAF255D-F970-4E38-AA64-996DA4051708}" destId="{E826E906-F669-4AF7-86A1-0A5A230F3F36}" srcOrd="0" destOrd="0" presId="urn:microsoft.com/office/officeart/2005/8/layout/orgChart1"/>
    <dgm:cxn modelId="{305C779E-0129-4E7C-B060-4DB70908063B}" srcId="{21413E6B-22F2-44FB-881C-65F34A054305}" destId="{3CFFA561-320E-4A9B-A8FA-684F5E97AA1B}" srcOrd="1" destOrd="0" parTransId="{AF3D364B-B42E-4087-BACB-75A7091E467D}" sibTransId="{2E37B509-981E-447E-9BEE-898685D4C3E3}"/>
    <dgm:cxn modelId="{43D398A2-4B13-44DA-96C4-72F6F36D8A8E}" srcId="{A08DCFC3-B678-4B39-AD09-5F34B249A1BD}" destId="{B24C30F1-5F6B-4A1E-9886-B310AD778E05}" srcOrd="0" destOrd="0" parTransId="{E612CB3A-5BB7-4F79-AC59-B627E9CDDF9B}" sibTransId="{F32812B2-A37B-450B-AAB0-5177AB1C8A80}"/>
    <dgm:cxn modelId="{B9C154A4-9219-49B4-A138-F4FB10223890}" type="presOf" srcId="{B24C30F1-5F6B-4A1E-9886-B310AD778E05}" destId="{A33A05AB-BE92-46ED-9991-AD3E3E4ED307}" srcOrd="1" destOrd="0" presId="urn:microsoft.com/office/officeart/2005/8/layout/orgChart1"/>
    <dgm:cxn modelId="{376E1CA7-5A10-4E3B-A66E-202742559BDA}" type="presOf" srcId="{488E93B8-B8D2-471F-9EF1-37F78208C655}" destId="{D5E3DA63-156C-43FE-A58A-05A2778BA975}" srcOrd="0" destOrd="0" presId="urn:microsoft.com/office/officeart/2005/8/layout/orgChart1"/>
    <dgm:cxn modelId="{749075AE-44AD-4647-ABCF-FA7BBA6F4A5F}" srcId="{A4A9A7B8-08C2-4BAF-9982-2EBD94133234}" destId="{21413E6B-22F2-44FB-881C-65F34A054305}" srcOrd="1" destOrd="0" parTransId="{95527669-5CBE-4FC5-B4FE-1D3AEA0CB3EE}" sibTransId="{3DAC20CF-43BE-4E0A-87DA-BB799A4A1274}"/>
    <dgm:cxn modelId="{AD62CDAF-1361-4E10-A609-3E66CE094C79}" srcId="{5335D635-FF4C-4939-A0AA-26A56CB1E829}" destId="{488E93B8-B8D2-471F-9EF1-37F78208C655}" srcOrd="0" destOrd="0" parTransId="{1F7AD255-0307-46C7-95B2-BA5D71D8B3AB}" sibTransId="{F8167B3D-93F1-41F3-9E32-FE2AA7B76F5F}"/>
    <dgm:cxn modelId="{0CB9F5B3-07EA-4A49-A85B-88E8FA39216C}" type="presOf" srcId="{0BF48CFF-C7FF-407C-9E11-C1B0CC2AE7BF}" destId="{A5ABE0DD-822D-4580-80AE-DD1B47F63F3D}" srcOrd="0" destOrd="0" presId="urn:microsoft.com/office/officeart/2005/8/layout/orgChart1"/>
    <dgm:cxn modelId="{460176B5-0F12-4348-BB96-9AF548903AD0}" type="presOf" srcId="{07FDA0DB-DE2B-4AB6-9E45-766BDC1B32DC}" destId="{6D814AC9-68EB-4923-AE67-486859264D55}" srcOrd="0" destOrd="0" presId="urn:microsoft.com/office/officeart/2005/8/layout/orgChart1"/>
    <dgm:cxn modelId="{149564C8-5203-4589-A290-AADB0322C190}" type="presOf" srcId="{3CFFA561-320E-4A9B-A8FA-684F5E97AA1B}" destId="{E2043363-3A87-40DD-B5CE-37E9D1825682}" srcOrd="1" destOrd="0" presId="urn:microsoft.com/office/officeart/2005/8/layout/orgChart1"/>
    <dgm:cxn modelId="{93B341CC-2D95-49C5-9FB8-99BF9779839F}" srcId="{0BF48CFF-C7FF-407C-9E11-C1B0CC2AE7BF}" destId="{7C651840-900D-433E-BA57-954FD29A927B}" srcOrd="0" destOrd="0" parTransId="{7C128B07-1B48-4A9A-8916-CC816DAA6A62}" sibTransId="{CC2127C9-3BB3-4720-B496-A71F683DAF1D}"/>
    <dgm:cxn modelId="{FA00DBCF-2559-4437-8D2B-E010AA265C92}" type="presOf" srcId="{488E93B8-B8D2-471F-9EF1-37F78208C655}" destId="{E28DEDC6-9931-4CF2-8F60-A3FD31946842}" srcOrd="1" destOrd="0" presId="urn:microsoft.com/office/officeart/2005/8/layout/orgChart1"/>
    <dgm:cxn modelId="{EA6B73D0-1044-4069-8EFF-E3510E4C9953}" type="presOf" srcId="{7C651840-900D-433E-BA57-954FD29A927B}" destId="{E88C38A6-ABA6-43FB-9A8F-807CC7397EE9}" srcOrd="0" destOrd="0" presId="urn:microsoft.com/office/officeart/2005/8/layout/orgChart1"/>
    <dgm:cxn modelId="{12161FD1-3B4E-410B-BA86-529596C64D61}" srcId="{A4A9A7B8-08C2-4BAF-9982-2EBD94133234}" destId="{A08DCFC3-B678-4B39-AD09-5F34B249A1BD}" srcOrd="0" destOrd="0" parTransId="{B99D7C3C-B240-48FB-9CC3-6A83BE9358D7}" sibTransId="{56525A51-9098-4308-990D-9EAF8DCB7F83}"/>
    <dgm:cxn modelId="{32B5B3D4-95AC-462A-BA93-3AA3DFF0C837}" type="presOf" srcId="{3CFFA561-320E-4A9B-A8FA-684F5E97AA1B}" destId="{3AF3EF0B-BA57-4236-A571-7FD3972E3751}" srcOrd="0" destOrd="0" presId="urn:microsoft.com/office/officeart/2005/8/layout/orgChart1"/>
    <dgm:cxn modelId="{9BBB06DC-62ED-4F66-A3C7-0872E35C20A8}" type="presOf" srcId="{D52825AC-BD55-4A88-B6E6-B43D56EC79D4}" destId="{453527C4-89C2-4704-BB0C-8758AF1B8A3C}" srcOrd="0" destOrd="0" presId="urn:microsoft.com/office/officeart/2005/8/layout/orgChart1"/>
    <dgm:cxn modelId="{7AE95ADF-7A26-4F39-8EBC-0AEC43FF5B59}" type="presOf" srcId="{0BF48CFF-C7FF-407C-9E11-C1B0CC2AE7BF}" destId="{109B19B3-5BFB-48B4-801D-6E73BFA0E104}" srcOrd="1" destOrd="0" presId="urn:microsoft.com/office/officeart/2005/8/layout/orgChart1"/>
    <dgm:cxn modelId="{607880DF-6F00-453F-8ECA-9FDFF3A7BBBC}" type="presOf" srcId="{8CAF255D-F970-4E38-AA64-996DA4051708}" destId="{C09FA9F9-2B26-4085-9473-AD7D7098CF38}" srcOrd="1" destOrd="0" presId="urn:microsoft.com/office/officeart/2005/8/layout/orgChart1"/>
    <dgm:cxn modelId="{BEC1B3E0-6994-4837-953D-6E05B6EEF83F}" type="presOf" srcId="{A08DCFC3-B678-4B39-AD09-5F34B249A1BD}" destId="{5717AC97-0F08-4288-8D15-B7B3DB4860FF}" srcOrd="0" destOrd="0" presId="urn:microsoft.com/office/officeart/2005/8/layout/orgChart1"/>
    <dgm:cxn modelId="{6D4C46E7-D23C-45C9-B2DC-E7767E7E4BBD}" type="presOf" srcId="{AF3D364B-B42E-4087-BACB-75A7091E467D}" destId="{BEFD1368-E059-4D57-9606-2A1A32C6B30D}" srcOrd="0" destOrd="0" presId="urn:microsoft.com/office/officeart/2005/8/layout/orgChart1"/>
    <dgm:cxn modelId="{134EDDED-04C1-4F4A-84FA-5BD6CB4E07AD}" srcId="{7C651840-900D-433E-BA57-954FD29A927B}" destId="{113A9A0D-A7E7-4E83-8A18-4569B9BD3096}" srcOrd="0" destOrd="0" parTransId="{07FDA0DB-DE2B-4AB6-9E45-766BDC1B32DC}" sibTransId="{B7F7C572-E44E-4011-ACE7-09C5D28DCCEB}"/>
    <dgm:cxn modelId="{E71A2EF6-76C1-44F2-8844-5F812B0CEF56}" type="presOf" srcId="{113A9A0D-A7E7-4E83-8A18-4569B9BD3096}" destId="{C99F2D33-16FE-4984-9B8E-4EE1F5ABD552}" srcOrd="1" destOrd="0" presId="urn:microsoft.com/office/officeart/2005/8/layout/orgChart1"/>
    <dgm:cxn modelId="{B54001FE-2E5A-4A66-AFA4-99AB9BCF7583}" type="presOf" srcId="{B24C30F1-5F6B-4A1E-9886-B310AD778E05}" destId="{CBAC29C0-EF0D-4A4B-8AFD-6B0368DDA04A}" srcOrd="0" destOrd="0" presId="urn:microsoft.com/office/officeart/2005/8/layout/orgChart1"/>
    <dgm:cxn modelId="{21FDE097-7B90-43D4-8E65-7D5F6FFA388A}" type="presParOf" srcId="{4640190F-A07C-4222-8965-B123F8210CC0}" destId="{38BB5277-C416-47FB-A696-D6046C0DCC72}" srcOrd="0" destOrd="0" presId="urn:microsoft.com/office/officeart/2005/8/layout/orgChart1"/>
    <dgm:cxn modelId="{6834028F-AC71-4902-A95A-6960ED9ADB1E}" type="presParOf" srcId="{38BB5277-C416-47FB-A696-D6046C0DCC72}" destId="{0C7E85EB-40C7-41DB-B7E0-A585B52DEE9A}" srcOrd="0" destOrd="0" presId="urn:microsoft.com/office/officeart/2005/8/layout/orgChart1"/>
    <dgm:cxn modelId="{439FA16F-740B-4BC1-896E-C565357CDAB3}" type="presParOf" srcId="{0C7E85EB-40C7-41DB-B7E0-A585B52DEE9A}" destId="{9EBD4445-5AF3-47B9-8ECE-0DA96782B68B}" srcOrd="0" destOrd="0" presId="urn:microsoft.com/office/officeart/2005/8/layout/orgChart1"/>
    <dgm:cxn modelId="{34D595FB-2B20-4FBE-A10F-FDB76C6A4789}" type="presParOf" srcId="{0C7E85EB-40C7-41DB-B7E0-A585B52DEE9A}" destId="{9556AD86-4827-492A-8A39-6F3533055C01}" srcOrd="1" destOrd="0" presId="urn:microsoft.com/office/officeart/2005/8/layout/orgChart1"/>
    <dgm:cxn modelId="{974B5A0D-F502-40CD-A74D-42EFC4FC30CE}" type="presParOf" srcId="{38BB5277-C416-47FB-A696-D6046C0DCC72}" destId="{7A7FB9AD-DF8E-4E7E-9202-13B3C33A33E5}" srcOrd="1" destOrd="0" presId="urn:microsoft.com/office/officeart/2005/8/layout/orgChart1"/>
    <dgm:cxn modelId="{80BCF7C7-16CA-4121-8351-9C3BAB6676BB}" type="presParOf" srcId="{7A7FB9AD-DF8E-4E7E-9202-13B3C33A33E5}" destId="{DED730A1-9357-48E8-BAAE-D380106E9C65}" srcOrd="0" destOrd="0" presId="urn:microsoft.com/office/officeart/2005/8/layout/orgChart1"/>
    <dgm:cxn modelId="{AF2BFEDA-8272-4BEF-92B4-8DDC837CD11C}" type="presParOf" srcId="{7A7FB9AD-DF8E-4E7E-9202-13B3C33A33E5}" destId="{381CFCE0-5B66-4478-8E15-7044CC38EB85}" srcOrd="1" destOrd="0" presId="urn:microsoft.com/office/officeart/2005/8/layout/orgChart1"/>
    <dgm:cxn modelId="{560428D9-A69B-4EC6-A3AB-BA0C8ADED98A}" type="presParOf" srcId="{381CFCE0-5B66-4478-8E15-7044CC38EB85}" destId="{3FC24E05-5C2F-46A7-9B32-5DDE3018C6B4}" srcOrd="0" destOrd="0" presId="urn:microsoft.com/office/officeart/2005/8/layout/orgChart1"/>
    <dgm:cxn modelId="{53CBA7B8-6F88-4765-9FAB-12D44B1D6A2E}" type="presParOf" srcId="{3FC24E05-5C2F-46A7-9B32-5DDE3018C6B4}" destId="{5717AC97-0F08-4288-8D15-B7B3DB4860FF}" srcOrd="0" destOrd="0" presId="urn:microsoft.com/office/officeart/2005/8/layout/orgChart1"/>
    <dgm:cxn modelId="{42D08225-2DEB-48E5-AF46-F969D7EF1069}" type="presParOf" srcId="{3FC24E05-5C2F-46A7-9B32-5DDE3018C6B4}" destId="{8361D61E-0557-4293-81F0-D79FDDF1A4FC}" srcOrd="1" destOrd="0" presId="urn:microsoft.com/office/officeart/2005/8/layout/orgChart1"/>
    <dgm:cxn modelId="{DC9834B0-174F-458C-8A39-38BEEFA1AF7B}" type="presParOf" srcId="{381CFCE0-5B66-4478-8E15-7044CC38EB85}" destId="{9E739383-80F5-48EA-9635-9325EA49E842}" srcOrd="1" destOrd="0" presId="urn:microsoft.com/office/officeart/2005/8/layout/orgChart1"/>
    <dgm:cxn modelId="{4227633D-9A32-41E7-A40D-BC1556CE5DC0}" type="presParOf" srcId="{9E739383-80F5-48EA-9635-9325EA49E842}" destId="{3D3C3EAF-7AD2-41C2-A94A-4F864AE601BD}" srcOrd="0" destOrd="0" presId="urn:microsoft.com/office/officeart/2005/8/layout/orgChart1"/>
    <dgm:cxn modelId="{B8A18BF5-935F-40A3-994D-8A36480C1F53}" type="presParOf" srcId="{9E739383-80F5-48EA-9635-9325EA49E842}" destId="{5E7911AD-94C2-48ED-81C2-C431FCFD5DF4}" srcOrd="1" destOrd="0" presId="urn:microsoft.com/office/officeart/2005/8/layout/orgChart1"/>
    <dgm:cxn modelId="{5A95A34A-1418-461C-9388-C306A95E0927}" type="presParOf" srcId="{5E7911AD-94C2-48ED-81C2-C431FCFD5DF4}" destId="{5A0BBB47-390F-4F7E-A803-653B9206AAFD}" srcOrd="0" destOrd="0" presId="urn:microsoft.com/office/officeart/2005/8/layout/orgChart1"/>
    <dgm:cxn modelId="{A6639BE6-A8D6-4D88-86CA-603271E512D4}" type="presParOf" srcId="{5A0BBB47-390F-4F7E-A803-653B9206AAFD}" destId="{CBAC29C0-EF0D-4A4B-8AFD-6B0368DDA04A}" srcOrd="0" destOrd="0" presId="urn:microsoft.com/office/officeart/2005/8/layout/orgChart1"/>
    <dgm:cxn modelId="{7CBE8071-FC16-4DD9-A524-9B327CE2E78A}" type="presParOf" srcId="{5A0BBB47-390F-4F7E-A803-653B9206AAFD}" destId="{A33A05AB-BE92-46ED-9991-AD3E3E4ED307}" srcOrd="1" destOrd="0" presId="urn:microsoft.com/office/officeart/2005/8/layout/orgChart1"/>
    <dgm:cxn modelId="{8D00E2BA-07EC-48DF-8F88-325704A41C1D}" type="presParOf" srcId="{5E7911AD-94C2-48ED-81C2-C431FCFD5DF4}" destId="{C7416290-DA3A-4609-9DF6-E7BEDF3DD90F}" srcOrd="1" destOrd="0" presId="urn:microsoft.com/office/officeart/2005/8/layout/orgChart1"/>
    <dgm:cxn modelId="{8AF7F1B6-42AB-40E8-996C-6233D57DFE6C}" type="presParOf" srcId="{5E7911AD-94C2-48ED-81C2-C431FCFD5DF4}" destId="{5A23DA12-72FF-472F-A377-F0B08651A52C}" srcOrd="2" destOrd="0" presId="urn:microsoft.com/office/officeart/2005/8/layout/orgChart1"/>
    <dgm:cxn modelId="{9C6BB5E2-1B02-43B7-87DD-E1E4C6F948E7}" type="presParOf" srcId="{381CFCE0-5B66-4478-8E15-7044CC38EB85}" destId="{B6ACBE92-6B3F-40CE-9A7D-0EC93D8F9782}" srcOrd="2" destOrd="0" presId="urn:microsoft.com/office/officeart/2005/8/layout/orgChart1"/>
    <dgm:cxn modelId="{56A47E9F-C926-4D50-AB0F-4E22D2C93869}" type="presParOf" srcId="{7A7FB9AD-DF8E-4E7E-9202-13B3C33A33E5}" destId="{BC8D0940-F315-454B-98D3-751B53B5DAA2}" srcOrd="2" destOrd="0" presId="urn:microsoft.com/office/officeart/2005/8/layout/orgChart1"/>
    <dgm:cxn modelId="{BF5BFE1E-29DC-4BE3-9525-379A25947443}" type="presParOf" srcId="{7A7FB9AD-DF8E-4E7E-9202-13B3C33A33E5}" destId="{9BCFBA70-1A23-481B-8060-56EB66EF2A37}" srcOrd="3" destOrd="0" presId="urn:microsoft.com/office/officeart/2005/8/layout/orgChart1"/>
    <dgm:cxn modelId="{E9A3630B-3B22-462E-8B6F-A6DF7EB7AF21}" type="presParOf" srcId="{9BCFBA70-1A23-481B-8060-56EB66EF2A37}" destId="{81D716AD-EDA7-484F-B4BF-9F092F42E85C}" srcOrd="0" destOrd="0" presId="urn:microsoft.com/office/officeart/2005/8/layout/orgChart1"/>
    <dgm:cxn modelId="{406DBE27-9926-45CE-9852-F8F7D088B64C}" type="presParOf" srcId="{81D716AD-EDA7-484F-B4BF-9F092F42E85C}" destId="{C86C8FED-72E4-4697-BFF6-C4C2D4C787FA}" srcOrd="0" destOrd="0" presId="urn:microsoft.com/office/officeart/2005/8/layout/orgChart1"/>
    <dgm:cxn modelId="{E3E7B973-ADE8-4856-9C05-1C1694612128}" type="presParOf" srcId="{81D716AD-EDA7-484F-B4BF-9F092F42E85C}" destId="{987DD86A-1AF9-4D2B-9C05-AC5228F9BC2B}" srcOrd="1" destOrd="0" presId="urn:microsoft.com/office/officeart/2005/8/layout/orgChart1"/>
    <dgm:cxn modelId="{AD67F49A-E158-4E6F-BC39-FEF9EC0B65A2}" type="presParOf" srcId="{9BCFBA70-1A23-481B-8060-56EB66EF2A37}" destId="{549D0A15-8B97-461A-B086-D9C3033F14B6}" srcOrd="1" destOrd="0" presId="urn:microsoft.com/office/officeart/2005/8/layout/orgChart1"/>
    <dgm:cxn modelId="{16496A24-B76C-4CD4-A976-54F8082B2696}" type="presParOf" srcId="{549D0A15-8B97-461A-B086-D9C3033F14B6}" destId="{FBEB6B6A-6BBC-4B63-AEE4-A84B5A8E4ADA}" srcOrd="0" destOrd="0" presId="urn:microsoft.com/office/officeart/2005/8/layout/orgChart1"/>
    <dgm:cxn modelId="{A3E5F664-BEC0-42B6-B462-30F672009DE5}" type="presParOf" srcId="{549D0A15-8B97-461A-B086-D9C3033F14B6}" destId="{D9F29029-E0B7-40DF-80F3-78CD7529A999}" srcOrd="1" destOrd="0" presId="urn:microsoft.com/office/officeart/2005/8/layout/orgChart1"/>
    <dgm:cxn modelId="{942C7900-9BFA-4EBF-AF1B-79DBBCA790F8}" type="presParOf" srcId="{D9F29029-E0B7-40DF-80F3-78CD7529A999}" destId="{244B418D-0473-44AD-A597-62960D90FFAB}" srcOrd="0" destOrd="0" presId="urn:microsoft.com/office/officeart/2005/8/layout/orgChart1"/>
    <dgm:cxn modelId="{652E65D8-6D58-4F89-9FE3-66A86DE6E4ED}" type="presParOf" srcId="{244B418D-0473-44AD-A597-62960D90FFAB}" destId="{E826E906-F669-4AF7-86A1-0A5A230F3F36}" srcOrd="0" destOrd="0" presId="urn:microsoft.com/office/officeart/2005/8/layout/orgChart1"/>
    <dgm:cxn modelId="{2CFB94E5-232C-4D96-9879-F2BAD3583FD4}" type="presParOf" srcId="{244B418D-0473-44AD-A597-62960D90FFAB}" destId="{C09FA9F9-2B26-4085-9473-AD7D7098CF38}" srcOrd="1" destOrd="0" presId="urn:microsoft.com/office/officeart/2005/8/layout/orgChart1"/>
    <dgm:cxn modelId="{48788F7D-5FC5-489E-A04D-616B25513640}" type="presParOf" srcId="{D9F29029-E0B7-40DF-80F3-78CD7529A999}" destId="{7793D7AC-2DA2-4D39-B760-0694FAE36215}" srcOrd="1" destOrd="0" presId="urn:microsoft.com/office/officeart/2005/8/layout/orgChart1"/>
    <dgm:cxn modelId="{A2540E94-643A-4512-9A78-47C3159C6DB3}" type="presParOf" srcId="{7793D7AC-2DA2-4D39-B760-0694FAE36215}" destId="{453527C4-89C2-4704-BB0C-8758AF1B8A3C}" srcOrd="0" destOrd="0" presId="urn:microsoft.com/office/officeart/2005/8/layout/orgChart1"/>
    <dgm:cxn modelId="{B346C6C8-27F5-4C7C-B487-AEB0B5B1DC6C}" type="presParOf" srcId="{7793D7AC-2DA2-4D39-B760-0694FAE36215}" destId="{ADD32CA7-CEB2-4959-B901-E525FF073F57}" srcOrd="1" destOrd="0" presId="urn:microsoft.com/office/officeart/2005/8/layout/orgChart1"/>
    <dgm:cxn modelId="{15A382B2-1B64-4838-8CC9-749381C3FC13}" type="presParOf" srcId="{ADD32CA7-CEB2-4959-B901-E525FF073F57}" destId="{28506AFE-D780-4918-806B-FBB450FA9E3E}" srcOrd="0" destOrd="0" presId="urn:microsoft.com/office/officeart/2005/8/layout/orgChart1"/>
    <dgm:cxn modelId="{DBA774D6-B637-49D7-95B1-D061861B6112}" type="presParOf" srcId="{28506AFE-D780-4918-806B-FBB450FA9E3E}" destId="{D06FABFE-3A53-47A6-B9CF-2F8C302CFD3E}" srcOrd="0" destOrd="0" presId="urn:microsoft.com/office/officeart/2005/8/layout/orgChart1"/>
    <dgm:cxn modelId="{0D2BEF26-9FAA-4509-A51D-A3251B6DBA44}" type="presParOf" srcId="{28506AFE-D780-4918-806B-FBB450FA9E3E}" destId="{FCAC74D2-C892-4D70-8C42-76D82A2A422F}" srcOrd="1" destOrd="0" presId="urn:microsoft.com/office/officeart/2005/8/layout/orgChart1"/>
    <dgm:cxn modelId="{93A10320-F2A5-462A-AF7A-E8138E502323}" type="presParOf" srcId="{ADD32CA7-CEB2-4959-B901-E525FF073F57}" destId="{9CBCF4B3-6F61-4E75-8DD2-6C86AAEDAAEA}" srcOrd="1" destOrd="0" presId="urn:microsoft.com/office/officeart/2005/8/layout/orgChart1"/>
    <dgm:cxn modelId="{003FA051-DF53-4735-8372-4C62C5EA3A5F}" type="presParOf" srcId="{9CBCF4B3-6F61-4E75-8DD2-6C86AAEDAAEA}" destId="{C5C52B83-08E0-454C-9E2C-B5C3989366FE}" srcOrd="0" destOrd="0" presId="urn:microsoft.com/office/officeart/2005/8/layout/orgChart1"/>
    <dgm:cxn modelId="{AEF9E4FD-1BEC-4315-A979-7A97F0489828}" type="presParOf" srcId="{9CBCF4B3-6F61-4E75-8DD2-6C86AAEDAAEA}" destId="{92156610-A4E5-413C-9560-A9D413F711AE}" srcOrd="1" destOrd="0" presId="urn:microsoft.com/office/officeart/2005/8/layout/orgChart1"/>
    <dgm:cxn modelId="{6660DA1E-42A0-43E2-89E7-274423AA5A20}" type="presParOf" srcId="{92156610-A4E5-413C-9560-A9D413F711AE}" destId="{320AB04C-10BC-4869-A007-17ADB8AA0881}" srcOrd="0" destOrd="0" presId="urn:microsoft.com/office/officeart/2005/8/layout/orgChart1"/>
    <dgm:cxn modelId="{FA561353-98FB-44AF-B9E3-F31590153924}" type="presParOf" srcId="{320AB04C-10BC-4869-A007-17ADB8AA0881}" destId="{D5E3DA63-156C-43FE-A58A-05A2778BA975}" srcOrd="0" destOrd="0" presId="urn:microsoft.com/office/officeart/2005/8/layout/orgChart1"/>
    <dgm:cxn modelId="{A8BEC446-8640-47ED-86F9-C845F25383A0}" type="presParOf" srcId="{320AB04C-10BC-4869-A007-17ADB8AA0881}" destId="{E28DEDC6-9931-4CF2-8F60-A3FD31946842}" srcOrd="1" destOrd="0" presId="urn:microsoft.com/office/officeart/2005/8/layout/orgChart1"/>
    <dgm:cxn modelId="{72799614-9DFD-4E29-8FAD-1EE17E728CD9}" type="presParOf" srcId="{92156610-A4E5-413C-9560-A9D413F711AE}" destId="{EA7F5A56-38AD-4156-9B59-43DFD6BE09DA}" srcOrd="1" destOrd="0" presId="urn:microsoft.com/office/officeart/2005/8/layout/orgChart1"/>
    <dgm:cxn modelId="{0D59C8BA-583C-4369-BFC3-491F1D24BD67}" type="presParOf" srcId="{92156610-A4E5-413C-9560-A9D413F711AE}" destId="{01387A55-BA78-4F50-AC18-A41DA30A39F9}" srcOrd="2" destOrd="0" presId="urn:microsoft.com/office/officeart/2005/8/layout/orgChart1"/>
    <dgm:cxn modelId="{C5ABAEF8-4858-4940-979E-0C2A7F640E69}" type="presParOf" srcId="{ADD32CA7-CEB2-4959-B901-E525FF073F57}" destId="{7F019D7B-C51A-468B-B327-D5E32107FFC0}" srcOrd="2" destOrd="0" presId="urn:microsoft.com/office/officeart/2005/8/layout/orgChart1"/>
    <dgm:cxn modelId="{B0B11DF6-5D29-4F9F-B983-75A8F90A8CDD}" type="presParOf" srcId="{D9F29029-E0B7-40DF-80F3-78CD7529A999}" destId="{F296E149-AD62-4B84-A1BF-F0117DDBD631}" srcOrd="2" destOrd="0" presId="urn:microsoft.com/office/officeart/2005/8/layout/orgChart1"/>
    <dgm:cxn modelId="{2CA650B1-80EA-4FD8-9594-A85384042F2D}" type="presParOf" srcId="{549D0A15-8B97-461A-B086-D9C3033F14B6}" destId="{BEFD1368-E059-4D57-9606-2A1A32C6B30D}" srcOrd="2" destOrd="0" presId="urn:microsoft.com/office/officeart/2005/8/layout/orgChart1"/>
    <dgm:cxn modelId="{AB5A1449-E5CA-4B24-9CA7-332250A56C74}" type="presParOf" srcId="{549D0A15-8B97-461A-B086-D9C3033F14B6}" destId="{19F44D56-AD26-405C-A8BE-A2E9C1A1158A}" srcOrd="3" destOrd="0" presId="urn:microsoft.com/office/officeart/2005/8/layout/orgChart1"/>
    <dgm:cxn modelId="{E8314BC7-769D-46BB-819A-3A1DC910BB3D}" type="presParOf" srcId="{19F44D56-AD26-405C-A8BE-A2E9C1A1158A}" destId="{0C14F67C-25B4-4963-A32E-3F58372ED081}" srcOrd="0" destOrd="0" presId="urn:microsoft.com/office/officeart/2005/8/layout/orgChart1"/>
    <dgm:cxn modelId="{49594A58-94E5-46FF-8E31-0178E2E7DC4B}" type="presParOf" srcId="{0C14F67C-25B4-4963-A32E-3F58372ED081}" destId="{3AF3EF0B-BA57-4236-A571-7FD3972E3751}" srcOrd="0" destOrd="0" presId="urn:microsoft.com/office/officeart/2005/8/layout/orgChart1"/>
    <dgm:cxn modelId="{F2A263D6-E207-4315-98CF-8A8B7F355FE8}" type="presParOf" srcId="{0C14F67C-25B4-4963-A32E-3F58372ED081}" destId="{E2043363-3A87-40DD-B5CE-37E9D1825682}" srcOrd="1" destOrd="0" presId="urn:microsoft.com/office/officeart/2005/8/layout/orgChart1"/>
    <dgm:cxn modelId="{82C3D5E1-6DC2-4A24-9923-7545532E09E4}" type="presParOf" srcId="{19F44D56-AD26-405C-A8BE-A2E9C1A1158A}" destId="{FADF16D8-19C2-4F8B-B071-821DEDFA9C05}" srcOrd="1" destOrd="0" presId="urn:microsoft.com/office/officeart/2005/8/layout/orgChart1"/>
    <dgm:cxn modelId="{00F4D4A1-9D26-4452-B675-D88D3DC0936E}" type="presParOf" srcId="{FADF16D8-19C2-4F8B-B071-821DEDFA9C05}" destId="{BFFDB4D7-ECAB-466C-9C83-5EA1597D4BFF}" srcOrd="0" destOrd="0" presId="urn:microsoft.com/office/officeart/2005/8/layout/orgChart1"/>
    <dgm:cxn modelId="{EC1851AE-A2FF-430A-AF42-A1F1F08C4465}" type="presParOf" srcId="{FADF16D8-19C2-4F8B-B071-821DEDFA9C05}" destId="{79AFAEBB-8AFB-45F4-8DC4-0050D19A6D43}" srcOrd="1" destOrd="0" presId="urn:microsoft.com/office/officeart/2005/8/layout/orgChart1"/>
    <dgm:cxn modelId="{45110D2B-D317-4C5B-81BC-6D4DDFEAE480}" type="presParOf" srcId="{79AFAEBB-8AFB-45F4-8DC4-0050D19A6D43}" destId="{D6FF1501-2E23-4361-A608-0456BB20D856}" srcOrd="0" destOrd="0" presId="urn:microsoft.com/office/officeart/2005/8/layout/orgChart1"/>
    <dgm:cxn modelId="{DCA1D690-3440-4796-A93C-D638708CFE0F}" type="presParOf" srcId="{D6FF1501-2E23-4361-A608-0456BB20D856}" destId="{A5ABE0DD-822D-4580-80AE-DD1B47F63F3D}" srcOrd="0" destOrd="0" presId="urn:microsoft.com/office/officeart/2005/8/layout/orgChart1"/>
    <dgm:cxn modelId="{BC0E89AA-7542-419F-91EF-EE439CB74432}" type="presParOf" srcId="{D6FF1501-2E23-4361-A608-0456BB20D856}" destId="{109B19B3-5BFB-48B4-801D-6E73BFA0E104}" srcOrd="1" destOrd="0" presId="urn:microsoft.com/office/officeart/2005/8/layout/orgChart1"/>
    <dgm:cxn modelId="{99DC070E-560B-4955-9BA2-DFA9190EDC94}" type="presParOf" srcId="{79AFAEBB-8AFB-45F4-8DC4-0050D19A6D43}" destId="{110D7F02-7F78-4E0A-BAD9-3FB9EA04072D}" srcOrd="1" destOrd="0" presId="urn:microsoft.com/office/officeart/2005/8/layout/orgChart1"/>
    <dgm:cxn modelId="{17818DCF-E467-43A5-BF3B-D994052F9DEC}" type="presParOf" srcId="{110D7F02-7F78-4E0A-BAD9-3FB9EA04072D}" destId="{B5191AF0-8C5E-4205-BBE1-C921CFDD3451}" srcOrd="0" destOrd="0" presId="urn:microsoft.com/office/officeart/2005/8/layout/orgChart1"/>
    <dgm:cxn modelId="{EBBB0CF4-B59F-4BA3-91BF-3CCC17C7AB3F}" type="presParOf" srcId="{110D7F02-7F78-4E0A-BAD9-3FB9EA04072D}" destId="{AA29A390-C8EC-432C-9B1D-A65314FA16A1}" srcOrd="1" destOrd="0" presId="urn:microsoft.com/office/officeart/2005/8/layout/orgChart1"/>
    <dgm:cxn modelId="{F1186D02-283F-4BE9-99C2-0EDE32F78400}" type="presParOf" srcId="{AA29A390-C8EC-432C-9B1D-A65314FA16A1}" destId="{9170370D-2956-4A75-ABE1-6B0541142452}" srcOrd="0" destOrd="0" presId="urn:microsoft.com/office/officeart/2005/8/layout/orgChart1"/>
    <dgm:cxn modelId="{2573F795-885B-4867-A4B8-2864937FA475}" type="presParOf" srcId="{9170370D-2956-4A75-ABE1-6B0541142452}" destId="{E88C38A6-ABA6-43FB-9A8F-807CC7397EE9}" srcOrd="0" destOrd="0" presId="urn:microsoft.com/office/officeart/2005/8/layout/orgChart1"/>
    <dgm:cxn modelId="{38B174FD-0F87-4B80-A044-99C9E2F92DE6}" type="presParOf" srcId="{9170370D-2956-4A75-ABE1-6B0541142452}" destId="{F09A10A9-E402-4FF2-98E0-BCA3350FE91B}" srcOrd="1" destOrd="0" presId="urn:microsoft.com/office/officeart/2005/8/layout/orgChart1"/>
    <dgm:cxn modelId="{5948D10D-849B-47E2-ADCF-4158E780F123}" type="presParOf" srcId="{AA29A390-C8EC-432C-9B1D-A65314FA16A1}" destId="{F16BE91F-A4FA-4545-B746-90B76AF0B2DE}" srcOrd="1" destOrd="0" presId="urn:microsoft.com/office/officeart/2005/8/layout/orgChart1"/>
    <dgm:cxn modelId="{B0760B0C-BFAA-4159-A26B-A049A9429D55}" type="presParOf" srcId="{F16BE91F-A4FA-4545-B746-90B76AF0B2DE}" destId="{6D814AC9-68EB-4923-AE67-486859264D55}" srcOrd="0" destOrd="0" presId="urn:microsoft.com/office/officeart/2005/8/layout/orgChart1"/>
    <dgm:cxn modelId="{D9397DEF-D260-40AC-A14F-A4256FE9988D}" type="presParOf" srcId="{F16BE91F-A4FA-4545-B746-90B76AF0B2DE}" destId="{1379089E-0EEE-4064-BC2F-694BD264C6CE}" srcOrd="1" destOrd="0" presId="urn:microsoft.com/office/officeart/2005/8/layout/orgChart1"/>
    <dgm:cxn modelId="{0CAF9055-7AB4-444B-B40E-39DC9CCF6AD4}" type="presParOf" srcId="{1379089E-0EEE-4064-BC2F-694BD264C6CE}" destId="{2EE9CD86-7435-4F0A-A8D1-784F3D650212}" srcOrd="0" destOrd="0" presId="urn:microsoft.com/office/officeart/2005/8/layout/orgChart1"/>
    <dgm:cxn modelId="{03323C67-ABC6-4570-9110-799851320B84}" type="presParOf" srcId="{2EE9CD86-7435-4F0A-A8D1-784F3D650212}" destId="{E13D2BB7-C17C-4D97-8199-E65781642F3E}" srcOrd="0" destOrd="0" presId="urn:microsoft.com/office/officeart/2005/8/layout/orgChart1"/>
    <dgm:cxn modelId="{183979E2-7493-46C6-90A7-8A0B2F041662}" type="presParOf" srcId="{2EE9CD86-7435-4F0A-A8D1-784F3D650212}" destId="{C99F2D33-16FE-4984-9B8E-4EE1F5ABD552}" srcOrd="1" destOrd="0" presId="urn:microsoft.com/office/officeart/2005/8/layout/orgChart1"/>
    <dgm:cxn modelId="{D11210CE-08AE-4DAF-8B8F-C323694EE65E}" type="presParOf" srcId="{1379089E-0EEE-4064-BC2F-694BD264C6CE}" destId="{68F5636E-D9C8-4514-9E9E-A6CE64FE4131}" srcOrd="1" destOrd="0" presId="urn:microsoft.com/office/officeart/2005/8/layout/orgChart1"/>
    <dgm:cxn modelId="{29E503AB-1DF5-4B2E-9D14-888304018215}" type="presParOf" srcId="{1379089E-0EEE-4064-BC2F-694BD264C6CE}" destId="{C370C2FD-12D6-40ED-854E-BB0DE9730402}" srcOrd="2" destOrd="0" presId="urn:microsoft.com/office/officeart/2005/8/layout/orgChart1"/>
    <dgm:cxn modelId="{04DD8087-7673-4BB9-BC48-07D6038A5B72}" type="presParOf" srcId="{AA29A390-C8EC-432C-9B1D-A65314FA16A1}" destId="{2EC78CBD-4D8D-4E7F-BBCF-20850D580683}" srcOrd="2" destOrd="0" presId="urn:microsoft.com/office/officeart/2005/8/layout/orgChart1"/>
    <dgm:cxn modelId="{46C224EB-8EA7-4D88-A131-4EB3A92660FC}" type="presParOf" srcId="{79AFAEBB-8AFB-45F4-8DC4-0050D19A6D43}" destId="{6966BC2C-2F5F-4ABA-A312-FD57464B7F99}" srcOrd="2" destOrd="0" presId="urn:microsoft.com/office/officeart/2005/8/layout/orgChart1"/>
    <dgm:cxn modelId="{06BB7344-417F-4392-AE62-9BE0099CBDA3}" type="presParOf" srcId="{19F44D56-AD26-405C-A8BE-A2E9C1A1158A}" destId="{EF01A16B-32F0-4DFA-AF51-7515391F31F5}" srcOrd="2" destOrd="0" presId="urn:microsoft.com/office/officeart/2005/8/layout/orgChart1"/>
    <dgm:cxn modelId="{3BC08CDC-B3CD-428D-8A04-E14212C36204}" type="presParOf" srcId="{9BCFBA70-1A23-481B-8060-56EB66EF2A37}" destId="{49D786CA-9E99-48CA-9A26-0262DD3590E5}" srcOrd="2" destOrd="0" presId="urn:microsoft.com/office/officeart/2005/8/layout/orgChart1"/>
    <dgm:cxn modelId="{6CE5A324-2A3B-4400-BEE5-213B557443DE}" type="presParOf" srcId="{38BB5277-C416-47FB-A696-D6046C0DCC72}" destId="{28FB73B6-17DF-458B-84F5-6576371AFE0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51A71E-B3B2-468C-905E-0645C7E7077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4D3B8D84-F923-4111-BD2E-14E8EF7D057D}">
      <dgm:prSet phldrT="[Tekst]" custT="1"/>
      <dgm:spPr/>
      <dgm:t>
        <a:bodyPr/>
        <a:lstStyle/>
        <a:p>
          <a:r>
            <a:rPr lang="hr-HR" sz="1800" dirty="0">
              <a:solidFill>
                <a:schemeClr val="bg1"/>
              </a:solidFill>
            </a:rPr>
            <a:t>INO DOHODAK</a:t>
          </a:r>
        </a:p>
        <a:p>
          <a:r>
            <a:rPr lang="hr-HR" sz="1800" dirty="0">
              <a:solidFill>
                <a:schemeClr val="bg1"/>
              </a:solidFill>
            </a:rPr>
            <a:t>(u roku 30 dana)</a:t>
          </a:r>
        </a:p>
      </dgm:t>
    </dgm:pt>
    <dgm:pt modelId="{27EE38AE-29FF-4BC3-AF9D-06B0883DB0AC}" type="parTrans" cxnId="{0E2D072E-5DEE-4495-8695-49EB98CD2B16}">
      <dgm:prSet/>
      <dgm:spPr/>
      <dgm:t>
        <a:bodyPr/>
        <a:lstStyle/>
        <a:p>
          <a:endParaRPr lang="hr-HR"/>
        </a:p>
      </dgm:t>
    </dgm:pt>
    <dgm:pt modelId="{0F11590D-341F-44A7-A87E-7AD075593572}" type="sibTrans" cxnId="{0E2D072E-5DEE-4495-8695-49EB98CD2B16}">
      <dgm:prSet/>
      <dgm:spPr/>
      <dgm:t>
        <a:bodyPr/>
        <a:lstStyle/>
        <a:p>
          <a:endParaRPr lang="hr-HR"/>
        </a:p>
      </dgm:t>
    </dgm:pt>
    <dgm:pt modelId="{A66454E1-2D4A-4552-8D07-77E7D7CEB818}">
      <dgm:prSet phldrT="[Tekst]" custT="1"/>
      <dgm:spPr/>
      <dgm:t>
        <a:bodyPr/>
        <a:lstStyle/>
        <a:p>
          <a:r>
            <a:rPr lang="hr-HR" sz="1800" dirty="0">
              <a:solidFill>
                <a:schemeClr val="bg1"/>
              </a:solidFill>
            </a:rPr>
            <a:t>POREZNI OBVEZNIK PLAĆA PREDUJMOVE/POREZ U INOZEMSTVU</a:t>
          </a:r>
        </a:p>
      </dgm:t>
    </dgm:pt>
    <dgm:pt modelId="{F1A536EC-8D95-48EE-9790-B3C3B0294F14}" type="parTrans" cxnId="{96235B1F-EDE7-4A13-87CB-5EB9FF1F9AC2}">
      <dgm:prSet/>
      <dgm:spPr/>
      <dgm:t>
        <a:bodyPr/>
        <a:lstStyle/>
        <a:p>
          <a:endParaRPr lang="hr-HR" sz="3200">
            <a:solidFill>
              <a:schemeClr val="bg1"/>
            </a:solidFill>
          </a:endParaRPr>
        </a:p>
      </dgm:t>
    </dgm:pt>
    <dgm:pt modelId="{DFACD1DA-D9B8-48FC-A617-2FABCC51DB51}" type="sibTrans" cxnId="{96235B1F-EDE7-4A13-87CB-5EB9FF1F9AC2}">
      <dgm:prSet/>
      <dgm:spPr/>
      <dgm:t>
        <a:bodyPr/>
        <a:lstStyle/>
        <a:p>
          <a:endParaRPr lang="hr-HR"/>
        </a:p>
      </dgm:t>
    </dgm:pt>
    <dgm:pt modelId="{88E8771C-BB3F-4ABF-97FF-BE26DCBE199B}">
      <dgm:prSet phldrT="[Tekst]" custT="1"/>
      <dgm:spPr/>
      <dgm:t>
        <a:bodyPr/>
        <a:lstStyle/>
        <a:p>
          <a:r>
            <a:rPr lang="hr-HR" sz="1800" dirty="0">
              <a:solidFill>
                <a:schemeClr val="bg1"/>
              </a:solidFill>
            </a:rPr>
            <a:t>POREZNI OBVEZNIK NE PLAĆA PREDUJMOVE/POREZ U INOZEMSTVU</a:t>
          </a:r>
        </a:p>
      </dgm:t>
    </dgm:pt>
    <dgm:pt modelId="{1E812E71-9929-49A0-811F-F943045F0A7E}" type="parTrans" cxnId="{78A770E3-B6B3-4FCF-A0F5-7487CFA5EA7E}">
      <dgm:prSet/>
      <dgm:spPr/>
      <dgm:t>
        <a:bodyPr/>
        <a:lstStyle/>
        <a:p>
          <a:endParaRPr lang="hr-HR" sz="3200">
            <a:solidFill>
              <a:schemeClr val="bg1"/>
            </a:solidFill>
          </a:endParaRPr>
        </a:p>
      </dgm:t>
    </dgm:pt>
    <dgm:pt modelId="{B6440835-45AB-442B-8C78-304BA65B4746}" type="sibTrans" cxnId="{78A770E3-B6B3-4FCF-A0F5-7487CFA5EA7E}">
      <dgm:prSet/>
      <dgm:spPr/>
      <dgm:t>
        <a:bodyPr/>
        <a:lstStyle/>
        <a:p>
          <a:endParaRPr lang="hr-HR"/>
        </a:p>
      </dgm:t>
    </dgm:pt>
    <dgm:pt modelId="{D52A49DF-F01C-4A3C-A693-5AEDA865ACF4}">
      <dgm:prSet custT="1"/>
      <dgm:spPr/>
      <dgm:t>
        <a:bodyPr/>
        <a:lstStyle/>
        <a:p>
          <a:r>
            <a:rPr lang="hr-HR" sz="1800" dirty="0">
              <a:solidFill>
                <a:schemeClr val="bg1"/>
              </a:solidFill>
            </a:rPr>
            <a:t>IZJAVA</a:t>
          </a:r>
        </a:p>
        <a:p>
          <a:r>
            <a:rPr lang="hr-HR" sz="1800" dirty="0">
              <a:solidFill>
                <a:schemeClr val="bg1"/>
              </a:solidFill>
            </a:rPr>
            <a:t>(u roku 8 dana)</a:t>
          </a:r>
        </a:p>
      </dgm:t>
    </dgm:pt>
    <dgm:pt modelId="{F351A6E5-9F25-4409-9AA3-C1A581CF998D}" type="parTrans" cxnId="{83194002-CEB4-4D92-807A-0CCD50EF3D76}">
      <dgm:prSet/>
      <dgm:spPr/>
      <dgm:t>
        <a:bodyPr/>
        <a:lstStyle/>
        <a:p>
          <a:endParaRPr lang="hr-HR" sz="3200">
            <a:solidFill>
              <a:schemeClr val="bg1"/>
            </a:solidFill>
          </a:endParaRPr>
        </a:p>
      </dgm:t>
    </dgm:pt>
    <dgm:pt modelId="{BE086563-B7E3-4E7A-AF35-59D828E2F63D}" type="sibTrans" cxnId="{83194002-CEB4-4D92-807A-0CCD50EF3D76}">
      <dgm:prSet/>
      <dgm:spPr/>
      <dgm:t>
        <a:bodyPr/>
        <a:lstStyle/>
        <a:p>
          <a:endParaRPr lang="hr-HR"/>
        </a:p>
      </dgm:t>
    </dgm:pt>
    <dgm:pt modelId="{8E4C5D76-D2D1-4FAD-BA25-BF6817E18A55}">
      <dgm:prSet custT="1"/>
      <dgm:spPr/>
      <dgm:t>
        <a:bodyPr/>
        <a:lstStyle/>
        <a:p>
          <a:r>
            <a:rPr lang="hr-HR" sz="1800" dirty="0">
              <a:solidFill>
                <a:schemeClr val="bg1"/>
              </a:solidFill>
            </a:rPr>
            <a:t>JOPPD</a:t>
          </a:r>
        </a:p>
        <a:p>
          <a:r>
            <a:rPr lang="hr-HR" sz="1800" dirty="0">
              <a:solidFill>
                <a:schemeClr val="bg1"/>
              </a:solidFill>
            </a:rPr>
            <a:t>(u roku 30 dana)</a:t>
          </a:r>
        </a:p>
      </dgm:t>
    </dgm:pt>
    <dgm:pt modelId="{E1857609-0717-494F-9465-B12F58863BD5}" type="parTrans" cxnId="{73797653-A469-44BC-B5D6-E1CA6F1AA02F}">
      <dgm:prSet/>
      <dgm:spPr/>
      <dgm:t>
        <a:bodyPr/>
        <a:lstStyle/>
        <a:p>
          <a:endParaRPr lang="hr-HR" sz="3200">
            <a:solidFill>
              <a:schemeClr val="bg1"/>
            </a:solidFill>
          </a:endParaRPr>
        </a:p>
      </dgm:t>
    </dgm:pt>
    <dgm:pt modelId="{419D9E3E-CBCC-40D7-BABF-BB5AC9CF5CAA}" type="sibTrans" cxnId="{73797653-A469-44BC-B5D6-E1CA6F1AA02F}">
      <dgm:prSet/>
      <dgm:spPr/>
      <dgm:t>
        <a:bodyPr/>
        <a:lstStyle/>
        <a:p>
          <a:endParaRPr lang="hr-HR"/>
        </a:p>
      </dgm:t>
    </dgm:pt>
    <dgm:pt modelId="{87B411EE-0ACF-4575-A8E1-0484B807D833}">
      <dgm:prSet custT="1"/>
      <dgm:spPr/>
      <dgm:t>
        <a:bodyPr/>
        <a:lstStyle/>
        <a:p>
          <a:r>
            <a:rPr lang="hr-HR" sz="1800" dirty="0">
              <a:solidFill>
                <a:schemeClr val="bg1"/>
              </a:solidFill>
            </a:rPr>
            <a:t>INO DOH</a:t>
          </a:r>
        </a:p>
        <a:p>
          <a:r>
            <a:rPr lang="hr-HR" sz="1800" dirty="0">
              <a:solidFill>
                <a:schemeClr val="bg1"/>
              </a:solidFill>
            </a:rPr>
            <a:t>(31.1. tekuća godina+1)</a:t>
          </a:r>
        </a:p>
      </dgm:t>
    </dgm:pt>
    <dgm:pt modelId="{E2C9F117-A515-4C5B-B11A-ED6FA4D624A8}" type="parTrans" cxnId="{3C107FD9-2A0B-4C77-B437-0A6E45DA19CE}">
      <dgm:prSet/>
      <dgm:spPr/>
      <dgm:t>
        <a:bodyPr/>
        <a:lstStyle/>
        <a:p>
          <a:endParaRPr lang="hr-HR" sz="3200">
            <a:solidFill>
              <a:schemeClr val="bg1"/>
            </a:solidFill>
          </a:endParaRPr>
        </a:p>
      </dgm:t>
    </dgm:pt>
    <dgm:pt modelId="{DD1017DD-8586-47F7-9B75-880B4F972FEA}" type="sibTrans" cxnId="{3C107FD9-2A0B-4C77-B437-0A6E45DA19CE}">
      <dgm:prSet/>
      <dgm:spPr/>
      <dgm:t>
        <a:bodyPr/>
        <a:lstStyle/>
        <a:p>
          <a:endParaRPr lang="hr-HR"/>
        </a:p>
      </dgm:t>
    </dgm:pt>
    <dgm:pt modelId="{B32F060C-DA32-47E2-848A-47F60A05CC22}">
      <dgm:prSet custT="1"/>
      <dgm:spPr/>
      <dgm:t>
        <a:bodyPr/>
        <a:lstStyle/>
        <a:p>
          <a:r>
            <a:rPr lang="hr-HR" sz="1800" dirty="0">
              <a:solidFill>
                <a:schemeClr val="bg1"/>
              </a:solidFill>
            </a:rPr>
            <a:t>POTVRDA O PLAĆENOM POREZU</a:t>
          </a:r>
        </a:p>
        <a:p>
          <a:r>
            <a:rPr lang="hr-HR" sz="1800" dirty="0">
              <a:solidFill>
                <a:schemeClr val="bg1"/>
              </a:solidFill>
            </a:rPr>
            <a:t>(30. 11.  iduće godine)</a:t>
          </a:r>
        </a:p>
      </dgm:t>
    </dgm:pt>
    <dgm:pt modelId="{D3600018-13E5-4F33-A654-EAB767605244}" type="parTrans" cxnId="{87C41314-7DCA-4ED9-B7D8-2116753833D0}">
      <dgm:prSet/>
      <dgm:spPr/>
      <dgm:t>
        <a:bodyPr/>
        <a:lstStyle/>
        <a:p>
          <a:endParaRPr lang="hr-HR" sz="3200">
            <a:solidFill>
              <a:schemeClr val="bg1"/>
            </a:solidFill>
          </a:endParaRPr>
        </a:p>
      </dgm:t>
    </dgm:pt>
    <dgm:pt modelId="{EF7EBF5F-0E97-4482-820E-9DDE8AF32AEA}" type="sibTrans" cxnId="{87C41314-7DCA-4ED9-B7D8-2116753833D0}">
      <dgm:prSet/>
      <dgm:spPr/>
      <dgm:t>
        <a:bodyPr/>
        <a:lstStyle/>
        <a:p>
          <a:endParaRPr lang="hr-HR"/>
        </a:p>
      </dgm:t>
    </dgm:pt>
    <dgm:pt modelId="{4567C78F-C158-40B1-AD72-76D42C3585C3}" type="pres">
      <dgm:prSet presAssocID="{4D51A71E-B3B2-468C-905E-0645C7E7077A}" presName="hierChild1" presStyleCnt="0">
        <dgm:presLayoutVars>
          <dgm:orgChart val="1"/>
          <dgm:chPref val="1"/>
          <dgm:dir/>
          <dgm:animOne val="branch"/>
          <dgm:animLvl val="lvl"/>
          <dgm:resizeHandles/>
        </dgm:presLayoutVars>
      </dgm:prSet>
      <dgm:spPr/>
    </dgm:pt>
    <dgm:pt modelId="{8CD9446B-9679-44DA-9793-F9BA2979C832}" type="pres">
      <dgm:prSet presAssocID="{4D3B8D84-F923-4111-BD2E-14E8EF7D057D}" presName="hierRoot1" presStyleCnt="0">
        <dgm:presLayoutVars>
          <dgm:hierBranch val="init"/>
        </dgm:presLayoutVars>
      </dgm:prSet>
      <dgm:spPr/>
    </dgm:pt>
    <dgm:pt modelId="{4AEF37E7-6A37-48F8-AB1D-B524C8150A5F}" type="pres">
      <dgm:prSet presAssocID="{4D3B8D84-F923-4111-BD2E-14E8EF7D057D}" presName="rootComposite1" presStyleCnt="0"/>
      <dgm:spPr/>
    </dgm:pt>
    <dgm:pt modelId="{4C980560-350B-45A0-BC13-7D1EAEE755EA}" type="pres">
      <dgm:prSet presAssocID="{4D3B8D84-F923-4111-BD2E-14E8EF7D057D}" presName="rootText1" presStyleLbl="node0" presStyleIdx="0" presStyleCnt="1" custScaleX="388568">
        <dgm:presLayoutVars>
          <dgm:chPref val="3"/>
        </dgm:presLayoutVars>
      </dgm:prSet>
      <dgm:spPr/>
    </dgm:pt>
    <dgm:pt modelId="{E2E503A4-BDBB-4EF0-83DE-525667D1582B}" type="pres">
      <dgm:prSet presAssocID="{4D3B8D84-F923-4111-BD2E-14E8EF7D057D}" presName="rootConnector1" presStyleLbl="node1" presStyleIdx="0" presStyleCnt="0"/>
      <dgm:spPr/>
    </dgm:pt>
    <dgm:pt modelId="{657FF0ED-8061-4DBA-9784-8D467761624E}" type="pres">
      <dgm:prSet presAssocID="{4D3B8D84-F923-4111-BD2E-14E8EF7D057D}" presName="hierChild2" presStyleCnt="0"/>
      <dgm:spPr/>
    </dgm:pt>
    <dgm:pt modelId="{2B08A01C-6DFE-404B-BD2A-E3F0D126832F}" type="pres">
      <dgm:prSet presAssocID="{F1A536EC-8D95-48EE-9790-B3C3B0294F14}" presName="Name37" presStyleLbl="parChTrans1D2" presStyleIdx="0" presStyleCnt="2"/>
      <dgm:spPr/>
    </dgm:pt>
    <dgm:pt modelId="{38DB2A7C-6F3B-4FCE-A7F6-2212A1A0E76B}" type="pres">
      <dgm:prSet presAssocID="{A66454E1-2D4A-4552-8D07-77E7D7CEB818}" presName="hierRoot2" presStyleCnt="0">
        <dgm:presLayoutVars>
          <dgm:hierBranch/>
        </dgm:presLayoutVars>
      </dgm:prSet>
      <dgm:spPr/>
    </dgm:pt>
    <dgm:pt modelId="{9EA22EE7-C946-47B3-8C78-81BB44B39B88}" type="pres">
      <dgm:prSet presAssocID="{A66454E1-2D4A-4552-8D07-77E7D7CEB818}" presName="rootComposite" presStyleCnt="0"/>
      <dgm:spPr/>
    </dgm:pt>
    <dgm:pt modelId="{2717835C-B4FB-4DEE-84EB-304F7C8DCF30}" type="pres">
      <dgm:prSet presAssocID="{A66454E1-2D4A-4552-8D07-77E7D7CEB818}" presName="rootText" presStyleLbl="node2" presStyleIdx="0" presStyleCnt="2" custScaleX="357747">
        <dgm:presLayoutVars>
          <dgm:chPref val="3"/>
        </dgm:presLayoutVars>
      </dgm:prSet>
      <dgm:spPr/>
    </dgm:pt>
    <dgm:pt modelId="{E1803996-DEA1-4233-8C94-CB87ABF70E5A}" type="pres">
      <dgm:prSet presAssocID="{A66454E1-2D4A-4552-8D07-77E7D7CEB818}" presName="rootConnector" presStyleLbl="node2" presStyleIdx="0" presStyleCnt="2"/>
      <dgm:spPr/>
    </dgm:pt>
    <dgm:pt modelId="{EFD4B3A9-90CE-4356-A41D-34CECEA09B77}" type="pres">
      <dgm:prSet presAssocID="{A66454E1-2D4A-4552-8D07-77E7D7CEB818}" presName="hierChild4" presStyleCnt="0"/>
      <dgm:spPr/>
    </dgm:pt>
    <dgm:pt modelId="{ED00B32C-77F8-446B-AC05-87C6ADCA9E6F}" type="pres">
      <dgm:prSet presAssocID="{F351A6E5-9F25-4409-9AA3-C1A581CF998D}" presName="Name35" presStyleLbl="parChTrans1D3" presStyleIdx="0" presStyleCnt="2"/>
      <dgm:spPr/>
    </dgm:pt>
    <dgm:pt modelId="{CB26BE4B-FD2D-4E5C-A0BB-85892B664C9A}" type="pres">
      <dgm:prSet presAssocID="{D52A49DF-F01C-4A3C-A693-5AEDA865ACF4}" presName="hierRoot2" presStyleCnt="0">
        <dgm:presLayoutVars>
          <dgm:hierBranch/>
        </dgm:presLayoutVars>
      </dgm:prSet>
      <dgm:spPr/>
    </dgm:pt>
    <dgm:pt modelId="{398DB72B-54AD-419B-BF10-B673D421B0FF}" type="pres">
      <dgm:prSet presAssocID="{D52A49DF-F01C-4A3C-A693-5AEDA865ACF4}" presName="rootComposite" presStyleCnt="0"/>
      <dgm:spPr/>
    </dgm:pt>
    <dgm:pt modelId="{FB78026E-099F-4713-B050-BD1BC14B9674}" type="pres">
      <dgm:prSet presAssocID="{D52A49DF-F01C-4A3C-A693-5AEDA865ACF4}" presName="rootText" presStyleLbl="node3" presStyleIdx="0" presStyleCnt="2" custScaleX="356564">
        <dgm:presLayoutVars>
          <dgm:chPref val="3"/>
        </dgm:presLayoutVars>
      </dgm:prSet>
      <dgm:spPr/>
    </dgm:pt>
    <dgm:pt modelId="{4CD72917-632A-430A-A083-02DB3C25A6B6}" type="pres">
      <dgm:prSet presAssocID="{D52A49DF-F01C-4A3C-A693-5AEDA865ACF4}" presName="rootConnector" presStyleLbl="node3" presStyleIdx="0" presStyleCnt="2"/>
      <dgm:spPr/>
    </dgm:pt>
    <dgm:pt modelId="{0F2AFE59-3D19-44E2-8798-7E148574951F}" type="pres">
      <dgm:prSet presAssocID="{D52A49DF-F01C-4A3C-A693-5AEDA865ACF4}" presName="hierChild4" presStyleCnt="0"/>
      <dgm:spPr/>
    </dgm:pt>
    <dgm:pt modelId="{A04A31FE-3D53-450D-9DC6-60E50DAA44A2}" type="pres">
      <dgm:prSet presAssocID="{E2C9F117-A515-4C5B-B11A-ED6FA4D624A8}" presName="Name35" presStyleLbl="parChTrans1D4" presStyleIdx="0" presStyleCnt="2"/>
      <dgm:spPr/>
    </dgm:pt>
    <dgm:pt modelId="{485367BF-D9D4-4AFC-8F2D-A35AF61B9699}" type="pres">
      <dgm:prSet presAssocID="{87B411EE-0ACF-4575-A8E1-0484B807D833}" presName="hierRoot2" presStyleCnt="0">
        <dgm:presLayoutVars>
          <dgm:hierBranch/>
        </dgm:presLayoutVars>
      </dgm:prSet>
      <dgm:spPr/>
    </dgm:pt>
    <dgm:pt modelId="{904611D6-98E7-4C1D-B65D-CA6D682B061C}" type="pres">
      <dgm:prSet presAssocID="{87B411EE-0ACF-4575-A8E1-0484B807D833}" presName="rootComposite" presStyleCnt="0"/>
      <dgm:spPr/>
    </dgm:pt>
    <dgm:pt modelId="{0B54B641-5B8A-4024-B254-D7BE69798679}" type="pres">
      <dgm:prSet presAssocID="{87B411EE-0ACF-4575-A8E1-0484B807D833}" presName="rootText" presStyleLbl="node4" presStyleIdx="0" presStyleCnt="2" custScaleX="359035">
        <dgm:presLayoutVars>
          <dgm:chPref val="3"/>
        </dgm:presLayoutVars>
      </dgm:prSet>
      <dgm:spPr/>
    </dgm:pt>
    <dgm:pt modelId="{4209506D-E538-4C49-B054-3FB8235ABED0}" type="pres">
      <dgm:prSet presAssocID="{87B411EE-0ACF-4575-A8E1-0484B807D833}" presName="rootConnector" presStyleLbl="node4" presStyleIdx="0" presStyleCnt="2"/>
      <dgm:spPr/>
    </dgm:pt>
    <dgm:pt modelId="{EFCD783B-4C2A-46E5-9841-F171DCF451EE}" type="pres">
      <dgm:prSet presAssocID="{87B411EE-0ACF-4575-A8E1-0484B807D833}" presName="hierChild4" presStyleCnt="0"/>
      <dgm:spPr/>
    </dgm:pt>
    <dgm:pt modelId="{7BA43F13-0303-47F5-A5D4-43B63F1D666A}" type="pres">
      <dgm:prSet presAssocID="{D3600018-13E5-4F33-A654-EAB767605244}" presName="Name35" presStyleLbl="parChTrans1D4" presStyleIdx="1" presStyleCnt="2"/>
      <dgm:spPr/>
    </dgm:pt>
    <dgm:pt modelId="{FCFF1FFD-B856-498C-8C4C-615D77045CF0}" type="pres">
      <dgm:prSet presAssocID="{B32F060C-DA32-47E2-848A-47F60A05CC22}" presName="hierRoot2" presStyleCnt="0">
        <dgm:presLayoutVars>
          <dgm:hierBranch/>
        </dgm:presLayoutVars>
      </dgm:prSet>
      <dgm:spPr/>
    </dgm:pt>
    <dgm:pt modelId="{ECABC818-9EF3-4492-8BCA-476E723E532A}" type="pres">
      <dgm:prSet presAssocID="{B32F060C-DA32-47E2-848A-47F60A05CC22}" presName="rootComposite" presStyleCnt="0"/>
      <dgm:spPr/>
    </dgm:pt>
    <dgm:pt modelId="{4E38EC79-CE03-4552-B9B8-A4BE050753CC}" type="pres">
      <dgm:prSet presAssocID="{B32F060C-DA32-47E2-848A-47F60A05CC22}" presName="rootText" presStyleLbl="node4" presStyleIdx="1" presStyleCnt="2" custScaleX="363381">
        <dgm:presLayoutVars>
          <dgm:chPref val="3"/>
        </dgm:presLayoutVars>
      </dgm:prSet>
      <dgm:spPr/>
    </dgm:pt>
    <dgm:pt modelId="{5509E397-75E3-44FF-BE11-E12F161037F3}" type="pres">
      <dgm:prSet presAssocID="{B32F060C-DA32-47E2-848A-47F60A05CC22}" presName="rootConnector" presStyleLbl="node4" presStyleIdx="1" presStyleCnt="2"/>
      <dgm:spPr/>
    </dgm:pt>
    <dgm:pt modelId="{420143EA-4452-4D4C-93F1-1B7B7CD9C01B}" type="pres">
      <dgm:prSet presAssocID="{B32F060C-DA32-47E2-848A-47F60A05CC22}" presName="hierChild4" presStyleCnt="0"/>
      <dgm:spPr/>
    </dgm:pt>
    <dgm:pt modelId="{500262AB-4EE7-43C8-B2E0-6848EB93F89E}" type="pres">
      <dgm:prSet presAssocID="{B32F060C-DA32-47E2-848A-47F60A05CC22}" presName="hierChild5" presStyleCnt="0"/>
      <dgm:spPr/>
    </dgm:pt>
    <dgm:pt modelId="{25CC5A4D-130C-47B6-8744-CA2FCED6962B}" type="pres">
      <dgm:prSet presAssocID="{87B411EE-0ACF-4575-A8E1-0484B807D833}" presName="hierChild5" presStyleCnt="0"/>
      <dgm:spPr/>
    </dgm:pt>
    <dgm:pt modelId="{FBA0D2B1-CCCB-457F-BB2A-0EEFC9DB2227}" type="pres">
      <dgm:prSet presAssocID="{D52A49DF-F01C-4A3C-A693-5AEDA865ACF4}" presName="hierChild5" presStyleCnt="0"/>
      <dgm:spPr/>
    </dgm:pt>
    <dgm:pt modelId="{6B693963-A9F6-4E3D-9D9D-E77283F838B9}" type="pres">
      <dgm:prSet presAssocID="{A66454E1-2D4A-4552-8D07-77E7D7CEB818}" presName="hierChild5" presStyleCnt="0"/>
      <dgm:spPr/>
    </dgm:pt>
    <dgm:pt modelId="{EC5738D7-120E-4432-B69F-9DD320180696}" type="pres">
      <dgm:prSet presAssocID="{1E812E71-9929-49A0-811F-F943045F0A7E}" presName="Name37" presStyleLbl="parChTrans1D2" presStyleIdx="1" presStyleCnt="2"/>
      <dgm:spPr/>
    </dgm:pt>
    <dgm:pt modelId="{E0370BD1-2EE8-401F-B02F-1E42F10207AE}" type="pres">
      <dgm:prSet presAssocID="{88E8771C-BB3F-4ABF-97FF-BE26DCBE199B}" presName="hierRoot2" presStyleCnt="0">
        <dgm:presLayoutVars>
          <dgm:hierBranch/>
        </dgm:presLayoutVars>
      </dgm:prSet>
      <dgm:spPr/>
    </dgm:pt>
    <dgm:pt modelId="{9328808D-080F-4B3C-AC99-DFB74E09B41F}" type="pres">
      <dgm:prSet presAssocID="{88E8771C-BB3F-4ABF-97FF-BE26DCBE199B}" presName="rootComposite" presStyleCnt="0"/>
      <dgm:spPr/>
    </dgm:pt>
    <dgm:pt modelId="{24703A02-779B-4DBB-A791-5B6866F2EED6}" type="pres">
      <dgm:prSet presAssocID="{88E8771C-BB3F-4ABF-97FF-BE26DCBE199B}" presName="rootText" presStyleLbl="node2" presStyleIdx="1" presStyleCnt="2" custScaleX="293636">
        <dgm:presLayoutVars>
          <dgm:chPref val="3"/>
        </dgm:presLayoutVars>
      </dgm:prSet>
      <dgm:spPr/>
    </dgm:pt>
    <dgm:pt modelId="{B8245B1A-EDCB-449B-8D40-3EFC9F2AFEBA}" type="pres">
      <dgm:prSet presAssocID="{88E8771C-BB3F-4ABF-97FF-BE26DCBE199B}" presName="rootConnector" presStyleLbl="node2" presStyleIdx="1" presStyleCnt="2"/>
      <dgm:spPr/>
    </dgm:pt>
    <dgm:pt modelId="{1C7DF177-87F9-49AE-8031-245B9CFB9244}" type="pres">
      <dgm:prSet presAssocID="{88E8771C-BB3F-4ABF-97FF-BE26DCBE199B}" presName="hierChild4" presStyleCnt="0"/>
      <dgm:spPr/>
    </dgm:pt>
    <dgm:pt modelId="{D14A96FB-38A2-428B-AAFC-2E006C899114}" type="pres">
      <dgm:prSet presAssocID="{E1857609-0717-494F-9465-B12F58863BD5}" presName="Name35" presStyleLbl="parChTrans1D3" presStyleIdx="1" presStyleCnt="2"/>
      <dgm:spPr/>
    </dgm:pt>
    <dgm:pt modelId="{63244879-D000-4D8D-AADB-46E8143C01C0}" type="pres">
      <dgm:prSet presAssocID="{8E4C5D76-D2D1-4FAD-BA25-BF6817E18A55}" presName="hierRoot2" presStyleCnt="0">
        <dgm:presLayoutVars>
          <dgm:hierBranch val="init"/>
        </dgm:presLayoutVars>
      </dgm:prSet>
      <dgm:spPr/>
    </dgm:pt>
    <dgm:pt modelId="{69A7332C-0C02-4124-9520-65CEC4620093}" type="pres">
      <dgm:prSet presAssocID="{8E4C5D76-D2D1-4FAD-BA25-BF6817E18A55}" presName="rootComposite" presStyleCnt="0"/>
      <dgm:spPr/>
    </dgm:pt>
    <dgm:pt modelId="{2DD2430C-1614-4F78-AEBD-E814727CB565}" type="pres">
      <dgm:prSet presAssocID="{8E4C5D76-D2D1-4FAD-BA25-BF6817E18A55}" presName="rootText" presStyleLbl="node3" presStyleIdx="1" presStyleCnt="2" custScaleX="296323">
        <dgm:presLayoutVars>
          <dgm:chPref val="3"/>
        </dgm:presLayoutVars>
      </dgm:prSet>
      <dgm:spPr/>
    </dgm:pt>
    <dgm:pt modelId="{82515258-3480-4F61-BBCB-8CB95B38A54A}" type="pres">
      <dgm:prSet presAssocID="{8E4C5D76-D2D1-4FAD-BA25-BF6817E18A55}" presName="rootConnector" presStyleLbl="node3" presStyleIdx="1" presStyleCnt="2"/>
      <dgm:spPr/>
    </dgm:pt>
    <dgm:pt modelId="{5D09E29B-FC69-4AC6-A2D0-063DA9297A4E}" type="pres">
      <dgm:prSet presAssocID="{8E4C5D76-D2D1-4FAD-BA25-BF6817E18A55}" presName="hierChild4" presStyleCnt="0"/>
      <dgm:spPr/>
    </dgm:pt>
    <dgm:pt modelId="{936D2A21-8160-4FEC-8F12-C7CBA0CB8541}" type="pres">
      <dgm:prSet presAssocID="{8E4C5D76-D2D1-4FAD-BA25-BF6817E18A55}" presName="hierChild5" presStyleCnt="0"/>
      <dgm:spPr/>
    </dgm:pt>
    <dgm:pt modelId="{5A133E4B-285A-48EC-BD87-62051AF99A6C}" type="pres">
      <dgm:prSet presAssocID="{88E8771C-BB3F-4ABF-97FF-BE26DCBE199B}" presName="hierChild5" presStyleCnt="0"/>
      <dgm:spPr/>
    </dgm:pt>
    <dgm:pt modelId="{A1E50CD0-379E-4B88-AD5E-BB250045C917}" type="pres">
      <dgm:prSet presAssocID="{4D3B8D84-F923-4111-BD2E-14E8EF7D057D}" presName="hierChild3" presStyleCnt="0"/>
      <dgm:spPr/>
    </dgm:pt>
  </dgm:ptLst>
  <dgm:cxnLst>
    <dgm:cxn modelId="{83194002-CEB4-4D92-807A-0CCD50EF3D76}" srcId="{A66454E1-2D4A-4552-8D07-77E7D7CEB818}" destId="{D52A49DF-F01C-4A3C-A693-5AEDA865ACF4}" srcOrd="0" destOrd="0" parTransId="{F351A6E5-9F25-4409-9AA3-C1A581CF998D}" sibTransId="{BE086563-B7E3-4E7A-AF35-59D828E2F63D}"/>
    <dgm:cxn modelId="{218C5907-423A-4271-9DA3-80AC814C16A8}" type="presOf" srcId="{1E812E71-9929-49A0-811F-F943045F0A7E}" destId="{EC5738D7-120E-4432-B69F-9DD320180696}" srcOrd="0" destOrd="0" presId="urn:microsoft.com/office/officeart/2005/8/layout/orgChart1"/>
    <dgm:cxn modelId="{87C41314-7DCA-4ED9-B7D8-2116753833D0}" srcId="{87B411EE-0ACF-4575-A8E1-0484B807D833}" destId="{B32F060C-DA32-47E2-848A-47F60A05CC22}" srcOrd="0" destOrd="0" parTransId="{D3600018-13E5-4F33-A654-EAB767605244}" sibTransId="{EF7EBF5F-0E97-4482-820E-9DDE8AF32AEA}"/>
    <dgm:cxn modelId="{96235B1F-EDE7-4A13-87CB-5EB9FF1F9AC2}" srcId="{4D3B8D84-F923-4111-BD2E-14E8EF7D057D}" destId="{A66454E1-2D4A-4552-8D07-77E7D7CEB818}" srcOrd="0" destOrd="0" parTransId="{F1A536EC-8D95-48EE-9790-B3C3B0294F14}" sibTransId="{DFACD1DA-D9B8-48FC-A617-2FABCC51DB51}"/>
    <dgm:cxn modelId="{30BB2126-D305-4A5D-ABEE-9CA0F20B369F}" type="presOf" srcId="{D52A49DF-F01C-4A3C-A693-5AEDA865ACF4}" destId="{4CD72917-632A-430A-A083-02DB3C25A6B6}" srcOrd="1" destOrd="0" presId="urn:microsoft.com/office/officeart/2005/8/layout/orgChart1"/>
    <dgm:cxn modelId="{0E2D072E-5DEE-4495-8695-49EB98CD2B16}" srcId="{4D51A71E-B3B2-468C-905E-0645C7E7077A}" destId="{4D3B8D84-F923-4111-BD2E-14E8EF7D057D}" srcOrd="0" destOrd="0" parTransId="{27EE38AE-29FF-4BC3-AF9D-06B0883DB0AC}" sibTransId="{0F11590D-341F-44A7-A87E-7AD075593572}"/>
    <dgm:cxn modelId="{FC4D7A39-F806-4611-A466-D59DA3545F27}" type="presOf" srcId="{87B411EE-0ACF-4575-A8E1-0484B807D833}" destId="{4209506D-E538-4C49-B054-3FB8235ABED0}" srcOrd="1" destOrd="0" presId="urn:microsoft.com/office/officeart/2005/8/layout/orgChart1"/>
    <dgm:cxn modelId="{6093B93A-AE49-4437-B42E-AE5DEECA5410}" type="presOf" srcId="{E2C9F117-A515-4C5B-B11A-ED6FA4D624A8}" destId="{A04A31FE-3D53-450D-9DC6-60E50DAA44A2}" srcOrd="0" destOrd="0" presId="urn:microsoft.com/office/officeart/2005/8/layout/orgChart1"/>
    <dgm:cxn modelId="{9D4F165F-B68A-4ED8-BC6E-01B75FAE55C7}" type="presOf" srcId="{F351A6E5-9F25-4409-9AA3-C1A581CF998D}" destId="{ED00B32C-77F8-446B-AC05-87C6ADCA9E6F}" srcOrd="0" destOrd="0" presId="urn:microsoft.com/office/officeart/2005/8/layout/orgChart1"/>
    <dgm:cxn modelId="{88C80662-0D41-4303-BA7C-7AABF417DC6A}" type="presOf" srcId="{D3600018-13E5-4F33-A654-EAB767605244}" destId="{7BA43F13-0303-47F5-A5D4-43B63F1D666A}" srcOrd="0" destOrd="0" presId="urn:microsoft.com/office/officeart/2005/8/layout/orgChart1"/>
    <dgm:cxn modelId="{45DDD347-DDDA-4657-8910-BCF3D783957C}" type="presOf" srcId="{D52A49DF-F01C-4A3C-A693-5AEDA865ACF4}" destId="{FB78026E-099F-4713-B050-BD1BC14B9674}" srcOrd="0" destOrd="0" presId="urn:microsoft.com/office/officeart/2005/8/layout/orgChart1"/>
    <dgm:cxn modelId="{D441586E-0B17-4DD5-AB0A-780D50D6D8DE}" type="presOf" srcId="{87B411EE-0ACF-4575-A8E1-0484B807D833}" destId="{0B54B641-5B8A-4024-B254-D7BE69798679}" srcOrd="0" destOrd="0" presId="urn:microsoft.com/office/officeart/2005/8/layout/orgChart1"/>
    <dgm:cxn modelId="{67FA7D6E-A22C-450B-82C8-DEF4F7CE143A}" type="presOf" srcId="{4D51A71E-B3B2-468C-905E-0645C7E7077A}" destId="{4567C78F-C158-40B1-AD72-76D42C3585C3}" srcOrd="0" destOrd="0" presId="urn:microsoft.com/office/officeart/2005/8/layout/orgChart1"/>
    <dgm:cxn modelId="{73797653-A469-44BC-B5D6-E1CA6F1AA02F}" srcId="{88E8771C-BB3F-4ABF-97FF-BE26DCBE199B}" destId="{8E4C5D76-D2D1-4FAD-BA25-BF6817E18A55}" srcOrd="0" destOrd="0" parTransId="{E1857609-0717-494F-9465-B12F58863BD5}" sibTransId="{419D9E3E-CBCC-40D7-BABF-BB5AC9CF5CAA}"/>
    <dgm:cxn modelId="{FCEBD97E-BB4A-44C5-8803-F4FE3E124542}" type="presOf" srcId="{B32F060C-DA32-47E2-848A-47F60A05CC22}" destId="{4E38EC79-CE03-4552-B9B8-A4BE050753CC}" srcOrd="0" destOrd="0" presId="urn:microsoft.com/office/officeart/2005/8/layout/orgChart1"/>
    <dgm:cxn modelId="{DF0B3982-073A-49A2-9F86-2E47772A8B84}" type="presOf" srcId="{F1A536EC-8D95-48EE-9790-B3C3B0294F14}" destId="{2B08A01C-6DFE-404B-BD2A-E3F0D126832F}" srcOrd="0" destOrd="0" presId="urn:microsoft.com/office/officeart/2005/8/layout/orgChart1"/>
    <dgm:cxn modelId="{04CC828A-B61A-4753-983B-A86CFA37486E}" type="presOf" srcId="{88E8771C-BB3F-4ABF-97FF-BE26DCBE199B}" destId="{B8245B1A-EDCB-449B-8D40-3EFC9F2AFEBA}" srcOrd="1" destOrd="0" presId="urn:microsoft.com/office/officeart/2005/8/layout/orgChart1"/>
    <dgm:cxn modelId="{05E6B392-EB0D-44DD-BC11-B98CA87E4970}" type="presOf" srcId="{4D3B8D84-F923-4111-BD2E-14E8EF7D057D}" destId="{E2E503A4-BDBB-4EF0-83DE-525667D1582B}" srcOrd="1" destOrd="0" presId="urn:microsoft.com/office/officeart/2005/8/layout/orgChart1"/>
    <dgm:cxn modelId="{74AF8198-CF68-45DF-BA25-91859E9EC592}" type="presOf" srcId="{88E8771C-BB3F-4ABF-97FF-BE26DCBE199B}" destId="{24703A02-779B-4DBB-A791-5B6866F2EED6}" srcOrd="0" destOrd="0" presId="urn:microsoft.com/office/officeart/2005/8/layout/orgChart1"/>
    <dgm:cxn modelId="{78FAF8A2-8DC9-4C1E-B8C8-2D7A8890A9AD}" type="presOf" srcId="{8E4C5D76-D2D1-4FAD-BA25-BF6817E18A55}" destId="{2DD2430C-1614-4F78-AEBD-E814727CB565}" srcOrd="0" destOrd="0" presId="urn:microsoft.com/office/officeart/2005/8/layout/orgChart1"/>
    <dgm:cxn modelId="{A8B0B3A6-862D-4611-9C20-5CA9A1DCA448}" type="presOf" srcId="{B32F060C-DA32-47E2-848A-47F60A05CC22}" destId="{5509E397-75E3-44FF-BE11-E12F161037F3}" srcOrd="1" destOrd="0" presId="urn:microsoft.com/office/officeart/2005/8/layout/orgChart1"/>
    <dgm:cxn modelId="{293607B6-AEA9-49AB-974C-1981C579BE9C}" type="presOf" srcId="{8E4C5D76-D2D1-4FAD-BA25-BF6817E18A55}" destId="{82515258-3480-4F61-BBCB-8CB95B38A54A}" srcOrd="1" destOrd="0" presId="urn:microsoft.com/office/officeart/2005/8/layout/orgChart1"/>
    <dgm:cxn modelId="{88AE30BD-430E-4E59-ADC7-715CA8B1AB63}" type="presOf" srcId="{A66454E1-2D4A-4552-8D07-77E7D7CEB818}" destId="{2717835C-B4FB-4DEE-84EB-304F7C8DCF30}" srcOrd="0" destOrd="0" presId="urn:microsoft.com/office/officeart/2005/8/layout/orgChart1"/>
    <dgm:cxn modelId="{3C107FD9-2A0B-4C77-B437-0A6E45DA19CE}" srcId="{D52A49DF-F01C-4A3C-A693-5AEDA865ACF4}" destId="{87B411EE-0ACF-4575-A8E1-0484B807D833}" srcOrd="0" destOrd="0" parTransId="{E2C9F117-A515-4C5B-B11A-ED6FA4D624A8}" sibTransId="{DD1017DD-8586-47F7-9B75-880B4F972FEA}"/>
    <dgm:cxn modelId="{048C5BDC-11F3-41CE-9CBF-0BD7C82A615F}" type="presOf" srcId="{E1857609-0717-494F-9465-B12F58863BD5}" destId="{D14A96FB-38A2-428B-AAFC-2E006C899114}" srcOrd="0" destOrd="0" presId="urn:microsoft.com/office/officeart/2005/8/layout/orgChart1"/>
    <dgm:cxn modelId="{E06A1CDE-CE82-4FEA-A25F-D77FD466A02A}" type="presOf" srcId="{A66454E1-2D4A-4552-8D07-77E7D7CEB818}" destId="{E1803996-DEA1-4233-8C94-CB87ABF70E5A}" srcOrd="1" destOrd="0" presId="urn:microsoft.com/office/officeart/2005/8/layout/orgChart1"/>
    <dgm:cxn modelId="{78A770E3-B6B3-4FCF-A0F5-7487CFA5EA7E}" srcId="{4D3B8D84-F923-4111-BD2E-14E8EF7D057D}" destId="{88E8771C-BB3F-4ABF-97FF-BE26DCBE199B}" srcOrd="1" destOrd="0" parTransId="{1E812E71-9929-49A0-811F-F943045F0A7E}" sibTransId="{B6440835-45AB-442B-8C78-304BA65B4746}"/>
    <dgm:cxn modelId="{EB0989EF-237B-4087-BF94-F1F3D12E3C6F}" type="presOf" srcId="{4D3B8D84-F923-4111-BD2E-14E8EF7D057D}" destId="{4C980560-350B-45A0-BC13-7D1EAEE755EA}" srcOrd="0" destOrd="0" presId="urn:microsoft.com/office/officeart/2005/8/layout/orgChart1"/>
    <dgm:cxn modelId="{E364297E-B242-4F05-8A83-F6A71C640DA8}" type="presParOf" srcId="{4567C78F-C158-40B1-AD72-76D42C3585C3}" destId="{8CD9446B-9679-44DA-9793-F9BA2979C832}" srcOrd="0" destOrd="0" presId="urn:microsoft.com/office/officeart/2005/8/layout/orgChart1"/>
    <dgm:cxn modelId="{D9DB6CE4-6A9C-4388-B495-8ABF09F880AA}" type="presParOf" srcId="{8CD9446B-9679-44DA-9793-F9BA2979C832}" destId="{4AEF37E7-6A37-48F8-AB1D-B524C8150A5F}" srcOrd="0" destOrd="0" presId="urn:microsoft.com/office/officeart/2005/8/layout/orgChart1"/>
    <dgm:cxn modelId="{E1EFE956-361B-4021-8FDC-58A197DF3C5F}" type="presParOf" srcId="{4AEF37E7-6A37-48F8-AB1D-B524C8150A5F}" destId="{4C980560-350B-45A0-BC13-7D1EAEE755EA}" srcOrd="0" destOrd="0" presId="urn:microsoft.com/office/officeart/2005/8/layout/orgChart1"/>
    <dgm:cxn modelId="{BD4A1896-A57C-4FAF-96D2-BE7BC93C0971}" type="presParOf" srcId="{4AEF37E7-6A37-48F8-AB1D-B524C8150A5F}" destId="{E2E503A4-BDBB-4EF0-83DE-525667D1582B}" srcOrd="1" destOrd="0" presId="urn:microsoft.com/office/officeart/2005/8/layout/orgChart1"/>
    <dgm:cxn modelId="{12A4FD2D-CF0C-49AF-AA3D-B8F4AB4B6597}" type="presParOf" srcId="{8CD9446B-9679-44DA-9793-F9BA2979C832}" destId="{657FF0ED-8061-4DBA-9784-8D467761624E}" srcOrd="1" destOrd="0" presId="urn:microsoft.com/office/officeart/2005/8/layout/orgChart1"/>
    <dgm:cxn modelId="{B626DB66-FB47-49CA-B597-0562B51CCB98}" type="presParOf" srcId="{657FF0ED-8061-4DBA-9784-8D467761624E}" destId="{2B08A01C-6DFE-404B-BD2A-E3F0D126832F}" srcOrd="0" destOrd="0" presId="urn:microsoft.com/office/officeart/2005/8/layout/orgChart1"/>
    <dgm:cxn modelId="{A5A303D8-8A60-4CAB-A9BF-825E343B88B9}" type="presParOf" srcId="{657FF0ED-8061-4DBA-9784-8D467761624E}" destId="{38DB2A7C-6F3B-4FCE-A7F6-2212A1A0E76B}" srcOrd="1" destOrd="0" presId="urn:microsoft.com/office/officeart/2005/8/layout/orgChart1"/>
    <dgm:cxn modelId="{E2AC3DE8-0A15-4248-AC75-493611FE3117}" type="presParOf" srcId="{38DB2A7C-6F3B-4FCE-A7F6-2212A1A0E76B}" destId="{9EA22EE7-C946-47B3-8C78-81BB44B39B88}" srcOrd="0" destOrd="0" presId="urn:microsoft.com/office/officeart/2005/8/layout/orgChart1"/>
    <dgm:cxn modelId="{1A227293-49EB-47F0-8ACE-4FD02587DC66}" type="presParOf" srcId="{9EA22EE7-C946-47B3-8C78-81BB44B39B88}" destId="{2717835C-B4FB-4DEE-84EB-304F7C8DCF30}" srcOrd="0" destOrd="0" presId="urn:microsoft.com/office/officeart/2005/8/layout/orgChart1"/>
    <dgm:cxn modelId="{961C18ED-768E-4636-AA8C-5BE22A5C03E7}" type="presParOf" srcId="{9EA22EE7-C946-47B3-8C78-81BB44B39B88}" destId="{E1803996-DEA1-4233-8C94-CB87ABF70E5A}" srcOrd="1" destOrd="0" presId="urn:microsoft.com/office/officeart/2005/8/layout/orgChart1"/>
    <dgm:cxn modelId="{B31A4D34-3E08-4DC9-B501-49E365AE0266}" type="presParOf" srcId="{38DB2A7C-6F3B-4FCE-A7F6-2212A1A0E76B}" destId="{EFD4B3A9-90CE-4356-A41D-34CECEA09B77}" srcOrd="1" destOrd="0" presId="urn:microsoft.com/office/officeart/2005/8/layout/orgChart1"/>
    <dgm:cxn modelId="{C068D1BB-FEB9-4D06-A351-7C669703FD24}" type="presParOf" srcId="{EFD4B3A9-90CE-4356-A41D-34CECEA09B77}" destId="{ED00B32C-77F8-446B-AC05-87C6ADCA9E6F}" srcOrd="0" destOrd="0" presId="urn:microsoft.com/office/officeart/2005/8/layout/orgChart1"/>
    <dgm:cxn modelId="{53026055-B52C-406D-B91B-D4B6499768BF}" type="presParOf" srcId="{EFD4B3A9-90CE-4356-A41D-34CECEA09B77}" destId="{CB26BE4B-FD2D-4E5C-A0BB-85892B664C9A}" srcOrd="1" destOrd="0" presId="urn:microsoft.com/office/officeart/2005/8/layout/orgChart1"/>
    <dgm:cxn modelId="{227CF02E-426D-4AE5-ADC0-6E1DBBADEF10}" type="presParOf" srcId="{CB26BE4B-FD2D-4E5C-A0BB-85892B664C9A}" destId="{398DB72B-54AD-419B-BF10-B673D421B0FF}" srcOrd="0" destOrd="0" presId="urn:microsoft.com/office/officeart/2005/8/layout/orgChart1"/>
    <dgm:cxn modelId="{C0755204-7401-4229-B832-5C7750B4F5C4}" type="presParOf" srcId="{398DB72B-54AD-419B-BF10-B673D421B0FF}" destId="{FB78026E-099F-4713-B050-BD1BC14B9674}" srcOrd="0" destOrd="0" presId="urn:microsoft.com/office/officeart/2005/8/layout/orgChart1"/>
    <dgm:cxn modelId="{02A0B0FE-8AA2-4B05-91DA-303E669B18A9}" type="presParOf" srcId="{398DB72B-54AD-419B-BF10-B673D421B0FF}" destId="{4CD72917-632A-430A-A083-02DB3C25A6B6}" srcOrd="1" destOrd="0" presId="urn:microsoft.com/office/officeart/2005/8/layout/orgChart1"/>
    <dgm:cxn modelId="{9A60E9B1-3CBC-4434-978F-E45A8852C453}" type="presParOf" srcId="{CB26BE4B-FD2D-4E5C-A0BB-85892B664C9A}" destId="{0F2AFE59-3D19-44E2-8798-7E148574951F}" srcOrd="1" destOrd="0" presId="urn:microsoft.com/office/officeart/2005/8/layout/orgChart1"/>
    <dgm:cxn modelId="{44CCD7B4-5386-4F0C-94ED-5D581A18C356}" type="presParOf" srcId="{0F2AFE59-3D19-44E2-8798-7E148574951F}" destId="{A04A31FE-3D53-450D-9DC6-60E50DAA44A2}" srcOrd="0" destOrd="0" presId="urn:microsoft.com/office/officeart/2005/8/layout/orgChart1"/>
    <dgm:cxn modelId="{F1C3EFD6-CF37-47DB-B0BA-160FE92D356E}" type="presParOf" srcId="{0F2AFE59-3D19-44E2-8798-7E148574951F}" destId="{485367BF-D9D4-4AFC-8F2D-A35AF61B9699}" srcOrd="1" destOrd="0" presId="urn:microsoft.com/office/officeart/2005/8/layout/orgChart1"/>
    <dgm:cxn modelId="{E5F2CED2-9257-4AA0-BF12-3BC6FDC812BD}" type="presParOf" srcId="{485367BF-D9D4-4AFC-8F2D-A35AF61B9699}" destId="{904611D6-98E7-4C1D-B65D-CA6D682B061C}" srcOrd="0" destOrd="0" presId="urn:microsoft.com/office/officeart/2005/8/layout/orgChart1"/>
    <dgm:cxn modelId="{505E8767-FF60-47BE-BC98-AA7362F91217}" type="presParOf" srcId="{904611D6-98E7-4C1D-B65D-CA6D682B061C}" destId="{0B54B641-5B8A-4024-B254-D7BE69798679}" srcOrd="0" destOrd="0" presId="urn:microsoft.com/office/officeart/2005/8/layout/orgChart1"/>
    <dgm:cxn modelId="{D3217BD3-96A2-418A-A28D-7475530530EB}" type="presParOf" srcId="{904611D6-98E7-4C1D-B65D-CA6D682B061C}" destId="{4209506D-E538-4C49-B054-3FB8235ABED0}" srcOrd="1" destOrd="0" presId="urn:microsoft.com/office/officeart/2005/8/layout/orgChart1"/>
    <dgm:cxn modelId="{8994FC59-F0BB-4E2F-8BB0-D238629FB887}" type="presParOf" srcId="{485367BF-D9D4-4AFC-8F2D-A35AF61B9699}" destId="{EFCD783B-4C2A-46E5-9841-F171DCF451EE}" srcOrd="1" destOrd="0" presId="urn:microsoft.com/office/officeart/2005/8/layout/orgChart1"/>
    <dgm:cxn modelId="{786AC768-4FF6-48D0-B637-41FC95B1F6EC}" type="presParOf" srcId="{EFCD783B-4C2A-46E5-9841-F171DCF451EE}" destId="{7BA43F13-0303-47F5-A5D4-43B63F1D666A}" srcOrd="0" destOrd="0" presId="urn:microsoft.com/office/officeart/2005/8/layout/orgChart1"/>
    <dgm:cxn modelId="{F64EDC3C-45E5-4C0A-BE00-FCBF411FC1AB}" type="presParOf" srcId="{EFCD783B-4C2A-46E5-9841-F171DCF451EE}" destId="{FCFF1FFD-B856-498C-8C4C-615D77045CF0}" srcOrd="1" destOrd="0" presId="urn:microsoft.com/office/officeart/2005/8/layout/orgChart1"/>
    <dgm:cxn modelId="{D29094FE-6F46-42F6-ADE9-E0DDCBAFFAE4}" type="presParOf" srcId="{FCFF1FFD-B856-498C-8C4C-615D77045CF0}" destId="{ECABC818-9EF3-4492-8BCA-476E723E532A}" srcOrd="0" destOrd="0" presId="urn:microsoft.com/office/officeart/2005/8/layout/orgChart1"/>
    <dgm:cxn modelId="{7BE507F7-8025-420F-B8C1-CA817EBFABE5}" type="presParOf" srcId="{ECABC818-9EF3-4492-8BCA-476E723E532A}" destId="{4E38EC79-CE03-4552-B9B8-A4BE050753CC}" srcOrd="0" destOrd="0" presId="urn:microsoft.com/office/officeart/2005/8/layout/orgChart1"/>
    <dgm:cxn modelId="{73E78FF0-66A1-4D36-BA15-29247C96F7B0}" type="presParOf" srcId="{ECABC818-9EF3-4492-8BCA-476E723E532A}" destId="{5509E397-75E3-44FF-BE11-E12F161037F3}" srcOrd="1" destOrd="0" presId="urn:microsoft.com/office/officeart/2005/8/layout/orgChart1"/>
    <dgm:cxn modelId="{5502C3E2-6043-4969-B09B-8D718C8F7CC5}" type="presParOf" srcId="{FCFF1FFD-B856-498C-8C4C-615D77045CF0}" destId="{420143EA-4452-4D4C-93F1-1B7B7CD9C01B}" srcOrd="1" destOrd="0" presId="urn:microsoft.com/office/officeart/2005/8/layout/orgChart1"/>
    <dgm:cxn modelId="{1062D50E-226B-4853-8D84-1CEA23E4C83F}" type="presParOf" srcId="{FCFF1FFD-B856-498C-8C4C-615D77045CF0}" destId="{500262AB-4EE7-43C8-B2E0-6848EB93F89E}" srcOrd="2" destOrd="0" presId="urn:microsoft.com/office/officeart/2005/8/layout/orgChart1"/>
    <dgm:cxn modelId="{3ADCB79F-51ED-4D61-B9F6-2C576890CAD4}" type="presParOf" srcId="{485367BF-D9D4-4AFC-8F2D-A35AF61B9699}" destId="{25CC5A4D-130C-47B6-8744-CA2FCED6962B}" srcOrd="2" destOrd="0" presId="urn:microsoft.com/office/officeart/2005/8/layout/orgChart1"/>
    <dgm:cxn modelId="{BD6C45BD-558D-45D3-86F3-91685D976F3B}" type="presParOf" srcId="{CB26BE4B-FD2D-4E5C-A0BB-85892B664C9A}" destId="{FBA0D2B1-CCCB-457F-BB2A-0EEFC9DB2227}" srcOrd="2" destOrd="0" presId="urn:microsoft.com/office/officeart/2005/8/layout/orgChart1"/>
    <dgm:cxn modelId="{864A5965-CE67-4ADA-86E0-FE2FEB7D0A13}" type="presParOf" srcId="{38DB2A7C-6F3B-4FCE-A7F6-2212A1A0E76B}" destId="{6B693963-A9F6-4E3D-9D9D-E77283F838B9}" srcOrd="2" destOrd="0" presId="urn:microsoft.com/office/officeart/2005/8/layout/orgChart1"/>
    <dgm:cxn modelId="{B94518FC-550C-4517-A22C-EBD52171ABCE}" type="presParOf" srcId="{657FF0ED-8061-4DBA-9784-8D467761624E}" destId="{EC5738D7-120E-4432-B69F-9DD320180696}" srcOrd="2" destOrd="0" presId="urn:microsoft.com/office/officeart/2005/8/layout/orgChart1"/>
    <dgm:cxn modelId="{EEEFEC4D-AC73-4BBC-9ECD-F9389CD1744D}" type="presParOf" srcId="{657FF0ED-8061-4DBA-9784-8D467761624E}" destId="{E0370BD1-2EE8-401F-B02F-1E42F10207AE}" srcOrd="3" destOrd="0" presId="urn:microsoft.com/office/officeart/2005/8/layout/orgChart1"/>
    <dgm:cxn modelId="{CB19DE5E-6D51-45B6-9FFC-36C19FB50DE9}" type="presParOf" srcId="{E0370BD1-2EE8-401F-B02F-1E42F10207AE}" destId="{9328808D-080F-4B3C-AC99-DFB74E09B41F}" srcOrd="0" destOrd="0" presId="urn:microsoft.com/office/officeart/2005/8/layout/orgChart1"/>
    <dgm:cxn modelId="{339EC5CB-1C53-4622-A69D-281CD8D5E61E}" type="presParOf" srcId="{9328808D-080F-4B3C-AC99-DFB74E09B41F}" destId="{24703A02-779B-4DBB-A791-5B6866F2EED6}" srcOrd="0" destOrd="0" presId="urn:microsoft.com/office/officeart/2005/8/layout/orgChart1"/>
    <dgm:cxn modelId="{FA61A9EC-82BE-4038-A601-7879B09CD490}" type="presParOf" srcId="{9328808D-080F-4B3C-AC99-DFB74E09B41F}" destId="{B8245B1A-EDCB-449B-8D40-3EFC9F2AFEBA}" srcOrd="1" destOrd="0" presId="urn:microsoft.com/office/officeart/2005/8/layout/orgChart1"/>
    <dgm:cxn modelId="{CFE3211F-5327-4F88-90B6-C892882209C8}" type="presParOf" srcId="{E0370BD1-2EE8-401F-B02F-1E42F10207AE}" destId="{1C7DF177-87F9-49AE-8031-245B9CFB9244}" srcOrd="1" destOrd="0" presId="urn:microsoft.com/office/officeart/2005/8/layout/orgChart1"/>
    <dgm:cxn modelId="{F708DCD1-9EF6-4891-B546-F9A9A3D3A7AC}" type="presParOf" srcId="{1C7DF177-87F9-49AE-8031-245B9CFB9244}" destId="{D14A96FB-38A2-428B-AAFC-2E006C899114}" srcOrd="0" destOrd="0" presId="urn:microsoft.com/office/officeart/2005/8/layout/orgChart1"/>
    <dgm:cxn modelId="{D6D6C505-0DA0-4923-9E79-5FF6E640AE84}" type="presParOf" srcId="{1C7DF177-87F9-49AE-8031-245B9CFB9244}" destId="{63244879-D000-4D8D-AADB-46E8143C01C0}" srcOrd="1" destOrd="0" presId="urn:microsoft.com/office/officeart/2005/8/layout/orgChart1"/>
    <dgm:cxn modelId="{620FD8F1-B859-44D9-A8EC-D656A5162592}" type="presParOf" srcId="{63244879-D000-4D8D-AADB-46E8143C01C0}" destId="{69A7332C-0C02-4124-9520-65CEC4620093}" srcOrd="0" destOrd="0" presId="urn:microsoft.com/office/officeart/2005/8/layout/orgChart1"/>
    <dgm:cxn modelId="{E0B0E614-E39D-44E0-8378-FAA1E145504E}" type="presParOf" srcId="{69A7332C-0C02-4124-9520-65CEC4620093}" destId="{2DD2430C-1614-4F78-AEBD-E814727CB565}" srcOrd="0" destOrd="0" presId="urn:microsoft.com/office/officeart/2005/8/layout/orgChart1"/>
    <dgm:cxn modelId="{ED66BA38-3F8A-415A-8476-E6DF3B032768}" type="presParOf" srcId="{69A7332C-0C02-4124-9520-65CEC4620093}" destId="{82515258-3480-4F61-BBCB-8CB95B38A54A}" srcOrd="1" destOrd="0" presId="urn:microsoft.com/office/officeart/2005/8/layout/orgChart1"/>
    <dgm:cxn modelId="{7F7E428B-D9C1-424B-ABA6-17238B3780D8}" type="presParOf" srcId="{63244879-D000-4D8D-AADB-46E8143C01C0}" destId="{5D09E29B-FC69-4AC6-A2D0-063DA9297A4E}" srcOrd="1" destOrd="0" presId="urn:microsoft.com/office/officeart/2005/8/layout/orgChart1"/>
    <dgm:cxn modelId="{5FEDCC4C-7026-40E4-ACC8-A8FB437DFF63}" type="presParOf" srcId="{63244879-D000-4D8D-AADB-46E8143C01C0}" destId="{936D2A21-8160-4FEC-8F12-C7CBA0CB8541}" srcOrd="2" destOrd="0" presId="urn:microsoft.com/office/officeart/2005/8/layout/orgChart1"/>
    <dgm:cxn modelId="{7DFC74BA-55B2-4182-B8A8-A3DB53A8B582}" type="presParOf" srcId="{E0370BD1-2EE8-401F-B02F-1E42F10207AE}" destId="{5A133E4B-285A-48EC-BD87-62051AF99A6C}" srcOrd="2" destOrd="0" presId="urn:microsoft.com/office/officeart/2005/8/layout/orgChart1"/>
    <dgm:cxn modelId="{EDB950EC-42F8-459C-B183-4E1391319BC3}" type="presParOf" srcId="{8CD9446B-9679-44DA-9793-F9BA2979C832}" destId="{A1E50CD0-379E-4B88-AD5E-BB250045C91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F0E28E-E8F8-487F-B38A-09C4165299F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0425B2E0-75D8-4E48-B7CE-9768000351F6}">
      <dgm:prSet phldrT="[Tekst]"/>
      <dgm:spPr/>
      <dgm:t>
        <a:bodyPr/>
        <a:lstStyle/>
        <a:p>
          <a:r>
            <a:rPr lang="hr-HR" dirty="0"/>
            <a:t>INOZEMNI DOHODAK – </a:t>
          </a:r>
          <a:r>
            <a:rPr lang="hr-HR" dirty="0" err="1"/>
            <a:t>DOHODAK</a:t>
          </a:r>
          <a:r>
            <a:rPr lang="hr-HR" dirty="0"/>
            <a:t> OSTVAREN U/ILI IZ  INOZEMSTVA</a:t>
          </a:r>
        </a:p>
      </dgm:t>
    </dgm:pt>
    <dgm:pt modelId="{88A1E0F3-6224-4804-9AFA-2871F1BB6660}" type="parTrans" cxnId="{49A5C2F2-417E-41FD-92CA-FCC39367EBAE}">
      <dgm:prSet/>
      <dgm:spPr/>
      <dgm:t>
        <a:bodyPr/>
        <a:lstStyle/>
        <a:p>
          <a:endParaRPr lang="hr-HR"/>
        </a:p>
      </dgm:t>
    </dgm:pt>
    <dgm:pt modelId="{15615483-606A-4A54-BC01-DC63F222984D}" type="sibTrans" cxnId="{49A5C2F2-417E-41FD-92CA-FCC39367EBAE}">
      <dgm:prSet/>
      <dgm:spPr/>
      <dgm:t>
        <a:bodyPr/>
        <a:lstStyle/>
        <a:p>
          <a:endParaRPr lang="hr-HR"/>
        </a:p>
      </dgm:t>
    </dgm:pt>
    <dgm:pt modelId="{0BCC6F05-55EB-484D-9366-A279DD7CADA6}">
      <dgm:prSet phldrT="[Tekst]"/>
      <dgm:spPr>
        <a:solidFill>
          <a:srgbClr val="95B3D7"/>
        </a:solidFill>
      </dgm:spPr>
      <dgm:t>
        <a:bodyPr/>
        <a:lstStyle/>
        <a:p>
          <a:r>
            <a:rPr lang="hr-HR" dirty="0"/>
            <a:t>ODREDBE MEĐUNARODNIH UGOVORA IMAJU PREDNOST PRED ODREDBAMA TUZEMNOG ZAKONA</a:t>
          </a:r>
        </a:p>
      </dgm:t>
    </dgm:pt>
    <dgm:pt modelId="{255D8622-9A65-49C2-893E-53F4195F2943}" type="parTrans" cxnId="{47A09AAF-359A-4141-8CD3-7B762D54F78F}">
      <dgm:prSet/>
      <dgm:spPr/>
      <dgm:t>
        <a:bodyPr/>
        <a:lstStyle/>
        <a:p>
          <a:endParaRPr lang="hr-HR" dirty="0"/>
        </a:p>
      </dgm:t>
    </dgm:pt>
    <dgm:pt modelId="{5AD170AF-2332-4EF3-8808-68386B346FE6}" type="sibTrans" cxnId="{47A09AAF-359A-4141-8CD3-7B762D54F78F}">
      <dgm:prSet/>
      <dgm:spPr/>
      <dgm:t>
        <a:bodyPr/>
        <a:lstStyle/>
        <a:p>
          <a:endParaRPr lang="hr-HR"/>
        </a:p>
      </dgm:t>
    </dgm:pt>
    <dgm:pt modelId="{2FFCE82C-D088-4D09-B97D-D9E0ED465A9E}">
      <dgm:prSet/>
      <dgm:spPr>
        <a:solidFill>
          <a:srgbClr val="94B8E4"/>
        </a:solidFill>
      </dgm:spPr>
      <dgm:t>
        <a:bodyPr/>
        <a:lstStyle/>
        <a:p>
          <a:r>
            <a:rPr lang="hr-HR" dirty="0"/>
            <a:t>TUZEMNI POSLODAVAC/ SAM POREZNI OBVEZNIK KOJI OSTVARI OPOREZIVI DOHODAK IZ INOZEMSTVA</a:t>
          </a:r>
        </a:p>
      </dgm:t>
    </dgm:pt>
    <dgm:pt modelId="{82A8969D-C343-4AA2-9AC2-1585ED041A7B}" type="parTrans" cxnId="{94E9FBB8-4096-40CB-AA76-24D7C9861241}">
      <dgm:prSet/>
      <dgm:spPr/>
      <dgm:t>
        <a:bodyPr/>
        <a:lstStyle/>
        <a:p>
          <a:endParaRPr lang="hr-HR" dirty="0"/>
        </a:p>
      </dgm:t>
    </dgm:pt>
    <dgm:pt modelId="{B8D67CEB-8841-4C71-8BA4-0D5080D5CC30}" type="sibTrans" cxnId="{94E9FBB8-4096-40CB-AA76-24D7C9861241}">
      <dgm:prSet/>
      <dgm:spPr/>
      <dgm:t>
        <a:bodyPr/>
        <a:lstStyle/>
        <a:p>
          <a:endParaRPr lang="hr-HR"/>
        </a:p>
      </dgm:t>
    </dgm:pt>
    <dgm:pt modelId="{F1911D5A-2C5A-45E6-8F7B-CBD757E19570}">
      <dgm:prSet/>
      <dgm:spPr>
        <a:solidFill>
          <a:schemeClr val="tx2">
            <a:lumMod val="40000"/>
            <a:lumOff val="60000"/>
          </a:schemeClr>
        </a:solidFill>
      </dgm:spPr>
      <dgm:t>
        <a:bodyPr/>
        <a:lstStyle/>
        <a:p>
          <a:r>
            <a:rPr lang="hr-HR" dirty="0"/>
            <a:t>OBRAČUNATI PREDUJAM/KONAČNI POREZ</a:t>
          </a:r>
        </a:p>
      </dgm:t>
    </dgm:pt>
    <dgm:pt modelId="{51383C18-9B18-4D80-BEC4-70BC58AD976F}" type="parTrans" cxnId="{35AFCCA5-B771-45BD-880A-F8A727EA297C}">
      <dgm:prSet/>
      <dgm:spPr/>
      <dgm:t>
        <a:bodyPr/>
        <a:lstStyle/>
        <a:p>
          <a:endParaRPr lang="hr-HR" dirty="0"/>
        </a:p>
      </dgm:t>
    </dgm:pt>
    <dgm:pt modelId="{9C0B944A-8E2D-4C76-B336-09867D7727CA}" type="sibTrans" cxnId="{35AFCCA5-B771-45BD-880A-F8A727EA297C}">
      <dgm:prSet/>
      <dgm:spPr/>
      <dgm:t>
        <a:bodyPr/>
        <a:lstStyle/>
        <a:p>
          <a:endParaRPr lang="hr-HR"/>
        </a:p>
      </dgm:t>
    </dgm:pt>
    <dgm:pt modelId="{81C0EC68-0369-41E6-84A5-557461D97B4C}">
      <dgm:prSet/>
      <dgm:spPr>
        <a:solidFill>
          <a:schemeClr val="tx2">
            <a:lumMod val="60000"/>
            <a:lumOff val="40000"/>
          </a:schemeClr>
        </a:solidFill>
      </dgm:spPr>
      <dgm:t>
        <a:bodyPr/>
        <a:lstStyle/>
        <a:p>
          <a:r>
            <a:rPr lang="hr-HR" dirty="0"/>
            <a:t>U ROKU 30 OD DANA PRIMITKA</a:t>
          </a:r>
        </a:p>
      </dgm:t>
    </dgm:pt>
    <dgm:pt modelId="{BE8101B5-3381-4E29-8284-3DE239547485}" type="parTrans" cxnId="{D44E07D2-27CE-45C0-BAFE-20B399057329}">
      <dgm:prSet/>
      <dgm:spPr/>
      <dgm:t>
        <a:bodyPr/>
        <a:lstStyle/>
        <a:p>
          <a:endParaRPr lang="hr-HR"/>
        </a:p>
      </dgm:t>
    </dgm:pt>
    <dgm:pt modelId="{C9D13C86-EC53-4A08-AD9F-F13FA1355E67}" type="sibTrans" cxnId="{D44E07D2-27CE-45C0-BAFE-20B399057329}">
      <dgm:prSet/>
      <dgm:spPr/>
      <dgm:t>
        <a:bodyPr/>
        <a:lstStyle/>
        <a:p>
          <a:endParaRPr lang="hr-HR"/>
        </a:p>
      </dgm:t>
    </dgm:pt>
    <dgm:pt modelId="{D2F89859-42F9-4851-B74C-13CFDB47F801}">
      <dgm:prSet/>
      <dgm:spPr/>
      <dgm:t>
        <a:bodyPr/>
        <a:lstStyle/>
        <a:p>
          <a:r>
            <a:rPr lang="hr-HR" dirty="0"/>
            <a:t>DOSTAVITI PROPISANO IZVJEŠĆE</a:t>
          </a:r>
        </a:p>
      </dgm:t>
    </dgm:pt>
    <dgm:pt modelId="{1E9AF08B-9404-4907-8866-E96C28D6348A}" type="parTrans" cxnId="{B88CBA50-9D4A-4852-917B-87E5C06B6722}">
      <dgm:prSet/>
      <dgm:spPr/>
      <dgm:t>
        <a:bodyPr/>
        <a:lstStyle/>
        <a:p>
          <a:endParaRPr lang="hr-HR"/>
        </a:p>
      </dgm:t>
    </dgm:pt>
    <dgm:pt modelId="{B904F3FC-F9D7-4971-99D0-080FE12CBA68}" type="sibTrans" cxnId="{B88CBA50-9D4A-4852-917B-87E5C06B6722}">
      <dgm:prSet/>
      <dgm:spPr/>
      <dgm:t>
        <a:bodyPr/>
        <a:lstStyle/>
        <a:p>
          <a:endParaRPr lang="hr-HR"/>
        </a:p>
      </dgm:t>
    </dgm:pt>
    <dgm:pt modelId="{2C2698D9-AB93-4D5E-BDA9-F3F7C6D3CC92}" type="pres">
      <dgm:prSet presAssocID="{5DF0E28E-E8F8-487F-B38A-09C4165299FF}" presName="hierChild1" presStyleCnt="0">
        <dgm:presLayoutVars>
          <dgm:orgChart val="1"/>
          <dgm:chPref val="1"/>
          <dgm:dir/>
          <dgm:animOne val="branch"/>
          <dgm:animLvl val="lvl"/>
          <dgm:resizeHandles/>
        </dgm:presLayoutVars>
      </dgm:prSet>
      <dgm:spPr/>
    </dgm:pt>
    <dgm:pt modelId="{088519EB-E8DF-4A8B-AA52-EE4281D06327}" type="pres">
      <dgm:prSet presAssocID="{0425B2E0-75D8-4E48-B7CE-9768000351F6}" presName="hierRoot1" presStyleCnt="0">
        <dgm:presLayoutVars>
          <dgm:hierBranch val="init"/>
        </dgm:presLayoutVars>
      </dgm:prSet>
      <dgm:spPr/>
    </dgm:pt>
    <dgm:pt modelId="{CB525207-6D76-45E8-9C0B-433B6A5D383D}" type="pres">
      <dgm:prSet presAssocID="{0425B2E0-75D8-4E48-B7CE-9768000351F6}" presName="rootComposite1" presStyleCnt="0"/>
      <dgm:spPr/>
    </dgm:pt>
    <dgm:pt modelId="{E9D835CF-6492-48D5-BD01-A52ADEDBBED1}" type="pres">
      <dgm:prSet presAssocID="{0425B2E0-75D8-4E48-B7CE-9768000351F6}" presName="rootText1" presStyleLbl="node0" presStyleIdx="0" presStyleCnt="1" custScaleX="481594">
        <dgm:presLayoutVars>
          <dgm:chPref val="3"/>
        </dgm:presLayoutVars>
      </dgm:prSet>
      <dgm:spPr/>
    </dgm:pt>
    <dgm:pt modelId="{84703032-0319-4409-8E5D-84166D8F8B4F}" type="pres">
      <dgm:prSet presAssocID="{0425B2E0-75D8-4E48-B7CE-9768000351F6}" presName="rootConnector1" presStyleLbl="node1" presStyleIdx="0" presStyleCnt="0"/>
      <dgm:spPr/>
    </dgm:pt>
    <dgm:pt modelId="{6ACB94E9-34BB-421D-81A5-32E738E2940B}" type="pres">
      <dgm:prSet presAssocID="{0425B2E0-75D8-4E48-B7CE-9768000351F6}" presName="hierChild2" presStyleCnt="0"/>
      <dgm:spPr/>
    </dgm:pt>
    <dgm:pt modelId="{838216D5-D2CE-476F-B619-DD98C9579B18}" type="pres">
      <dgm:prSet presAssocID="{255D8622-9A65-49C2-893E-53F4195F2943}" presName="Name37" presStyleLbl="parChTrans1D2" presStyleIdx="0" presStyleCnt="1"/>
      <dgm:spPr/>
    </dgm:pt>
    <dgm:pt modelId="{736EC96D-D87D-4D8E-8F5D-7B7FFFF45FC2}" type="pres">
      <dgm:prSet presAssocID="{0BCC6F05-55EB-484D-9366-A279DD7CADA6}" presName="hierRoot2" presStyleCnt="0">
        <dgm:presLayoutVars>
          <dgm:hierBranch/>
        </dgm:presLayoutVars>
      </dgm:prSet>
      <dgm:spPr/>
    </dgm:pt>
    <dgm:pt modelId="{64CD89C0-EC9E-422B-8DF1-E2943FCA99B4}" type="pres">
      <dgm:prSet presAssocID="{0BCC6F05-55EB-484D-9366-A279DD7CADA6}" presName="rootComposite" presStyleCnt="0"/>
      <dgm:spPr/>
    </dgm:pt>
    <dgm:pt modelId="{6F6A2479-076F-421C-BE53-6BCA318ACF43}" type="pres">
      <dgm:prSet presAssocID="{0BCC6F05-55EB-484D-9366-A279DD7CADA6}" presName="rootText" presStyleLbl="node2" presStyleIdx="0" presStyleCnt="1" custScaleX="481593">
        <dgm:presLayoutVars>
          <dgm:chPref val="3"/>
        </dgm:presLayoutVars>
      </dgm:prSet>
      <dgm:spPr/>
    </dgm:pt>
    <dgm:pt modelId="{518332C7-F5B9-4710-94A3-0483A20B0B50}" type="pres">
      <dgm:prSet presAssocID="{0BCC6F05-55EB-484D-9366-A279DD7CADA6}" presName="rootConnector" presStyleLbl="node2" presStyleIdx="0" presStyleCnt="1"/>
      <dgm:spPr/>
    </dgm:pt>
    <dgm:pt modelId="{2B159B0C-C79E-413D-A260-09B8F06DD45D}" type="pres">
      <dgm:prSet presAssocID="{0BCC6F05-55EB-484D-9366-A279DD7CADA6}" presName="hierChild4" presStyleCnt="0"/>
      <dgm:spPr/>
    </dgm:pt>
    <dgm:pt modelId="{C8C65DB7-228C-4BF5-BA8B-6C74AEE655E4}" type="pres">
      <dgm:prSet presAssocID="{82A8969D-C343-4AA2-9AC2-1585ED041A7B}" presName="Name35" presStyleLbl="parChTrans1D3" presStyleIdx="0" presStyleCnt="1"/>
      <dgm:spPr/>
    </dgm:pt>
    <dgm:pt modelId="{B9743536-BF00-482E-B637-660FF70070CB}" type="pres">
      <dgm:prSet presAssocID="{2FFCE82C-D088-4D09-B97D-D9E0ED465A9E}" presName="hierRoot2" presStyleCnt="0">
        <dgm:presLayoutVars>
          <dgm:hierBranch val="init"/>
        </dgm:presLayoutVars>
      </dgm:prSet>
      <dgm:spPr/>
    </dgm:pt>
    <dgm:pt modelId="{4A5C1A8D-5400-43D7-BA9E-4C4E953BCA4E}" type="pres">
      <dgm:prSet presAssocID="{2FFCE82C-D088-4D09-B97D-D9E0ED465A9E}" presName="rootComposite" presStyleCnt="0"/>
      <dgm:spPr/>
    </dgm:pt>
    <dgm:pt modelId="{9CD6155F-4ACB-4522-9AEE-785491631708}" type="pres">
      <dgm:prSet presAssocID="{2FFCE82C-D088-4D09-B97D-D9E0ED465A9E}" presName="rootText" presStyleLbl="node3" presStyleIdx="0" presStyleCnt="1" custScaleX="481593">
        <dgm:presLayoutVars>
          <dgm:chPref val="3"/>
        </dgm:presLayoutVars>
      </dgm:prSet>
      <dgm:spPr/>
    </dgm:pt>
    <dgm:pt modelId="{E3FBCF71-90A9-481A-B92D-B185580EBA55}" type="pres">
      <dgm:prSet presAssocID="{2FFCE82C-D088-4D09-B97D-D9E0ED465A9E}" presName="rootConnector" presStyleLbl="node3" presStyleIdx="0" presStyleCnt="1"/>
      <dgm:spPr/>
    </dgm:pt>
    <dgm:pt modelId="{939B2499-25C1-46CF-A022-08A3376C79D5}" type="pres">
      <dgm:prSet presAssocID="{2FFCE82C-D088-4D09-B97D-D9E0ED465A9E}" presName="hierChild4" presStyleCnt="0"/>
      <dgm:spPr/>
    </dgm:pt>
    <dgm:pt modelId="{919EE425-FEFF-41F9-BB2C-3542D5A0960D}" type="pres">
      <dgm:prSet presAssocID="{51383C18-9B18-4D80-BEC4-70BC58AD976F}" presName="Name37" presStyleLbl="parChTrans1D4" presStyleIdx="0" presStyleCnt="3"/>
      <dgm:spPr/>
    </dgm:pt>
    <dgm:pt modelId="{466C9E55-90A2-4C5D-AB61-D072AB6C0DB0}" type="pres">
      <dgm:prSet presAssocID="{F1911D5A-2C5A-45E6-8F7B-CBD757E19570}" presName="hierRoot2" presStyleCnt="0">
        <dgm:presLayoutVars>
          <dgm:hierBranch val="init"/>
        </dgm:presLayoutVars>
      </dgm:prSet>
      <dgm:spPr/>
    </dgm:pt>
    <dgm:pt modelId="{6C9F1F26-28A0-420B-844E-A29B44103B27}" type="pres">
      <dgm:prSet presAssocID="{F1911D5A-2C5A-45E6-8F7B-CBD757E19570}" presName="rootComposite" presStyleCnt="0"/>
      <dgm:spPr/>
    </dgm:pt>
    <dgm:pt modelId="{FB45C013-F5C8-4994-A23C-758D7EBF36F6}" type="pres">
      <dgm:prSet presAssocID="{F1911D5A-2C5A-45E6-8F7B-CBD757E19570}" presName="rootText" presStyleLbl="node4" presStyleIdx="0" presStyleCnt="3" custScaleX="481594">
        <dgm:presLayoutVars>
          <dgm:chPref val="3"/>
        </dgm:presLayoutVars>
      </dgm:prSet>
      <dgm:spPr/>
    </dgm:pt>
    <dgm:pt modelId="{131651CB-6D56-4811-8199-E6A3A15E66A2}" type="pres">
      <dgm:prSet presAssocID="{F1911D5A-2C5A-45E6-8F7B-CBD757E19570}" presName="rootConnector" presStyleLbl="node4" presStyleIdx="0" presStyleCnt="3"/>
      <dgm:spPr/>
    </dgm:pt>
    <dgm:pt modelId="{D3391DAC-1974-425E-BE9D-C456F7667BF6}" type="pres">
      <dgm:prSet presAssocID="{F1911D5A-2C5A-45E6-8F7B-CBD757E19570}" presName="hierChild4" presStyleCnt="0"/>
      <dgm:spPr/>
    </dgm:pt>
    <dgm:pt modelId="{25898252-B35C-4A16-940A-A9BD6A60118B}" type="pres">
      <dgm:prSet presAssocID="{BE8101B5-3381-4E29-8284-3DE239547485}" presName="Name37" presStyleLbl="parChTrans1D4" presStyleIdx="1" presStyleCnt="3"/>
      <dgm:spPr/>
    </dgm:pt>
    <dgm:pt modelId="{40C7D400-A68D-4148-B346-C4E3BC73033D}" type="pres">
      <dgm:prSet presAssocID="{81C0EC68-0369-41E6-84A5-557461D97B4C}" presName="hierRoot2" presStyleCnt="0">
        <dgm:presLayoutVars>
          <dgm:hierBranch/>
        </dgm:presLayoutVars>
      </dgm:prSet>
      <dgm:spPr/>
    </dgm:pt>
    <dgm:pt modelId="{B4E9BFDC-C551-4037-B5A9-7F7CED003040}" type="pres">
      <dgm:prSet presAssocID="{81C0EC68-0369-41E6-84A5-557461D97B4C}" presName="rootComposite" presStyleCnt="0"/>
      <dgm:spPr/>
    </dgm:pt>
    <dgm:pt modelId="{6B440743-B763-4042-9EEC-1683897BEB40}" type="pres">
      <dgm:prSet presAssocID="{81C0EC68-0369-41E6-84A5-557461D97B4C}" presName="rootText" presStyleLbl="node4" presStyleIdx="1" presStyleCnt="3" custScaleX="481594">
        <dgm:presLayoutVars>
          <dgm:chPref val="3"/>
        </dgm:presLayoutVars>
      </dgm:prSet>
      <dgm:spPr/>
    </dgm:pt>
    <dgm:pt modelId="{5299666F-D269-4084-B313-8EBDFC99C89F}" type="pres">
      <dgm:prSet presAssocID="{81C0EC68-0369-41E6-84A5-557461D97B4C}" presName="rootConnector" presStyleLbl="node4" presStyleIdx="1" presStyleCnt="3"/>
      <dgm:spPr/>
    </dgm:pt>
    <dgm:pt modelId="{EB6BA145-2860-4607-B380-39D1BB2F4B5A}" type="pres">
      <dgm:prSet presAssocID="{81C0EC68-0369-41E6-84A5-557461D97B4C}" presName="hierChild4" presStyleCnt="0"/>
      <dgm:spPr/>
    </dgm:pt>
    <dgm:pt modelId="{4143BC35-827B-44CB-A106-919B3C7630F7}" type="pres">
      <dgm:prSet presAssocID="{1E9AF08B-9404-4907-8866-E96C28D6348A}" presName="Name35" presStyleLbl="parChTrans1D4" presStyleIdx="2" presStyleCnt="3"/>
      <dgm:spPr/>
    </dgm:pt>
    <dgm:pt modelId="{3893FF25-303C-4983-AA13-F5584EC90942}" type="pres">
      <dgm:prSet presAssocID="{D2F89859-42F9-4851-B74C-13CFDB47F801}" presName="hierRoot2" presStyleCnt="0">
        <dgm:presLayoutVars>
          <dgm:hierBranch/>
        </dgm:presLayoutVars>
      </dgm:prSet>
      <dgm:spPr/>
    </dgm:pt>
    <dgm:pt modelId="{6B54ECE8-D6B9-42E9-AC61-38B919686EE1}" type="pres">
      <dgm:prSet presAssocID="{D2F89859-42F9-4851-B74C-13CFDB47F801}" presName="rootComposite" presStyleCnt="0"/>
      <dgm:spPr/>
    </dgm:pt>
    <dgm:pt modelId="{2BF8668F-6BD6-497F-B9C0-3904D5F14836}" type="pres">
      <dgm:prSet presAssocID="{D2F89859-42F9-4851-B74C-13CFDB47F801}" presName="rootText" presStyleLbl="node4" presStyleIdx="2" presStyleCnt="3" custScaleX="481594">
        <dgm:presLayoutVars>
          <dgm:chPref val="3"/>
        </dgm:presLayoutVars>
      </dgm:prSet>
      <dgm:spPr/>
    </dgm:pt>
    <dgm:pt modelId="{0C5791A6-8A62-4388-BE13-A73AD5EE6AE5}" type="pres">
      <dgm:prSet presAssocID="{D2F89859-42F9-4851-B74C-13CFDB47F801}" presName="rootConnector" presStyleLbl="node4" presStyleIdx="2" presStyleCnt="3"/>
      <dgm:spPr/>
    </dgm:pt>
    <dgm:pt modelId="{47332FB6-CB18-43EF-B4AC-8A71C7C265A5}" type="pres">
      <dgm:prSet presAssocID="{D2F89859-42F9-4851-B74C-13CFDB47F801}" presName="hierChild4" presStyleCnt="0"/>
      <dgm:spPr/>
    </dgm:pt>
    <dgm:pt modelId="{5C2C09A5-7919-4D29-8A50-C9B3583AC90C}" type="pres">
      <dgm:prSet presAssocID="{D2F89859-42F9-4851-B74C-13CFDB47F801}" presName="hierChild5" presStyleCnt="0"/>
      <dgm:spPr/>
    </dgm:pt>
    <dgm:pt modelId="{37A975B1-4919-4D13-AEF8-E7C5E0CDD821}" type="pres">
      <dgm:prSet presAssocID="{81C0EC68-0369-41E6-84A5-557461D97B4C}" presName="hierChild5" presStyleCnt="0"/>
      <dgm:spPr/>
    </dgm:pt>
    <dgm:pt modelId="{A620FAA1-D5AB-48BE-A04D-4EE13858C75D}" type="pres">
      <dgm:prSet presAssocID="{F1911D5A-2C5A-45E6-8F7B-CBD757E19570}" presName="hierChild5" presStyleCnt="0"/>
      <dgm:spPr/>
    </dgm:pt>
    <dgm:pt modelId="{26202DF4-DA92-4DC4-8AC5-A6E65255D4C4}" type="pres">
      <dgm:prSet presAssocID="{2FFCE82C-D088-4D09-B97D-D9E0ED465A9E}" presName="hierChild5" presStyleCnt="0"/>
      <dgm:spPr/>
    </dgm:pt>
    <dgm:pt modelId="{A420D985-E3BC-403C-8808-219EA5FAAA68}" type="pres">
      <dgm:prSet presAssocID="{0BCC6F05-55EB-484D-9366-A279DD7CADA6}" presName="hierChild5" presStyleCnt="0"/>
      <dgm:spPr/>
    </dgm:pt>
    <dgm:pt modelId="{37C777EF-5C24-40EF-9C59-3D6BE1644BCC}" type="pres">
      <dgm:prSet presAssocID="{0425B2E0-75D8-4E48-B7CE-9768000351F6}" presName="hierChild3" presStyleCnt="0"/>
      <dgm:spPr/>
    </dgm:pt>
  </dgm:ptLst>
  <dgm:cxnLst>
    <dgm:cxn modelId="{91B90E03-DFD7-4591-B5A6-104B75939724}" type="presOf" srcId="{BE8101B5-3381-4E29-8284-3DE239547485}" destId="{25898252-B35C-4A16-940A-A9BD6A60118B}" srcOrd="0" destOrd="0" presId="urn:microsoft.com/office/officeart/2005/8/layout/orgChart1"/>
    <dgm:cxn modelId="{D0C96A0F-95EC-4CBE-8B5F-309745AA4A6A}" type="presOf" srcId="{0425B2E0-75D8-4E48-B7CE-9768000351F6}" destId="{E9D835CF-6492-48D5-BD01-A52ADEDBBED1}" srcOrd="0" destOrd="0" presId="urn:microsoft.com/office/officeart/2005/8/layout/orgChart1"/>
    <dgm:cxn modelId="{AA54332A-AD17-43C6-8745-58373922E673}" type="presOf" srcId="{255D8622-9A65-49C2-893E-53F4195F2943}" destId="{838216D5-D2CE-476F-B619-DD98C9579B18}" srcOrd="0" destOrd="0" presId="urn:microsoft.com/office/officeart/2005/8/layout/orgChart1"/>
    <dgm:cxn modelId="{7F51835B-CCA8-4E91-86F8-2ABC4CED36C0}" type="presOf" srcId="{81C0EC68-0369-41E6-84A5-557461D97B4C}" destId="{5299666F-D269-4084-B313-8EBDFC99C89F}" srcOrd="1" destOrd="0" presId="urn:microsoft.com/office/officeart/2005/8/layout/orgChart1"/>
    <dgm:cxn modelId="{362A9F41-EBE4-4845-A062-B35AD6C42A5D}" type="presOf" srcId="{F1911D5A-2C5A-45E6-8F7B-CBD757E19570}" destId="{FB45C013-F5C8-4994-A23C-758D7EBF36F6}" srcOrd="0" destOrd="0" presId="urn:microsoft.com/office/officeart/2005/8/layout/orgChart1"/>
    <dgm:cxn modelId="{53658A47-2381-4EA4-9447-09CB3EA5280C}" type="presOf" srcId="{F1911D5A-2C5A-45E6-8F7B-CBD757E19570}" destId="{131651CB-6D56-4811-8199-E6A3A15E66A2}" srcOrd="1" destOrd="0" presId="urn:microsoft.com/office/officeart/2005/8/layout/orgChart1"/>
    <dgm:cxn modelId="{3FDCDC6C-A8BE-4A7B-84A0-BF6C076AB1D4}" type="presOf" srcId="{82A8969D-C343-4AA2-9AC2-1585ED041A7B}" destId="{C8C65DB7-228C-4BF5-BA8B-6C74AEE655E4}" srcOrd="0" destOrd="0" presId="urn:microsoft.com/office/officeart/2005/8/layout/orgChart1"/>
    <dgm:cxn modelId="{B88CBA50-9D4A-4852-917B-87E5C06B6722}" srcId="{81C0EC68-0369-41E6-84A5-557461D97B4C}" destId="{D2F89859-42F9-4851-B74C-13CFDB47F801}" srcOrd="0" destOrd="0" parTransId="{1E9AF08B-9404-4907-8866-E96C28D6348A}" sibTransId="{B904F3FC-F9D7-4971-99D0-080FE12CBA68}"/>
    <dgm:cxn modelId="{A0ABAD53-8B3A-41CE-BDCE-4122E7CB4945}" type="presOf" srcId="{D2F89859-42F9-4851-B74C-13CFDB47F801}" destId="{0C5791A6-8A62-4388-BE13-A73AD5EE6AE5}" srcOrd="1" destOrd="0" presId="urn:microsoft.com/office/officeart/2005/8/layout/orgChart1"/>
    <dgm:cxn modelId="{4FA45358-582B-4A29-9937-01C56044BA9B}" type="presOf" srcId="{0BCC6F05-55EB-484D-9366-A279DD7CADA6}" destId="{6F6A2479-076F-421C-BE53-6BCA318ACF43}" srcOrd="0" destOrd="0" presId="urn:microsoft.com/office/officeart/2005/8/layout/orgChart1"/>
    <dgm:cxn modelId="{7DB1D17C-15B2-4B2A-9DB0-49231A3E9B73}" type="presOf" srcId="{5DF0E28E-E8F8-487F-B38A-09C4165299FF}" destId="{2C2698D9-AB93-4D5E-BDA9-F3F7C6D3CC92}" srcOrd="0" destOrd="0" presId="urn:microsoft.com/office/officeart/2005/8/layout/orgChart1"/>
    <dgm:cxn modelId="{E9086E85-D617-4AD1-992E-84F4198B28C1}" type="presOf" srcId="{51383C18-9B18-4D80-BEC4-70BC58AD976F}" destId="{919EE425-FEFF-41F9-BB2C-3542D5A0960D}" srcOrd="0" destOrd="0" presId="urn:microsoft.com/office/officeart/2005/8/layout/orgChart1"/>
    <dgm:cxn modelId="{3C826388-C14C-43F7-9DA1-22D5E80D4D0C}" type="presOf" srcId="{2FFCE82C-D088-4D09-B97D-D9E0ED465A9E}" destId="{E3FBCF71-90A9-481A-B92D-B185580EBA55}" srcOrd="1" destOrd="0" presId="urn:microsoft.com/office/officeart/2005/8/layout/orgChart1"/>
    <dgm:cxn modelId="{6EFA5894-747F-4318-938E-2DB8B0B136C9}" type="presOf" srcId="{81C0EC68-0369-41E6-84A5-557461D97B4C}" destId="{6B440743-B763-4042-9EEC-1683897BEB40}" srcOrd="0" destOrd="0" presId="urn:microsoft.com/office/officeart/2005/8/layout/orgChart1"/>
    <dgm:cxn modelId="{35AFCCA5-B771-45BD-880A-F8A727EA297C}" srcId="{2FFCE82C-D088-4D09-B97D-D9E0ED465A9E}" destId="{F1911D5A-2C5A-45E6-8F7B-CBD757E19570}" srcOrd="0" destOrd="0" parTransId="{51383C18-9B18-4D80-BEC4-70BC58AD976F}" sibTransId="{9C0B944A-8E2D-4C76-B336-09867D7727CA}"/>
    <dgm:cxn modelId="{47A09AAF-359A-4141-8CD3-7B762D54F78F}" srcId="{0425B2E0-75D8-4E48-B7CE-9768000351F6}" destId="{0BCC6F05-55EB-484D-9366-A279DD7CADA6}" srcOrd="0" destOrd="0" parTransId="{255D8622-9A65-49C2-893E-53F4195F2943}" sibTransId="{5AD170AF-2332-4EF3-8808-68386B346FE6}"/>
    <dgm:cxn modelId="{BFCF57B6-2413-4C64-9C7D-898DDAC11CFD}" type="presOf" srcId="{0425B2E0-75D8-4E48-B7CE-9768000351F6}" destId="{84703032-0319-4409-8E5D-84166D8F8B4F}" srcOrd="1" destOrd="0" presId="urn:microsoft.com/office/officeart/2005/8/layout/orgChart1"/>
    <dgm:cxn modelId="{94E9FBB8-4096-40CB-AA76-24D7C9861241}" srcId="{0BCC6F05-55EB-484D-9366-A279DD7CADA6}" destId="{2FFCE82C-D088-4D09-B97D-D9E0ED465A9E}" srcOrd="0" destOrd="0" parTransId="{82A8969D-C343-4AA2-9AC2-1585ED041A7B}" sibTransId="{B8D67CEB-8841-4C71-8BA4-0D5080D5CC30}"/>
    <dgm:cxn modelId="{84B338C5-D611-44A0-A2DB-88DC30FEEF18}" type="presOf" srcId="{D2F89859-42F9-4851-B74C-13CFDB47F801}" destId="{2BF8668F-6BD6-497F-B9C0-3904D5F14836}" srcOrd="0" destOrd="0" presId="urn:microsoft.com/office/officeart/2005/8/layout/orgChart1"/>
    <dgm:cxn modelId="{A9659BC6-8BBB-4EDD-823A-88ECBA6CA379}" type="presOf" srcId="{0BCC6F05-55EB-484D-9366-A279DD7CADA6}" destId="{518332C7-F5B9-4710-94A3-0483A20B0B50}" srcOrd="1" destOrd="0" presId="urn:microsoft.com/office/officeart/2005/8/layout/orgChart1"/>
    <dgm:cxn modelId="{D44E07D2-27CE-45C0-BAFE-20B399057329}" srcId="{F1911D5A-2C5A-45E6-8F7B-CBD757E19570}" destId="{81C0EC68-0369-41E6-84A5-557461D97B4C}" srcOrd="0" destOrd="0" parTransId="{BE8101B5-3381-4E29-8284-3DE239547485}" sibTransId="{C9D13C86-EC53-4A08-AD9F-F13FA1355E67}"/>
    <dgm:cxn modelId="{5EB173E5-3D2B-4030-A0EE-0ADA4AD74A9F}" type="presOf" srcId="{2FFCE82C-D088-4D09-B97D-D9E0ED465A9E}" destId="{9CD6155F-4ACB-4522-9AEE-785491631708}" srcOrd="0" destOrd="0" presId="urn:microsoft.com/office/officeart/2005/8/layout/orgChart1"/>
    <dgm:cxn modelId="{17EAB2EB-34D6-4381-BBEF-9FB5320332E9}" type="presOf" srcId="{1E9AF08B-9404-4907-8866-E96C28D6348A}" destId="{4143BC35-827B-44CB-A106-919B3C7630F7}" srcOrd="0" destOrd="0" presId="urn:microsoft.com/office/officeart/2005/8/layout/orgChart1"/>
    <dgm:cxn modelId="{49A5C2F2-417E-41FD-92CA-FCC39367EBAE}" srcId="{5DF0E28E-E8F8-487F-B38A-09C4165299FF}" destId="{0425B2E0-75D8-4E48-B7CE-9768000351F6}" srcOrd="0" destOrd="0" parTransId="{88A1E0F3-6224-4804-9AFA-2871F1BB6660}" sibTransId="{15615483-606A-4A54-BC01-DC63F222984D}"/>
    <dgm:cxn modelId="{1E644B0D-8EF3-42AA-A177-E46606C25782}" type="presParOf" srcId="{2C2698D9-AB93-4D5E-BDA9-F3F7C6D3CC92}" destId="{088519EB-E8DF-4A8B-AA52-EE4281D06327}" srcOrd="0" destOrd="0" presId="urn:microsoft.com/office/officeart/2005/8/layout/orgChart1"/>
    <dgm:cxn modelId="{FD847B15-B1F3-4C3A-9F4F-04ADACDA274E}" type="presParOf" srcId="{088519EB-E8DF-4A8B-AA52-EE4281D06327}" destId="{CB525207-6D76-45E8-9C0B-433B6A5D383D}" srcOrd="0" destOrd="0" presId="urn:microsoft.com/office/officeart/2005/8/layout/orgChart1"/>
    <dgm:cxn modelId="{6BD82E38-699A-468F-AAAC-B92131D70BF2}" type="presParOf" srcId="{CB525207-6D76-45E8-9C0B-433B6A5D383D}" destId="{E9D835CF-6492-48D5-BD01-A52ADEDBBED1}" srcOrd="0" destOrd="0" presId="urn:microsoft.com/office/officeart/2005/8/layout/orgChart1"/>
    <dgm:cxn modelId="{76F94377-0677-4FDD-B9CD-2F6788666A6B}" type="presParOf" srcId="{CB525207-6D76-45E8-9C0B-433B6A5D383D}" destId="{84703032-0319-4409-8E5D-84166D8F8B4F}" srcOrd="1" destOrd="0" presId="urn:microsoft.com/office/officeart/2005/8/layout/orgChart1"/>
    <dgm:cxn modelId="{F5130876-39DE-471B-AEF5-61B4FBD1E758}" type="presParOf" srcId="{088519EB-E8DF-4A8B-AA52-EE4281D06327}" destId="{6ACB94E9-34BB-421D-81A5-32E738E2940B}" srcOrd="1" destOrd="0" presId="urn:microsoft.com/office/officeart/2005/8/layout/orgChart1"/>
    <dgm:cxn modelId="{BCCD3825-A575-4040-B976-B0078F0BC08D}" type="presParOf" srcId="{6ACB94E9-34BB-421D-81A5-32E738E2940B}" destId="{838216D5-D2CE-476F-B619-DD98C9579B18}" srcOrd="0" destOrd="0" presId="urn:microsoft.com/office/officeart/2005/8/layout/orgChart1"/>
    <dgm:cxn modelId="{0626DB32-2E24-490B-B576-33F985C9068F}" type="presParOf" srcId="{6ACB94E9-34BB-421D-81A5-32E738E2940B}" destId="{736EC96D-D87D-4D8E-8F5D-7B7FFFF45FC2}" srcOrd="1" destOrd="0" presId="urn:microsoft.com/office/officeart/2005/8/layout/orgChart1"/>
    <dgm:cxn modelId="{C3D049A0-876C-4D7F-BF07-9A4C6FF0692C}" type="presParOf" srcId="{736EC96D-D87D-4D8E-8F5D-7B7FFFF45FC2}" destId="{64CD89C0-EC9E-422B-8DF1-E2943FCA99B4}" srcOrd="0" destOrd="0" presId="urn:microsoft.com/office/officeart/2005/8/layout/orgChart1"/>
    <dgm:cxn modelId="{A458B742-ADE1-4C07-82FF-7FFC004AD6BE}" type="presParOf" srcId="{64CD89C0-EC9E-422B-8DF1-E2943FCA99B4}" destId="{6F6A2479-076F-421C-BE53-6BCA318ACF43}" srcOrd="0" destOrd="0" presId="urn:microsoft.com/office/officeart/2005/8/layout/orgChart1"/>
    <dgm:cxn modelId="{9FC78F6E-4C39-4D13-B63D-1C503B64F9D0}" type="presParOf" srcId="{64CD89C0-EC9E-422B-8DF1-E2943FCA99B4}" destId="{518332C7-F5B9-4710-94A3-0483A20B0B50}" srcOrd="1" destOrd="0" presId="urn:microsoft.com/office/officeart/2005/8/layout/orgChart1"/>
    <dgm:cxn modelId="{1AE3BF7A-ADB2-45D5-BBE0-538F622D730C}" type="presParOf" srcId="{736EC96D-D87D-4D8E-8F5D-7B7FFFF45FC2}" destId="{2B159B0C-C79E-413D-A260-09B8F06DD45D}" srcOrd="1" destOrd="0" presId="urn:microsoft.com/office/officeart/2005/8/layout/orgChart1"/>
    <dgm:cxn modelId="{DF5D561B-F97C-438D-852F-2EEB11C6414D}" type="presParOf" srcId="{2B159B0C-C79E-413D-A260-09B8F06DD45D}" destId="{C8C65DB7-228C-4BF5-BA8B-6C74AEE655E4}" srcOrd="0" destOrd="0" presId="urn:microsoft.com/office/officeart/2005/8/layout/orgChart1"/>
    <dgm:cxn modelId="{915F5393-EFE8-458F-95ED-E16BF8925AC3}" type="presParOf" srcId="{2B159B0C-C79E-413D-A260-09B8F06DD45D}" destId="{B9743536-BF00-482E-B637-660FF70070CB}" srcOrd="1" destOrd="0" presId="urn:microsoft.com/office/officeart/2005/8/layout/orgChart1"/>
    <dgm:cxn modelId="{58CEBF9A-C169-43FA-80A9-A31893A6D039}" type="presParOf" srcId="{B9743536-BF00-482E-B637-660FF70070CB}" destId="{4A5C1A8D-5400-43D7-BA9E-4C4E953BCA4E}" srcOrd="0" destOrd="0" presId="urn:microsoft.com/office/officeart/2005/8/layout/orgChart1"/>
    <dgm:cxn modelId="{3185689A-2D02-4403-A3C9-316E03612B82}" type="presParOf" srcId="{4A5C1A8D-5400-43D7-BA9E-4C4E953BCA4E}" destId="{9CD6155F-4ACB-4522-9AEE-785491631708}" srcOrd="0" destOrd="0" presId="urn:microsoft.com/office/officeart/2005/8/layout/orgChart1"/>
    <dgm:cxn modelId="{DA21FF0B-047A-4895-BC10-9EB652E6D9A3}" type="presParOf" srcId="{4A5C1A8D-5400-43D7-BA9E-4C4E953BCA4E}" destId="{E3FBCF71-90A9-481A-B92D-B185580EBA55}" srcOrd="1" destOrd="0" presId="urn:microsoft.com/office/officeart/2005/8/layout/orgChart1"/>
    <dgm:cxn modelId="{C61F90E4-640D-47CE-95E7-73354C76D385}" type="presParOf" srcId="{B9743536-BF00-482E-B637-660FF70070CB}" destId="{939B2499-25C1-46CF-A022-08A3376C79D5}" srcOrd="1" destOrd="0" presId="urn:microsoft.com/office/officeart/2005/8/layout/orgChart1"/>
    <dgm:cxn modelId="{ECFBC862-AD95-4E29-B104-D5CD15E3E4DE}" type="presParOf" srcId="{939B2499-25C1-46CF-A022-08A3376C79D5}" destId="{919EE425-FEFF-41F9-BB2C-3542D5A0960D}" srcOrd="0" destOrd="0" presId="urn:microsoft.com/office/officeart/2005/8/layout/orgChart1"/>
    <dgm:cxn modelId="{597441E8-5A57-4318-887B-D20EB21C1187}" type="presParOf" srcId="{939B2499-25C1-46CF-A022-08A3376C79D5}" destId="{466C9E55-90A2-4C5D-AB61-D072AB6C0DB0}" srcOrd="1" destOrd="0" presId="urn:microsoft.com/office/officeart/2005/8/layout/orgChart1"/>
    <dgm:cxn modelId="{016804F4-342B-443F-9A41-67A5DCB0DB66}" type="presParOf" srcId="{466C9E55-90A2-4C5D-AB61-D072AB6C0DB0}" destId="{6C9F1F26-28A0-420B-844E-A29B44103B27}" srcOrd="0" destOrd="0" presId="urn:microsoft.com/office/officeart/2005/8/layout/orgChart1"/>
    <dgm:cxn modelId="{FF562150-EAC3-4AF6-B92E-71E8424E6662}" type="presParOf" srcId="{6C9F1F26-28A0-420B-844E-A29B44103B27}" destId="{FB45C013-F5C8-4994-A23C-758D7EBF36F6}" srcOrd="0" destOrd="0" presId="urn:microsoft.com/office/officeart/2005/8/layout/orgChart1"/>
    <dgm:cxn modelId="{22C054F6-3F5D-423C-8879-FB90F4FAAF1F}" type="presParOf" srcId="{6C9F1F26-28A0-420B-844E-A29B44103B27}" destId="{131651CB-6D56-4811-8199-E6A3A15E66A2}" srcOrd="1" destOrd="0" presId="urn:microsoft.com/office/officeart/2005/8/layout/orgChart1"/>
    <dgm:cxn modelId="{4E4F16D0-9390-4338-A950-5BF55A373887}" type="presParOf" srcId="{466C9E55-90A2-4C5D-AB61-D072AB6C0DB0}" destId="{D3391DAC-1974-425E-BE9D-C456F7667BF6}" srcOrd="1" destOrd="0" presId="urn:microsoft.com/office/officeart/2005/8/layout/orgChart1"/>
    <dgm:cxn modelId="{1A950BE6-60B9-4C05-B435-164255BFFF27}" type="presParOf" srcId="{D3391DAC-1974-425E-BE9D-C456F7667BF6}" destId="{25898252-B35C-4A16-940A-A9BD6A60118B}" srcOrd="0" destOrd="0" presId="urn:microsoft.com/office/officeart/2005/8/layout/orgChart1"/>
    <dgm:cxn modelId="{24C110F6-A2AE-4F55-BCCF-2394DBAF53FF}" type="presParOf" srcId="{D3391DAC-1974-425E-BE9D-C456F7667BF6}" destId="{40C7D400-A68D-4148-B346-C4E3BC73033D}" srcOrd="1" destOrd="0" presId="urn:microsoft.com/office/officeart/2005/8/layout/orgChart1"/>
    <dgm:cxn modelId="{5190B15B-FF7F-4B2B-981F-5F934D0FE84F}" type="presParOf" srcId="{40C7D400-A68D-4148-B346-C4E3BC73033D}" destId="{B4E9BFDC-C551-4037-B5A9-7F7CED003040}" srcOrd="0" destOrd="0" presId="urn:microsoft.com/office/officeart/2005/8/layout/orgChart1"/>
    <dgm:cxn modelId="{492F8D17-C2E8-4CDE-8ED6-721914494932}" type="presParOf" srcId="{B4E9BFDC-C551-4037-B5A9-7F7CED003040}" destId="{6B440743-B763-4042-9EEC-1683897BEB40}" srcOrd="0" destOrd="0" presId="urn:microsoft.com/office/officeart/2005/8/layout/orgChart1"/>
    <dgm:cxn modelId="{394C6522-BC25-4CF2-85B2-0276726C136E}" type="presParOf" srcId="{B4E9BFDC-C551-4037-B5A9-7F7CED003040}" destId="{5299666F-D269-4084-B313-8EBDFC99C89F}" srcOrd="1" destOrd="0" presId="urn:microsoft.com/office/officeart/2005/8/layout/orgChart1"/>
    <dgm:cxn modelId="{E6EEA2D5-B300-46E7-9876-3A9E44F880D8}" type="presParOf" srcId="{40C7D400-A68D-4148-B346-C4E3BC73033D}" destId="{EB6BA145-2860-4607-B380-39D1BB2F4B5A}" srcOrd="1" destOrd="0" presId="urn:microsoft.com/office/officeart/2005/8/layout/orgChart1"/>
    <dgm:cxn modelId="{DF3415A8-F499-41AA-912E-39582F384C59}" type="presParOf" srcId="{EB6BA145-2860-4607-B380-39D1BB2F4B5A}" destId="{4143BC35-827B-44CB-A106-919B3C7630F7}" srcOrd="0" destOrd="0" presId="urn:microsoft.com/office/officeart/2005/8/layout/orgChart1"/>
    <dgm:cxn modelId="{6C0F1DAA-6487-425A-A15D-B48BB849B7CF}" type="presParOf" srcId="{EB6BA145-2860-4607-B380-39D1BB2F4B5A}" destId="{3893FF25-303C-4983-AA13-F5584EC90942}" srcOrd="1" destOrd="0" presId="urn:microsoft.com/office/officeart/2005/8/layout/orgChart1"/>
    <dgm:cxn modelId="{8166D4C9-2436-4941-9198-63FC5BCE1F3D}" type="presParOf" srcId="{3893FF25-303C-4983-AA13-F5584EC90942}" destId="{6B54ECE8-D6B9-42E9-AC61-38B919686EE1}" srcOrd="0" destOrd="0" presId="urn:microsoft.com/office/officeart/2005/8/layout/orgChart1"/>
    <dgm:cxn modelId="{0FDAAC28-31B7-4C2F-A63A-D5F6CF476CC7}" type="presParOf" srcId="{6B54ECE8-D6B9-42E9-AC61-38B919686EE1}" destId="{2BF8668F-6BD6-497F-B9C0-3904D5F14836}" srcOrd="0" destOrd="0" presId="urn:microsoft.com/office/officeart/2005/8/layout/orgChart1"/>
    <dgm:cxn modelId="{7D9E5745-964E-42E3-AC61-11D913776916}" type="presParOf" srcId="{6B54ECE8-D6B9-42E9-AC61-38B919686EE1}" destId="{0C5791A6-8A62-4388-BE13-A73AD5EE6AE5}" srcOrd="1" destOrd="0" presId="urn:microsoft.com/office/officeart/2005/8/layout/orgChart1"/>
    <dgm:cxn modelId="{E2EDEA3C-CA2A-4D00-A12D-46390E8282F6}" type="presParOf" srcId="{3893FF25-303C-4983-AA13-F5584EC90942}" destId="{47332FB6-CB18-43EF-B4AC-8A71C7C265A5}" srcOrd="1" destOrd="0" presId="urn:microsoft.com/office/officeart/2005/8/layout/orgChart1"/>
    <dgm:cxn modelId="{809533B0-F5AC-460C-B669-1A059FE7D1F7}" type="presParOf" srcId="{3893FF25-303C-4983-AA13-F5584EC90942}" destId="{5C2C09A5-7919-4D29-8A50-C9B3583AC90C}" srcOrd="2" destOrd="0" presId="urn:microsoft.com/office/officeart/2005/8/layout/orgChart1"/>
    <dgm:cxn modelId="{CA9A7018-D6E3-4B98-BD34-9CDE1ABDF263}" type="presParOf" srcId="{40C7D400-A68D-4148-B346-C4E3BC73033D}" destId="{37A975B1-4919-4D13-AEF8-E7C5E0CDD821}" srcOrd="2" destOrd="0" presId="urn:microsoft.com/office/officeart/2005/8/layout/orgChart1"/>
    <dgm:cxn modelId="{3B9AAFEA-7DAB-4231-8DBC-1D8E9376BF8B}" type="presParOf" srcId="{466C9E55-90A2-4C5D-AB61-D072AB6C0DB0}" destId="{A620FAA1-D5AB-48BE-A04D-4EE13858C75D}" srcOrd="2" destOrd="0" presId="urn:microsoft.com/office/officeart/2005/8/layout/orgChart1"/>
    <dgm:cxn modelId="{93E94ABE-DD4A-43F2-8020-735F7ACDA8AC}" type="presParOf" srcId="{B9743536-BF00-482E-B637-660FF70070CB}" destId="{26202DF4-DA92-4DC4-8AC5-A6E65255D4C4}" srcOrd="2" destOrd="0" presId="urn:microsoft.com/office/officeart/2005/8/layout/orgChart1"/>
    <dgm:cxn modelId="{A7CAFBE1-0C7F-40E5-8E0B-D0C7CCCF367F}" type="presParOf" srcId="{736EC96D-D87D-4D8E-8F5D-7B7FFFF45FC2}" destId="{A420D985-E3BC-403C-8808-219EA5FAAA68}" srcOrd="2" destOrd="0" presId="urn:microsoft.com/office/officeart/2005/8/layout/orgChart1"/>
    <dgm:cxn modelId="{CE50D6D2-870E-4834-9827-7D67CE4F04C1}" type="presParOf" srcId="{088519EB-E8DF-4A8B-AA52-EE4281D06327}" destId="{37C777EF-5C24-40EF-9C59-3D6BE1644B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7236B5-E5D3-494E-8ABF-A3395085E2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2D6D342D-F474-41CB-8635-C90F21C94D58}">
      <dgm:prSet phldrT="[Text]" custT="1">
        <dgm:style>
          <a:lnRef idx="2">
            <a:schemeClr val="dk1"/>
          </a:lnRef>
          <a:fillRef idx="1">
            <a:schemeClr val="lt1"/>
          </a:fillRef>
          <a:effectRef idx="0">
            <a:schemeClr val="dk1"/>
          </a:effectRef>
          <a:fontRef idx="minor">
            <a:schemeClr val="dk1"/>
          </a:fontRef>
        </dgm:style>
      </dgm:prSet>
      <dgm:spPr/>
      <dgm:t>
        <a:bodyPr/>
        <a:lstStyle/>
        <a:p>
          <a:r>
            <a:rPr lang="hr-HR" sz="1600" b="1" dirty="0"/>
            <a:t>DOHODAK U/IZ</a:t>
          </a:r>
        </a:p>
        <a:p>
          <a:r>
            <a:rPr lang="hr-HR" sz="1600" b="1" dirty="0"/>
            <a:t> INOZEMSTVA</a:t>
          </a:r>
        </a:p>
      </dgm:t>
    </dgm:pt>
    <dgm:pt modelId="{0DEC9564-B2BB-4B4A-81A8-2A99983D46A8}" type="parTrans" cxnId="{BEEF012F-AA0A-4607-8164-60942BC46FC5}">
      <dgm:prSet/>
      <dgm:spPr/>
      <dgm:t>
        <a:bodyPr/>
        <a:lstStyle/>
        <a:p>
          <a:endParaRPr lang="hr-HR"/>
        </a:p>
      </dgm:t>
    </dgm:pt>
    <dgm:pt modelId="{F692CC18-7AE7-43A8-A04C-6DC6606FF29E}" type="sibTrans" cxnId="{BEEF012F-AA0A-4607-8164-60942BC46FC5}">
      <dgm:prSet/>
      <dgm:spPr/>
      <dgm:t>
        <a:bodyPr/>
        <a:lstStyle/>
        <a:p>
          <a:endParaRPr lang="hr-HR"/>
        </a:p>
      </dgm:t>
    </dgm:pt>
    <dgm:pt modelId="{49B74921-FABB-47A0-89E8-EB8640DE5C48}">
      <dgm:prSet phldrT="[Text]" custT="1">
        <dgm:style>
          <a:lnRef idx="2">
            <a:schemeClr val="dk1"/>
          </a:lnRef>
          <a:fillRef idx="1">
            <a:schemeClr val="lt1"/>
          </a:fillRef>
          <a:effectRef idx="0">
            <a:schemeClr val="dk1"/>
          </a:effectRef>
          <a:fontRef idx="minor">
            <a:schemeClr val="dk1"/>
          </a:fontRef>
        </dgm:style>
      </dgm:prSet>
      <dgm:spPr/>
      <dgm:t>
        <a:bodyPr/>
        <a:lstStyle/>
        <a:p>
          <a:r>
            <a:rPr lang="hr-HR" sz="1600" b="1" dirty="0">
              <a:solidFill>
                <a:schemeClr val="tx1"/>
              </a:solidFill>
            </a:rPr>
            <a:t>PLAĆA SE PREDUJAM</a:t>
          </a:r>
        </a:p>
        <a:p>
          <a:r>
            <a:rPr lang="hr-HR" sz="1600" b="1" dirty="0">
              <a:solidFill>
                <a:schemeClr val="tx1"/>
              </a:solidFill>
            </a:rPr>
            <a:t> POREZA NA DOHODAK /POREZ (KONAČNI) U INOZEMSTVU</a:t>
          </a:r>
        </a:p>
      </dgm:t>
    </dgm:pt>
    <dgm:pt modelId="{FF784B5F-EDEC-4079-AB4D-F54F41C47D7A}" type="parTrans" cxnId="{0BC852C3-FA2E-4FD3-93F1-B570515F0F61}">
      <dgm:prSet/>
      <dgm:spPr/>
      <dgm:t>
        <a:bodyPr/>
        <a:lstStyle/>
        <a:p>
          <a:endParaRPr lang="hr-HR" sz="1600" b="1"/>
        </a:p>
      </dgm:t>
    </dgm:pt>
    <dgm:pt modelId="{ABBBBA8A-1178-4A73-95CD-7B1CABB31D08}" type="sibTrans" cxnId="{0BC852C3-FA2E-4FD3-93F1-B570515F0F61}">
      <dgm:prSet/>
      <dgm:spPr/>
      <dgm:t>
        <a:bodyPr/>
        <a:lstStyle/>
        <a:p>
          <a:endParaRPr lang="hr-HR"/>
        </a:p>
      </dgm:t>
    </dgm:pt>
    <dgm:pt modelId="{BC630434-3A3E-4ECB-8755-4212087731CC}">
      <dgm:prSet phldrT="[Text]" custT="1">
        <dgm:style>
          <a:lnRef idx="2">
            <a:schemeClr val="dk1"/>
          </a:lnRef>
          <a:fillRef idx="1">
            <a:schemeClr val="lt1"/>
          </a:fillRef>
          <a:effectRef idx="0">
            <a:schemeClr val="dk1"/>
          </a:effectRef>
          <a:fontRef idx="minor">
            <a:schemeClr val="dk1"/>
          </a:fontRef>
        </dgm:style>
      </dgm:prSet>
      <dgm:spPr>
        <a:solidFill>
          <a:srgbClr val="FF0000"/>
        </a:solidFill>
      </dgm:spPr>
      <dgm:t>
        <a:bodyPr/>
        <a:lstStyle/>
        <a:p>
          <a:r>
            <a:rPr lang="hr-HR" sz="1600" b="1" dirty="0">
              <a:solidFill>
                <a:schemeClr val="tx1"/>
              </a:solidFill>
            </a:rPr>
            <a:t>IZJAVA</a:t>
          </a:r>
        </a:p>
      </dgm:t>
    </dgm:pt>
    <dgm:pt modelId="{05F2119A-909E-4911-BCC1-370ECB5BBE66}" type="parTrans" cxnId="{3F9EC98D-A9C3-4315-919D-4AE989B827A4}">
      <dgm:prSet/>
      <dgm:spPr/>
      <dgm:t>
        <a:bodyPr/>
        <a:lstStyle/>
        <a:p>
          <a:endParaRPr lang="hr-HR" sz="1600" b="1"/>
        </a:p>
      </dgm:t>
    </dgm:pt>
    <dgm:pt modelId="{0FAEC3F5-202E-4790-A2FC-2E9460D5C410}" type="sibTrans" cxnId="{3F9EC98D-A9C3-4315-919D-4AE989B827A4}">
      <dgm:prSet/>
      <dgm:spPr/>
      <dgm:t>
        <a:bodyPr/>
        <a:lstStyle/>
        <a:p>
          <a:endParaRPr lang="hr-HR"/>
        </a:p>
      </dgm:t>
    </dgm:pt>
    <dgm:pt modelId="{E8739C2A-7CAC-44B4-8864-28B12E4595FC}">
      <dgm:prSet phldrT="[Text]" custT="1">
        <dgm:style>
          <a:lnRef idx="2">
            <a:schemeClr val="dk1"/>
          </a:lnRef>
          <a:fillRef idx="1">
            <a:schemeClr val="lt1"/>
          </a:fillRef>
          <a:effectRef idx="0">
            <a:schemeClr val="dk1"/>
          </a:effectRef>
          <a:fontRef idx="minor">
            <a:schemeClr val="dk1"/>
          </a:fontRef>
        </dgm:style>
      </dgm:prSet>
      <dgm:spPr/>
      <dgm:t>
        <a:bodyPr/>
        <a:lstStyle/>
        <a:p>
          <a:r>
            <a:rPr lang="hr-HR" sz="1600" b="1" dirty="0">
              <a:solidFill>
                <a:schemeClr val="tx1"/>
              </a:solidFill>
            </a:rPr>
            <a:t>NE PLAĆA SE PREDUJAM </a:t>
          </a:r>
        </a:p>
        <a:p>
          <a:r>
            <a:rPr lang="hr-HR" sz="1600" b="1" dirty="0">
              <a:solidFill>
                <a:schemeClr val="tx1"/>
              </a:solidFill>
            </a:rPr>
            <a:t>POREZA NA DOHODAK /POREZ (KONAČNI) U INOZEMSTVU</a:t>
          </a:r>
        </a:p>
      </dgm:t>
    </dgm:pt>
    <dgm:pt modelId="{B6DBAD60-3B7E-4760-A656-6EBE25056022}" type="parTrans" cxnId="{7BB7B45F-698D-4F65-8271-FB263C8C7277}">
      <dgm:prSet/>
      <dgm:spPr/>
      <dgm:t>
        <a:bodyPr/>
        <a:lstStyle/>
        <a:p>
          <a:endParaRPr lang="hr-HR" sz="1600" b="1"/>
        </a:p>
      </dgm:t>
    </dgm:pt>
    <dgm:pt modelId="{D751F899-B8A0-4B31-965D-0806D2CBF452}" type="sibTrans" cxnId="{7BB7B45F-698D-4F65-8271-FB263C8C7277}">
      <dgm:prSet/>
      <dgm:spPr/>
      <dgm:t>
        <a:bodyPr/>
        <a:lstStyle/>
        <a:p>
          <a:endParaRPr lang="hr-HR"/>
        </a:p>
      </dgm:t>
    </dgm:pt>
    <dgm:pt modelId="{871013BC-251C-4E97-BC3B-C77C842A6978}">
      <dgm:prSet phldrT="[Text]" custT="1">
        <dgm:style>
          <a:lnRef idx="2">
            <a:schemeClr val="dk1"/>
          </a:lnRef>
          <a:fillRef idx="1">
            <a:schemeClr val="lt1"/>
          </a:fillRef>
          <a:effectRef idx="0">
            <a:schemeClr val="dk1"/>
          </a:effectRef>
          <a:fontRef idx="minor">
            <a:schemeClr val="dk1"/>
          </a:fontRef>
        </dgm:style>
      </dgm:prSet>
      <dgm:spPr/>
      <dgm:t>
        <a:bodyPr/>
        <a:lstStyle/>
        <a:p>
          <a:r>
            <a:rPr lang="hr-HR" sz="1600" b="1" dirty="0">
              <a:solidFill>
                <a:schemeClr val="tx1"/>
              </a:solidFill>
            </a:rPr>
            <a:t>JOPPD</a:t>
          </a:r>
        </a:p>
      </dgm:t>
    </dgm:pt>
    <dgm:pt modelId="{330D5A34-E2A2-4E37-85D1-D40EBCA0FABB}" type="parTrans" cxnId="{0265FB65-C2BB-42D1-A8A6-998E5ADD2DB3}">
      <dgm:prSet/>
      <dgm:spPr/>
      <dgm:t>
        <a:bodyPr/>
        <a:lstStyle/>
        <a:p>
          <a:endParaRPr lang="hr-HR" sz="1600" b="1"/>
        </a:p>
      </dgm:t>
    </dgm:pt>
    <dgm:pt modelId="{18CDADE7-56AD-43CE-8B5F-7539EA5779D8}" type="sibTrans" cxnId="{0265FB65-C2BB-42D1-A8A6-998E5ADD2DB3}">
      <dgm:prSet/>
      <dgm:spPr/>
      <dgm:t>
        <a:bodyPr/>
        <a:lstStyle/>
        <a:p>
          <a:endParaRPr lang="hr-HR"/>
        </a:p>
      </dgm:t>
    </dgm:pt>
    <dgm:pt modelId="{CAE13D33-BB77-4A15-BA99-282D994884B8}">
      <dgm:prSet custT="1">
        <dgm:style>
          <a:lnRef idx="2">
            <a:schemeClr val="dk1"/>
          </a:lnRef>
          <a:fillRef idx="1">
            <a:schemeClr val="lt1"/>
          </a:fillRef>
          <a:effectRef idx="0">
            <a:schemeClr val="dk1"/>
          </a:effectRef>
          <a:fontRef idx="minor">
            <a:schemeClr val="dk1"/>
          </a:fontRef>
        </dgm:style>
      </dgm:prSet>
      <dgm:spPr/>
      <dgm:t>
        <a:bodyPr/>
        <a:lstStyle/>
        <a:p>
          <a:r>
            <a:rPr lang="hr-HR" sz="1600" b="1" dirty="0"/>
            <a:t>POSEBNI POSTUPAK</a:t>
          </a:r>
        </a:p>
        <a:p>
          <a:r>
            <a:rPr lang="hr-HR" sz="1600" b="1" dirty="0"/>
            <a:t>(U SLUČAJU GODIŠNJIH POREZA)</a:t>
          </a:r>
        </a:p>
      </dgm:t>
    </dgm:pt>
    <dgm:pt modelId="{C40D42E9-36ED-4E3A-BE69-66E5953A9141}" type="parTrans" cxnId="{CBF0684D-06F7-4257-A1F4-836B3C736D8E}">
      <dgm:prSet/>
      <dgm:spPr/>
      <dgm:t>
        <a:bodyPr/>
        <a:lstStyle/>
        <a:p>
          <a:endParaRPr lang="hr-HR" sz="1600" b="1"/>
        </a:p>
      </dgm:t>
    </dgm:pt>
    <dgm:pt modelId="{8E70F073-2FD6-4242-BFBF-DAEF939F3AFA}" type="sibTrans" cxnId="{CBF0684D-06F7-4257-A1F4-836B3C736D8E}">
      <dgm:prSet/>
      <dgm:spPr/>
      <dgm:t>
        <a:bodyPr/>
        <a:lstStyle/>
        <a:p>
          <a:endParaRPr lang="hr-HR"/>
        </a:p>
      </dgm:t>
    </dgm:pt>
    <dgm:pt modelId="{1A1FBA55-A22B-4A7A-AF95-976A6F5761D5}">
      <dgm:prSet custT="1">
        <dgm:style>
          <a:lnRef idx="2">
            <a:schemeClr val="dk1"/>
          </a:lnRef>
          <a:fillRef idx="1">
            <a:schemeClr val="lt1"/>
          </a:fillRef>
          <a:effectRef idx="0">
            <a:schemeClr val="dk1"/>
          </a:effectRef>
          <a:fontRef idx="minor">
            <a:schemeClr val="dk1"/>
          </a:fontRef>
        </dgm:style>
      </dgm:prSet>
      <dgm:spPr/>
      <dgm:t>
        <a:bodyPr/>
        <a:lstStyle/>
        <a:p>
          <a:r>
            <a:rPr lang="hr-HR" sz="1600" b="1" dirty="0"/>
            <a:t>INO DOH</a:t>
          </a:r>
        </a:p>
      </dgm:t>
    </dgm:pt>
    <dgm:pt modelId="{FA69F64B-6919-4178-A377-C827D7803FC4}" type="parTrans" cxnId="{8FA9DBCB-0014-4BA0-9318-FE8E59459932}">
      <dgm:prSet/>
      <dgm:spPr/>
      <dgm:t>
        <a:bodyPr/>
        <a:lstStyle/>
        <a:p>
          <a:endParaRPr lang="hr-HR" sz="1600" b="1"/>
        </a:p>
      </dgm:t>
    </dgm:pt>
    <dgm:pt modelId="{6AE8B992-7672-4583-BCEE-458CF9168D15}" type="sibTrans" cxnId="{8FA9DBCB-0014-4BA0-9318-FE8E59459932}">
      <dgm:prSet/>
      <dgm:spPr/>
      <dgm:t>
        <a:bodyPr/>
        <a:lstStyle/>
        <a:p>
          <a:endParaRPr lang="hr-HR"/>
        </a:p>
      </dgm:t>
    </dgm:pt>
    <dgm:pt modelId="{D46DB332-2383-47C4-9D4E-422EEA96971E}">
      <dgm:prSet custT="1">
        <dgm:style>
          <a:lnRef idx="2">
            <a:schemeClr val="dk1"/>
          </a:lnRef>
          <a:fillRef idx="1">
            <a:schemeClr val="lt1"/>
          </a:fillRef>
          <a:effectRef idx="0">
            <a:schemeClr val="dk1"/>
          </a:effectRef>
          <a:fontRef idx="minor">
            <a:schemeClr val="dk1"/>
          </a:fontRef>
        </dgm:style>
      </dgm:prSet>
      <dgm:spPr/>
      <dgm:t>
        <a:bodyPr/>
        <a:lstStyle/>
        <a:p>
          <a:r>
            <a:rPr lang="hr-HR" sz="1600" b="1" dirty="0"/>
            <a:t>GODIŠNJI POREZ</a:t>
          </a:r>
        </a:p>
        <a:p>
          <a:r>
            <a:rPr lang="hr-HR" sz="1600" b="1" dirty="0"/>
            <a:t>(URAČUNAVANJE)</a:t>
          </a:r>
        </a:p>
      </dgm:t>
    </dgm:pt>
    <dgm:pt modelId="{EFB2A0B7-1CD4-49ED-BC00-987B46A9D651}" type="parTrans" cxnId="{096ACFD5-8B78-4FB5-9C87-7818DF6E147C}">
      <dgm:prSet/>
      <dgm:spPr/>
      <dgm:t>
        <a:bodyPr/>
        <a:lstStyle/>
        <a:p>
          <a:endParaRPr lang="hr-HR" sz="1600" b="1"/>
        </a:p>
      </dgm:t>
    </dgm:pt>
    <dgm:pt modelId="{28FAEFCF-7A3C-4B6E-B168-BB23A0696F4E}" type="sibTrans" cxnId="{096ACFD5-8B78-4FB5-9C87-7818DF6E147C}">
      <dgm:prSet/>
      <dgm:spPr/>
      <dgm:t>
        <a:bodyPr/>
        <a:lstStyle/>
        <a:p>
          <a:endParaRPr lang="hr-HR"/>
        </a:p>
      </dgm:t>
    </dgm:pt>
    <dgm:pt modelId="{04CC845D-B711-481C-AA4A-B3DF7991AC44}">
      <dgm:prSet custT="1">
        <dgm:style>
          <a:lnRef idx="2">
            <a:schemeClr val="dk1"/>
          </a:lnRef>
          <a:fillRef idx="1">
            <a:schemeClr val="lt1"/>
          </a:fillRef>
          <a:effectRef idx="0">
            <a:schemeClr val="dk1"/>
          </a:effectRef>
          <a:fontRef idx="minor">
            <a:schemeClr val="dk1"/>
          </a:fontRef>
        </dgm:style>
      </dgm:prSet>
      <dgm:spPr/>
      <dgm:t>
        <a:bodyPr/>
        <a:lstStyle/>
        <a:p>
          <a:r>
            <a:rPr lang="hr-HR" sz="1600" b="1" dirty="0"/>
            <a:t>KONAČNI POREZ</a:t>
          </a:r>
        </a:p>
        <a:p>
          <a:r>
            <a:rPr lang="hr-HR" sz="1600" b="1" dirty="0"/>
            <a:t>(URAČUNAVANJE)</a:t>
          </a:r>
        </a:p>
      </dgm:t>
    </dgm:pt>
    <dgm:pt modelId="{E0AB7689-AEB4-4DE5-B1AC-D18DCD5F5C52}" type="parTrans" cxnId="{528CE1BB-550B-44A2-AD13-F2C6BDE76D14}">
      <dgm:prSet/>
      <dgm:spPr/>
      <dgm:t>
        <a:bodyPr/>
        <a:lstStyle/>
        <a:p>
          <a:endParaRPr lang="hr-HR" sz="1600" b="1"/>
        </a:p>
      </dgm:t>
    </dgm:pt>
    <dgm:pt modelId="{C800378D-E8C9-429E-A1BD-E1C719338869}" type="sibTrans" cxnId="{528CE1BB-550B-44A2-AD13-F2C6BDE76D14}">
      <dgm:prSet/>
      <dgm:spPr/>
      <dgm:t>
        <a:bodyPr/>
        <a:lstStyle/>
        <a:p>
          <a:endParaRPr lang="hr-HR"/>
        </a:p>
      </dgm:t>
    </dgm:pt>
    <dgm:pt modelId="{0FA4F5B3-536B-4A30-A22E-4E364E95ED19}">
      <dgm:prSet custT="1">
        <dgm:style>
          <a:lnRef idx="2">
            <a:schemeClr val="dk1"/>
          </a:lnRef>
          <a:fillRef idx="1">
            <a:schemeClr val="lt1"/>
          </a:fillRef>
          <a:effectRef idx="0">
            <a:schemeClr val="dk1"/>
          </a:effectRef>
          <a:fontRef idx="minor">
            <a:schemeClr val="dk1"/>
          </a:fontRef>
        </dgm:style>
      </dgm:prSet>
      <dgm:spPr/>
      <dgm:t>
        <a:bodyPr/>
        <a:lstStyle/>
        <a:p>
          <a:r>
            <a:rPr lang="hr-HR" sz="1600" b="1" dirty="0">
              <a:solidFill>
                <a:schemeClr val="tx1"/>
              </a:solidFill>
            </a:rPr>
            <a:t>RJEŠENJE</a:t>
          </a:r>
        </a:p>
      </dgm:t>
    </dgm:pt>
    <dgm:pt modelId="{5860EC07-1420-4B9D-A6DC-F3579C4E11AC}" type="parTrans" cxnId="{CBAAE10C-C0E0-4006-93B1-BE630D0D5AE9}">
      <dgm:prSet/>
      <dgm:spPr/>
      <dgm:t>
        <a:bodyPr/>
        <a:lstStyle/>
        <a:p>
          <a:endParaRPr lang="hr-HR" sz="1600" b="1"/>
        </a:p>
      </dgm:t>
    </dgm:pt>
    <dgm:pt modelId="{E8EF7534-2B9E-418F-AD07-4586C79BA062}" type="sibTrans" cxnId="{CBAAE10C-C0E0-4006-93B1-BE630D0D5AE9}">
      <dgm:prSet/>
      <dgm:spPr/>
      <dgm:t>
        <a:bodyPr/>
        <a:lstStyle/>
        <a:p>
          <a:endParaRPr lang="hr-HR"/>
        </a:p>
      </dgm:t>
    </dgm:pt>
    <dgm:pt modelId="{F9A3599E-47A8-4CA2-8C7B-9FF117816F68}">
      <dgm:prSet custT="1">
        <dgm:style>
          <a:lnRef idx="2">
            <a:schemeClr val="dk1"/>
          </a:lnRef>
          <a:fillRef idx="1">
            <a:schemeClr val="lt1"/>
          </a:fillRef>
          <a:effectRef idx="0">
            <a:schemeClr val="dk1"/>
          </a:effectRef>
          <a:fontRef idx="minor">
            <a:schemeClr val="dk1"/>
          </a:fontRef>
        </dgm:style>
      </dgm:prSet>
      <dgm:spPr/>
      <dgm:t>
        <a:bodyPr/>
        <a:lstStyle/>
        <a:p>
          <a:r>
            <a:rPr lang="hr-HR" sz="1600" b="1" dirty="0"/>
            <a:t>POSEBNI POSTUPAK</a:t>
          </a:r>
        </a:p>
      </dgm:t>
    </dgm:pt>
    <dgm:pt modelId="{788D6744-1488-48D5-8D28-7F24CB7E9519}" type="parTrans" cxnId="{B18EDCD6-9551-4F97-A104-EB95958F7444}">
      <dgm:prSet/>
      <dgm:spPr/>
      <dgm:t>
        <a:bodyPr/>
        <a:lstStyle/>
        <a:p>
          <a:endParaRPr lang="hr-HR" sz="1600" b="1"/>
        </a:p>
      </dgm:t>
    </dgm:pt>
    <dgm:pt modelId="{E3FA4A53-4944-4867-BD18-FF14DCFFA503}" type="sibTrans" cxnId="{B18EDCD6-9551-4F97-A104-EB95958F7444}">
      <dgm:prSet/>
      <dgm:spPr/>
      <dgm:t>
        <a:bodyPr/>
        <a:lstStyle/>
        <a:p>
          <a:endParaRPr lang="hr-HR"/>
        </a:p>
      </dgm:t>
    </dgm:pt>
    <dgm:pt modelId="{E1ECA673-220A-44A3-B0F1-1865DAF0D301}" type="pres">
      <dgm:prSet presAssocID="{427236B5-E5D3-494E-8ABF-A3395085E2B2}" presName="hierChild1" presStyleCnt="0">
        <dgm:presLayoutVars>
          <dgm:orgChart val="1"/>
          <dgm:chPref val="1"/>
          <dgm:dir/>
          <dgm:animOne val="branch"/>
          <dgm:animLvl val="lvl"/>
          <dgm:resizeHandles/>
        </dgm:presLayoutVars>
      </dgm:prSet>
      <dgm:spPr/>
    </dgm:pt>
    <dgm:pt modelId="{9FED9754-4B44-45C5-80F2-A716AB160D8D}" type="pres">
      <dgm:prSet presAssocID="{2D6D342D-F474-41CB-8635-C90F21C94D58}" presName="hierRoot1" presStyleCnt="0">
        <dgm:presLayoutVars>
          <dgm:hierBranch val="init"/>
        </dgm:presLayoutVars>
      </dgm:prSet>
      <dgm:spPr/>
    </dgm:pt>
    <dgm:pt modelId="{5171F9D2-DAD1-47AB-B0A0-59F49245A98D}" type="pres">
      <dgm:prSet presAssocID="{2D6D342D-F474-41CB-8635-C90F21C94D58}" presName="rootComposite1" presStyleCnt="0"/>
      <dgm:spPr/>
    </dgm:pt>
    <dgm:pt modelId="{FD3AD964-3F41-4295-B618-F5FCC662A1A6}" type="pres">
      <dgm:prSet presAssocID="{2D6D342D-F474-41CB-8635-C90F21C94D58}" presName="rootText1" presStyleLbl="node0" presStyleIdx="0" presStyleCnt="1" custScaleX="363776">
        <dgm:presLayoutVars>
          <dgm:chPref val="3"/>
        </dgm:presLayoutVars>
      </dgm:prSet>
      <dgm:spPr>
        <a:prstGeom prst="downArrowCallout">
          <a:avLst/>
        </a:prstGeom>
      </dgm:spPr>
    </dgm:pt>
    <dgm:pt modelId="{45D5D5E3-356E-4479-8FE0-F76B230DBF31}" type="pres">
      <dgm:prSet presAssocID="{2D6D342D-F474-41CB-8635-C90F21C94D58}" presName="rootConnector1" presStyleLbl="node1" presStyleIdx="0" presStyleCnt="0"/>
      <dgm:spPr/>
    </dgm:pt>
    <dgm:pt modelId="{F14EF034-B5BF-4345-BAE8-B437CBB4D51A}" type="pres">
      <dgm:prSet presAssocID="{2D6D342D-F474-41CB-8635-C90F21C94D58}" presName="hierChild2" presStyleCnt="0"/>
      <dgm:spPr/>
    </dgm:pt>
    <dgm:pt modelId="{34F037B5-53AA-486D-950F-CCE83D7D9D92}" type="pres">
      <dgm:prSet presAssocID="{FF784B5F-EDEC-4079-AB4D-F54F41C47D7A}" presName="Name37" presStyleLbl="parChTrans1D2" presStyleIdx="0" presStyleCnt="2"/>
      <dgm:spPr/>
    </dgm:pt>
    <dgm:pt modelId="{879E372F-5AF6-4A32-B195-B43FB228222E}" type="pres">
      <dgm:prSet presAssocID="{49B74921-FABB-47A0-89E8-EB8640DE5C48}" presName="hierRoot2" presStyleCnt="0">
        <dgm:presLayoutVars>
          <dgm:hierBranch val="init"/>
        </dgm:presLayoutVars>
      </dgm:prSet>
      <dgm:spPr/>
    </dgm:pt>
    <dgm:pt modelId="{756CA5B9-562B-4AA0-B0B5-1A80822D4C3B}" type="pres">
      <dgm:prSet presAssocID="{49B74921-FABB-47A0-89E8-EB8640DE5C48}" presName="rootComposite" presStyleCnt="0"/>
      <dgm:spPr/>
    </dgm:pt>
    <dgm:pt modelId="{125DDD28-C478-46E0-BAC9-E9149DBF671D}" type="pres">
      <dgm:prSet presAssocID="{49B74921-FABB-47A0-89E8-EB8640DE5C48}" presName="rootText" presStyleLbl="node2" presStyleIdx="0" presStyleCnt="2" custScaleX="265892" custLinFactNeighborX="-27627" custLinFactNeighborY="-1006">
        <dgm:presLayoutVars>
          <dgm:chPref val="3"/>
        </dgm:presLayoutVars>
      </dgm:prSet>
      <dgm:spPr>
        <a:prstGeom prst="rect">
          <a:avLst/>
        </a:prstGeom>
      </dgm:spPr>
    </dgm:pt>
    <dgm:pt modelId="{DE10A1E8-9C6F-4D52-928A-39A9108412E3}" type="pres">
      <dgm:prSet presAssocID="{49B74921-FABB-47A0-89E8-EB8640DE5C48}" presName="rootConnector" presStyleLbl="node2" presStyleIdx="0" presStyleCnt="2"/>
      <dgm:spPr/>
    </dgm:pt>
    <dgm:pt modelId="{B249F581-783B-4E21-9351-E3CD8BA78DFA}" type="pres">
      <dgm:prSet presAssocID="{49B74921-FABB-47A0-89E8-EB8640DE5C48}" presName="hierChild4" presStyleCnt="0"/>
      <dgm:spPr/>
    </dgm:pt>
    <dgm:pt modelId="{B261B00A-AD6E-412D-BB14-8B982766FDAC}" type="pres">
      <dgm:prSet presAssocID="{05F2119A-909E-4911-BCC1-370ECB5BBE66}" presName="Name37" presStyleLbl="parChTrans1D3" presStyleIdx="0" presStyleCnt="2"/>
      <dgm:spPr/>
    </dgm:pt>
    <dgm:pt modelId="{7B1A9C64-D03A-423D-8D14-7260A860ABA7}" type="pres">
      <dgm:prSet presAssocID="{BC630434-3A3E-4ECB-8755-4212087731CC}" presName="hierRoot2" presStyleCnt="0">
        <dgm:presLayoutVars>
          <dgm:hierBranch val="init"/>
        </dgm:presLayoutVars>
      </dgm:prSet>
      <dgm:spPr/>
    </dgm:pt>
    <dgm:pt modelId="{A324DBDE-BD71-4F46-99D3-E34F4EB098D3}" type="pres">
      <dgm:prSet presAssocID="{BC630434-3A3E-4ECB-8755-4212087731CC}" presName="rootComposite" presStyleCnt="0"/>
      <dgm:spPr/>
    </dgm:pt>
    <dgm:pt modelId="{1CAB2101-75D8-4173-AEA2-A19DDE8DCB2C}" type="pres">
      <dgm:prSet presAssocID="{BC630434-3A3E-4ECB-8755-4212087731CC}" presName="rootText" presStyleLbl="node3" presStyleIdx="0" presStyleCnt="2" custAng="0" custLinFactNeighborX="21275" custLinFactNeighborY="1772">
        <dgm:presLayoutVars>
          <dgm:chPref val="3"/>
        </dgm:presLayoutVars>
      </dgm:prSet>
      <dgm:spPr>
        <a:prstGeom prst="donut">
          <a:avLst/>
        </a:prstGeom>
      </dgm:spPr>
    </dgm:pt>
    <dgm:pt modelId="{EFA81CD4-1316-4B48-8FDB-A1BEC4FE8F08}" type="pres">
      <dgm:prSet presAssocID="{BC630434-3A3E-4ECB-8755-4212087731CC}" presName="rootConnector" presStyleLbl="node3" presStyleIdx="0" presStyleCnt="2"/>
      <dgm:spPr/>
    </dgm:pt>
    <dgm:pt modelId="{85B4F621-935D-4620-AA26-11891FA46652}" type="pres">
      <dgm:prSet presAssocID="{BC630434-3A3E-4ECB-8755-4212087731CC}" presName="hierChild4" presStyleCnt="0"/>
      <dgm:spPr/>
    </dgm:pt>
    <dgm:pt modelId="{9BC0E434-E6D5-4B74-BC58-C9D9E6AD082A}" type="pres">
      <dgm:prSet presAssocID="{FA69F64B-6919-4178-A377-C827D7803FC4}" presName="Name37" presStyleLbl="parChTrans1D4" presStyleIdx="0" presStyleCnt="6"/>
      <dgm:spPr/>
    </dgm:pt>
    <dgm:pt modelId="{964A2F6F-5DB9-463D-877D-9C3F9C21059B}" type="pres">
      <dgm:prSet presAssocID="{1A1FBA55-A22B-4A7A-AF95-976A6F5761D5}" presName="hierRoot2" presStyleCnt="0">
        <dgm:presLayoutVars>
          <dgm:hierBranch val="init"/>
        </dgm:presLayoutVars>
      </dgm:prSet>
      <dgm:spPr/>
    </dgm:pt>
    <dgm:pt modelId="{B198BA10-7678-4694-94E2-25E109203039}" type="pres">
      <dgm:prSet presAssocID="{1A1FBA55-A22B-4A7A-AF95-976A6F5761D5}" presName="rootComposite" presStyleCnt="0"/>
      <dgm:spPr/>
    </dgm:pt>
    <dgm:pt modelId="{F7DE5B74-EC54-40FD-B214-F72E735B65AF}" type="pres">
      <dgm:prSet presAssocID="{1A1FBA55-A22B-4A7A-AF95-976A6F5761D5}" presName="rootText" presStyleLbl="node4" presStyleIdx="0" presStyleCnt="6" custScaleX="82442" custScaleY="124360" custLinFactNeighborX="4242" custLinFactNeighborY="-21000">
        <dgm:presLayoutVars>
          <dgm:chPref val="3"/>
        </dgm:presLayoutVars>
      </dgm:prSet>
      <dgm:spPr>
        <a:prstGeom prst="round2DiagRect">
          <a:avLst/>
        </a:prstGeom>
      </dgm:spPr>
    </dgm:pt>
    <dgm:pt modelId="{3A006291-E6B3-499E-9FD5-81F5D2B3E848}" type="pres">
      <dgm:prSet presAssocID="{1A1FBA55-A22B-4A7A-AF95-976A6F5761D5}" presName="rootConnector" presStyleLbl="node4" presStyleIdx="0" presStyleCnt="6"/>
      <dgm:spPr/>
    </dgm:pt>
    <dgm:pt modelId="{0C09A4AD-CA16-4E22-A1E9-90AAFAFD1896}" type="pres">
      <dgm:prSet presAssocID="{1A1FBA55-A22B-4A7A-AF95-976A6F5761D5}" presName="hierChild4" presStyleCnt="0"/>
      <dgm:spPr/>
    </dgm:pt>
    <dgm:pt modelId="{C4AEA080-FF8B-4303-983F-42737B4537DF}" type="pres">
      <dgm:prSet presAssocID="{EFB2A0B7-1CD4-49ED-BC00-987B46A9D651}" presName="Name37" presStyleLbl="parChTrans1D4" presStyleIdx="1" presStyleCnt="6"/>
      <dgm:spPr/>
    </dgm:pt>
    <dgm:pt modelId="{4F94C532-4851-46C9-9BD7-B2677DF2F1AB}" type="pres">
      <dgm:prSet presAssocID="{D46DB332-2383-47C4-9D4E-422EEA96971E}" presName="hierRoot2" presStyleCnt="0">
        <dgm:presLayoutVars>
          <dgm:hierBranch val="init"/>
        </dgm:presLayoutVars>
      </dgm:prSet>
      <dgm:spPr/>
    </dgm:pt>
    <dgm:pt modelId="{D01637F7-3B9A-4DFF-998D-5D41D1763FE5}" type="pres">
      <dgm:prSet presAssocID="{D46DB332-2383-47C4-9D4E-422EEA96971E}" presName="rootComposite" presStyleCnt="0"/>
      <dgm:spPr/>
    </dgm:pt>
    <dgm:pt modelId="{D2EF9232-CF4E-4D54-91B7-9ADD867472BE}" type="pres">
      <dgm:prSet presAssocID="{D46DB332-2383-47C4-9D4E-422EEA96971E}" presName="rootText" presStyleLbl="node4" presStyleIdx="1" presStyleCnt="6" custScaleX="167362" custLinFactNeighborX="-11905" custLinFactNeighborY="-26739">
        <dgm:presLayoutVars>
          <dgm:chPref val="3"/>
        </dgm:presLayoutVars>
      </dgm:prSet>
      <dgm:spPr>
        <a:prstGeom prst="roundRect">
          <a:avLst/>
        </a:prstGeom>
      </dgm:spPr>
    </dgm:pt>
    <dgm:pt modelId="{4835E2BA-6EFC-43BC-AF26-B3511ADD4E3D}" type="pres">
      <dgm:prSet presAssocID="{D46DB332-2383-47C4-9D4E-422EEA96971E}" presName="rootConnector" presStyleLbl="node4" presStyleIdx="1" presStyleCnt="6"/>
      <dgm:spPr/>
    </dgm:pt>
    <dgm:pt modelId="{200E0E1E-9E17-438C-ADFB-19250F416B31}" type="pres">
      <dgm:prSet presAssocID="{D46DB332-2383-47C4-9D4E-422EEA96971E}" presName="hierChild4" presStyleCnt="0"/>
      <dgm:spPr/>
    </dgm:pt>
    <dgm:pt modelId="{D1652638-7E53-4811-9D58-EBF6B2DC832E}" type="pres">
      <dgm:prSet presAssocID="{788D6744-1488-48D5-8D28-7F24CB7E9519}" presName="Name37" presStyleLbl="parChTrans1D4" presStyleIdx="2" presStyleCnt="6"/>
      <dgm:spPr/>
    </dgm:pt>
    <dgm:pt modelId="{4C28D4F3-3384-49F9-AEFF-6BC787446731}" type="pres">
      <dgm:prSet presAssocID="{F9A3599E-47A8-4CA2-8C7B-9FF117816F68}" presName="hierRoot2" presStyleCnt="0">
        <dgm:presLayoutVars>
          <dgm:hierBranch val="init"/>
        </dgm:presLayoutVars>
      </dgm:prSet>
      <dgm:spPr/>
    </dgm:pt>
    <dgm:pt modelId="{6F248D02-C9DC-4717-A227-0520205E2F8D}" type="pres">
      <dgm:prSet presAssocID="{F9A3599E-47A8-4CA2-8C7B-9FF117816F68}" presName="rootComposite" presStyleCnt="0"/>
      <dgm:spPr/>
    </dgm:pt>
    <dgm:pt modelId="{67D83342-2DB5-4ED3-930B-91620906F452}" type="pres">
      <dgm:prSet presAssocID="{F9A3599E-47A8-4CA2-8C7B-9FF117816F68}" presName="rootText" presStyleLbl="node4" presStyleIdx="2" presStyleCnt="6" custScaleX="147885" custScaleY="112990" custLinFactNeighborX="-15614" custLinFactNeighborY="-32478">
        <dgm:presLayoutVars>
          <dgm:chPref val="3"/>
        </dgm:presLayoutVars>
      </dgm:prSet>
      <dgm:spPr>
        <a:prstGeom prst="diamond">
          <a:avLst/>
        </a:prstGeom>
      </dgm:spPr>
    </dgm:pt>
    <dgm:pt modelId="{8DB6D2B9-A728-4977-B676-94E1EBDF3924}" type="pres">
      <dgm:prSet presAssocID="{F9A3599E-47A8-4CA2-8C7B-9FF117816F68}" presName="rootConnector" presStyleLbl="node4" presStyleIdx="2" presStyleCnt="6"/>
      <dgm:spPr/>
    </dgm:pt>
    <dgm:pt modelId="{2D15B6D2-9A34-4ACA-9824-13A5854BB589}" type="pres">
      <dgm:prSet presAssocID="{F9A3599E-47A8-4CA2-8C7B-9FF117816F68}" presName="hierChild4" presStyleCnt="0"/>
      <dgm:spPr/>
    </dgm:pt>
    <dgm:pt modelId="{2C459ED9-D389-4D95-9D10-AB0627ED6C07}" type="pres">
      <dgm:prSet presAssocID="{F9A3599E-47A8-4CA2-8C7B-9FF117816F68}" presName="hierChild5" presStyleCnt="0"/>
      <dgm:spPr/>
    </dgm:pt>
    <dgm:pt modelId="{4392075A-D391-4AE6-92FF-2A299688FE7B}" type="pres">
      <dgm:prSet presAssocID="{D46DB332-2383-47C4-9D4E-422EEA96971E}" presName="hierChild5" presStyleCnt="0"/>
      <dgm:spPr/>
    </dgm:pt>
    <dgm:pt modelId="{EF7B0D68-B072-4D2C-9C2E-84829385F2A3}" type="pres">
      <dgm:prSet presAssocID="{E0AB7689-AEB4-4DE5-B1AC-D18DCD5F5C52}" presName="Name37" presStyleLbl="parChTrans1D4" presStyleIdx="3" presStyleCnt="6"/>
      <dgm:spPr/>
    </dgm:pt>
    <dgm:pt modelId="{06E12C05-EFFB-494F-B16E-68E12A6779F9}" type="pres">
      <dgm:prSet presAssocID="{04CC845D-B711-481C-AA4A-B3DF7991AC44}" presName="hierRoot2" presStyleCnt="0">
        <dgm:presLayoutVars>
          <dgm:hierBranch val="init"/>
        </dgm:presLayoutVars>
      </dgm:prSet>
      <dgm:spPr/>
    </dgm:pt>
    <dgm:pt modelId="{FEFF3BC9-35E3-40F3-8734-80E007D241EA}" type="pres">
      <dgm:prSet presAssocID="{04CC845D-B711-481C-AA4A-B3DF7991AC44}" presName="rootComposite" presStyleCnt="0"/>
      <dgm:spPr/>
    </dgm:pt>
    <dgm:pt modelId="{4AA16743-C670-41DB-887B-D98937A91E50}" type="pres">
      <dgm:prSet presAssocID="{04CC845D-B711-481C-AA4A-B3DF7991AC44}" presName="rootText" presStyleLbl="node4" presStyleIdx="3" presStyleCnt="6" custScaleX="144267" custLinFactNeighborX="41680" custLinFactNeighborY="-26739">
        <dgm:presLayoutVars>
          <dgm:chPref val="3"/>
        </dgm:presLayoutVars>
      </dgm:prSet>
      <dgm:spPr>
        <a:prstGeom prst="round2DiagRect">
          <a:avLst/>
        </a:prstGeom>
      </dgm:spPr>
    </dgm:pt>
    <dgm:pt modelId="{ACE7DCA4-C38E-42E4-B81E-D151A324F699}" type="pres">
      <dgm:prSet presAssocID="{04CC845D-B711-481C-AA4A-B3DF7991AC44}" presName="rootConnector" presStyleLbl="node4" presStyleIdx="3" presStyleCnt="6"/>
      <dgm:spPr/>
    </dgm:pt>
    <dgm:pt modelId="{485491B1-82A0-472C-9C71-C262F673D7AE}" type="pres">
      <dgm:prSet presAssocID="{04CC845D-B711-481C-AA4A-B3DF7991AC44}" presName="hierChild4" presStyleCnt="0"/>
      <dgm:spPr/>
    </dgm:pt>
    <dgm:pt modelId="{DD68A8FC-3FFE-48BD-B0B7-E572AC4D0E06}" type="pres">
      <dgm:prSet presAssocID="{5860EC07-1420-4B9D-A6DC-F3579C4E11AC}" presName="Name37" presStyleLbl="parChTrans1D4" presStyleIdx="4" presStyleCnt="6"/>
      <dgm:spPr/>
    </dgm:pt>
    <dgm:pt modelId="{73678B8A-B1D9-44AB-BF52-B1520CC459CE}" type="pres">
      <dgm:prSet presAssocID="{0FA4F5B3-536B-4A30-A22E-4E364E95ED19}" presName="hierRoot2" presStyleCnt="0">
        <dgm:presLayoutVars>
          <dgm:hierBranch val="init"/>
        </dgm:presLayoutVars>
      </dgm:prSet>
      <dgm:spPr/>
    </dgm:pt>
    <dgm:pt modelId="{1E68E1B7-9B1F-4BF7-86A7-321FB3D995EB}" type="pres">
      <dgm:prSet presAssocID="{0FA4F5B3-536B-4A30-A22E-4E364E95ED19}" presName="rootComposite" presStyleCnt="0"/>
      <dgm:spPr/>
    </dgm:pt>
    <dgm:pt modelId="{0956AB61-A985-4484-93F5-9BF2292D0634}" type="pres">
      <dgm:prSet presAssocID="{0FA4F5B3-536B-4A30-A22E-4E364E95ED19}" presName="rootText" presStyleLbl="node4" presStyleIdx="4" presStyleCnt="6" custScaleX="125591" custScaleY="120331" custLinFactNeighborX="42229" custLinFactNeighborY="-32478">
        <dgm:presLayoutVars>
          <dgm:chPref val="3"/>
        </dgm:presLayoutVars>
      </dgm:prSet>
      <dgm:spPr>
        <a:prstGeom prst="donut">
          <a:avLst/>
        </a:prstGeom>
      </dgm:spPr>
    </dgm:pt>
    <dgm:pt modelId="{A9568591-BA96-4DDA-843A-026BA584842A}" type="pres">
      <dgm:prSet presAssocID="{0FA4F5B3-536B-4A30-A22E-4E364E95ED19}" presName="rootConnector" presStyleLbl="node4" presStyleIdx="4" presStyleCnt="6"/>
      <dgm:spPr/>
    </dgm:pt>
    <dgm:pt modelId="{CB68458E-DA44-4D8C-8C50-44284BC9F814}" type="pres">
      <dgm:prSet presAssocID="{0FA4F5B3-536B-4A30-A22E-4E364E95ED19}" presName="hierChild4" presStyleCnt="0"/>
      <dgm:spPr/>
    </dgm:pt>
    <dgm:pt modelId="{2333FFBF-797B-4ED5-A849-F7E1D7C5B2BD}" type="pres">
      <dgm:prSet presAssocID="{0FA4F5B3-536B-4A30-A22E-4E364E95ED19}" presName="hierChild5" presStyleCnt="0"/>
      <dgm:spPr/>
    </dgm:pt>
    <dgm:pt modelId="{D285949A-E0DC-43EF-88A6-8D526FC6C7AF}" type="pres">
      <dgm:prSet presAssocID="{04CC845D-B711-481C-AA4A-B3DF7991AC44}" presName="hierChild5" presStyleCnt="0"/>
      <dgm:spPr/>
    </dgm:pt>
    <dgm:pt modelId="{B596FFAA-CE31-4324-90D5-BB8A56B8CA30}" type="pres">
      <dgm:prSet presAssocID="{1A1FBA55-A22B-4A7A-AF95-976A6F5761D5}" presName="hierChild5" presStyleCnt="0"/>
      <dgm:spPr/>
    </dgm:pt>
    <dgm:pt modelId="{5F23B884-C3E9-4A7E-A539-A06B95077103}" type="pres">
      <dgm:prSet presAssocID="{BC630434-3A3E-4ECB-8755-4212087731CC}" presName="hierChild5" presStyleCnt="0"/>
      <dgm:spPr/>
    </dgm:pt>
    <dgm:pt modelId="{750E8D87-15A1-4458-9031-6C75BCB8F8CE}" type="pres">
      <dgm:prSet presAssocID="{49B74921-FABB-47A0-89E8-EB8640DE5C48}" presName="hierChild5" presStyleCnt="0"/>
      <dgm:spPr/>
    </dgm:pt>
    <dgm:pt modelId="{2C5C8B6F-8A3F-4BFD-B1A9-D51BED4CA029}" type="pres">
      <dgm:prSet presAssocID="{B6DBAD60-3B7E-4760-A656-6EBE25056022}" presName="Name37" presStyleLbl="parChTrans1D2" presStyleIdx="1" presStyleCnt="2"/>
      <dgm:spPr/>
    </dgm:pt>
    <dgm:pt modelId="{15EE7A25-0BF5-459A-A916-C4DD5DF92C48}" type="pres">
      <dgm:prSet presAssocID="{E8739C2A-7CAC-44B4-8864-28B12E4595FC}" presName="hierRoot2" presStyleCnt="0">
        <dgm:presLayoutVars>
          <dgm:hierBranch val="init"/>
        </dgm:presLayoutVars>
      </dgm:prSet>
      <dgm:spPr/>
    </dgm:pt>
    <dgm:pt modelId="{21AEF094-0384-43AA-9398-27D327C68309}" type="pres">
      <dgm:prSet presAssocID="{E8739C2A-7CAC-44B4-8864-28B12E4595FC}" presName="rootComposite" presStyleCnt="0"/>
      <dgm:spPr/>
    </dgm:pt>
    <dgm:pt modelId="{8F653862-5922-4FC3-8578-D4766B9E4C7E}" type="pres">
      <dgm:prSet presAssocID="{E8739C2A-7CAC-44B4-8864-28B12E4595FC}" presName="rootText" presStyleLbl="node2" presStyleIdx="1" presStyleCnt="2" custScaleX="243761">
        <dgm:presLayoutVars>
          <dgm:chPref val="3"/>
        </dgm:presLayoutVars>
      </dgm:prSet>
      <dgm:spPr>
        <a:prstGeom prst="rect">
          <a:avLst/>
        </a:prstGeom>
      </dgm:spPr>
    </dgm:pt>
    <dgm:pt modelId="{F1373E45-D392-4D89-8480-8B3997D05927}" type="pres">
      <dgm:prSet presAssocID="{E8739C2A-7CAC-44B4-8864-28B12E4595FC}" presName="rootConnector" presStyleLbl="node2" presStyleIdx="1" presStyleCnt="2"/>
      <dgm:spPr/>
    </dgm:pt>
    <dgm:pt modelId="{1277A808-78FA-4C36-A875-DEE6636DD3A9}" type="pres">
      <dgm:prSet presAssocID="{E8739C2A-7CAC-44B4-8864-28B12E4595FC}" presName="hierChild4" presStyleCnt="0"/>
      <dgm:spPr/>
    </dgm:pt>
    <dgm:pt modelId="{7757C86B-D554-42E2-A7D9-C0D0FB281349}" type="pres">
      <dgm:prSet presAssocID="{330D5A34-E2A2-4E37-85D1-D40EBCA0FABB}" presName="Name37" presStyleLbl="parChTrans1D3" presStyleIdx="1" presStyleCnt="2"/>
      <dgm:spPr/>
    </dgm:pt>
    <dgm:pt modelId="{D6211B2A-B43A-49DC-9B2A-3A8A7308B89C}" type="pres">
      <dgm:prSet presAssocID="{871013BC-251C-4E97-BC3B-C77C842A6978}" presName="hierRoot2" presStyleCnt="0">
        <dgm:presLayoutVars>
          <dgm:hierBranch val="init"/>
        </dgm:presLayoutVars>
      </dgm:prSet>
      <dgm:spPr/>
    </dgm:pt>
    <dgm:pt modelId="{C34487D8-404B-4931-9367-CE25E9311297}" type="pres">
      <dgm:prSet presAssocID="{871013BC-251C-4E97-BC3B-C77C842A6978}" presName="rootComposite" presStyleCnt="0"/>
      <dgm:spPr/>
    </dgm:pt>
    <dgm:pt modelId="{1CE7C8CB-C324-458B-BCF3-DB64B7173242}" type="pres">
      <dgm:prSet presAssocID="{871013BC-251C-4E97-BC3B-C77C842A6978}" presName="rootText" presStyleLbl="node3" presStyleIdx="1" presStyleCnt="2" custScaleX="137670" custScaleY="119543">
        <dgm:presLayoutVars>
          <dgm:chPref val="3"/>
        </dgm:presLayoutVars>
      </dgm:prSet>
      <dgm:spPr>
        <a:prstGeom prst="ellipse">
          <a:avLst/>
        </a:prstGeom>
      </dgm:spPr>
    </dgm:pt>
    <dgm:pt modelId="{7D9A994A-1834-4EA8-AC26-8085DC89EF24}" type="pres">
      <dgm:prSet presAssocID="{871013BC-251C-4E97-BC3B-C77C842A6978}" presName="rootConnector" presStyleLbl="node3" presStyleIdx="1" presStyleCnt="2"/>
      <dgm:spPr/>
    </dgm:pt>
    <dgm:pt modelId="{7930443A-2274-4A37-A212-9FE16048A02C}" type="pres">
      <dgm:prSet presAssocID="{871013BC-251C-4E97-BC3B-C77C842A6978}" presName="hierChild4" presStyleCnt="0"/>
      <dgm:spPr/>
    </dgm:pt>
    <dgm:pt modelId="{1BF737A1-6584-41E8-89B9-B96914B014A4}" type="pres">
      <dgm:prSet presAssocID="{C40D42E9-36ED-4E3A-BE69-66E5953A9141}" presName="Name37" presStyleLbl="parChTrans1D4" presStyleIdx="5" presStyleCnt="6"/>
      <dgm:spPr/>
    </dgm:pt>
    <dgm:pt modelId="{BDAE6136-4559-4C04-81F5-71FCFBEA8AA0}" type="pres">
      <dgm:prSet presAssocID="{CAE13D33-BB77-4A15-BA99-282D994884B8}" presName="hierRoot2" presStyleCnt="0">
        <dgm:presLayoutVars>
          <dgm:hierBranch val="init"/>
        </dgm:presLayoutVars>
      </dgm:prSet>
      <dgm:spPr/>
    </dgm:pt>
    <dgm:pt modelId="{A80F00E8-FCBA-4EB5-A2ED-802266D68E58}" type="pres">
      <dgm:prSet presAssocID="{CAE13D33-BB77-4A15-BA99-282D994884B8}" presName="rootComposite" presStyleCnt="0"/>
      <dgm:spPr/>
    </dgm:pt>
    <dgm:pt modelId="{86060E6E-79CF-4823-B23A-093C68C268A9}" type="pres">
      <dgm:prSet presAssocID="{CAE13D33-BB77-4A15-BA99-282D994884B8}" presName="rootText" presStyleLbl="node4" presStyleIdx="5" presStyleCnt="6" custScaleX="183501" custScaleY="249324" custLinFactNeighborX="-2152" custLinFactNeighborY="-3967">
        <dgm:presLayoutVars>
          <dgm:chPref val="3"/>
        </dgm:presLayoutVars>
      </dgm:prSet>
      <dgm:spPr>
        <a:prstGeom prst="diamond">
          <a:avLst/>
        </a:prstGeom>
      </dgm:spPr>
    </dgm:pt>
    <dgm:pt modelId="{E0DC58F1-460E-4113-AFD8-7AED76E7E907}" type="pres">
      <dgm:prSet presAssocID="{CAE13D33-BB77-4A15-BA99-282D994884B8}" presName="rootConnector" presStyleLbl="node4" presStyleIdx="5" presStyleCnt="6"/>
      <dgm:spPr/>
    </dgm:pt>
    <dgm:pt modelId="{34AAD3E4-68FD-4591-B5B2-9366D9E65F99}" type="pres">
      <dgm:prSet presAssocID="{CAE13D33-BB77-4A15-BA99-282D994884B8}" presName="hierChild4" presStyleCnt="0"/>
      <dgm:spPr/>
    </dgm:pt>
    <dgm:pt modelId="{64B904A1-A591-49CB-8777-F8E8C9EC1B80}" type="pres">
      <dgm:prSet presAssocID="{CAE13D33-BB77-4A15-BA99-282D994884B8}" presName="hierChild5" presStyleCnt="0"/>
      <dgm:spPr/>
    </dgm:pt>
    <dgm:pt modelId="{52B04F1F-CB49-47A6-B251-239AEB8245E5}" type="pres">
      <dgm:prSet presAssocID="{871013BC-251C-4E97-BC3B-C77C842A6978}" presName="hierChild5" presStyleCnt="0"/>
      <dgm:spPr/>
    </dgm:pt>
    <dgm:pt modelId="{BCBC32FF-A883-40A6-82A1-44A3A7E17B66}" type="pres">
      <dgm:prSet presAssocID="{E8739C2A-7CAC-44B4-8864-28B12E4595FC}" presName="hierChild5" presStyleCnt="0"/>
      <dgm:spPr/>
    </dgm:pt>
    <dgm:pt modelId="{474B5DE2-8762-4743-AD1A-C0003BFEB4A5}" type="pres">
      <dgm:prSet presAssocID="{2D6D342D-F474-41CB-8635-C90F21C94D58}" presName="hierChild3" presStyleCnt="0"/>
      <dgm:spPr/>
    </dgm:pt>
  </dgm:ptLst>
  <dgm:cxnLst>
    <dgm:cxn modelId="{293F0E09-3F44-427B-9E31-FC3807B2A421}" type="presOf" srcId="{D46DB332-2383-47C4-9D4E-422EEA96971E}" destId="{D2EF9232-CF4E-4D54-91B7-9ADD867472BE}" srcOrd="0" destOrd="0" presId="urn:microsoft.com/office/officeart/2005/8/layout/orgChart1"/>
    <dgm:cxn modelId="{CBAAE10C-C0E0-4006-93B1-BE630D0D5AE9}" srcId="{04CC845D-B711-481C-AA4A-B3DF7991AC44}" destId="{0FA4F5B3-536B-4A30-A22E-4E364E95ED19}" srcOrd="0" destOrd="0" parTransId="{5860EC07-1420-4B9D-A6DC-F3579C4E11AC}" sibTransId="{E8EF7534-2B9E-418F-AD07-4586C79BA062}"/>
    <dgm:cxn modelId="{DF196A17-090F-44A8-9619-74E957BDA822}" type="presOf" srcId="{0FA4F5B3-536B-4A30-A22E-4E364E95ED19}" destId="{0956AB61-A985-4484-93F5-9BF2292D0634}" srcOrd="0" destOrd="0" presId="urn:microsoft.com/office/officeart/2005/8/layout/orgChart1"/>
    <dgm:cxn modelId="{BEEF012F-AA0A-4607-8164-60942BC46FC5}" srcId="{427236B5-E5D3-494E-8ABF-A3395085E2B2}" destId="{2D6D342D-F474-41CB-8635-C90F21C94D58}" srcOrd="0" destOrd="0" parTransId="{0DEC9564-B2BB-4B4A-81A8-2A99983D46A8}" sibTransId="{F692CC18-7AE7-43A8-A04C-6DC6606FF29E}"/>
    <dgm:cxn modelId="{EB544C30-D381-4919-9BD8-A1E674993D75}" type="presOf" srcId="{E8739C2A-7CAC-44B4-8864-28B12E4595FC}" destId="{8F653862-5922-4FC3-8578-D4766B9E4C7E}" srcOrd="0" destOrd="0" presId="urn:microsoft.com/office/officeart/2005/8/layout/orgChart1"/>
    <dgm:cxn modelId="{BA5EA335-E755-4742-870C-9D3C0247B884}" type="presOf" srcId="{FF784B5F-EDEC-4079-AB4D-F54F41C47D7A}" destId="{34F037B5-53AA-486D-950F-CCE83D7D9D92}" srcOrd="0" destOrd="0" presId="urn:microsoft.com/office/officeart/2005/8/layout/orgChart1"/>
    <dgm:cxn modelId="{0B5E2F36-F6FC-47E6-9A51-0A2D1A41BB75}" type="presOf" srcId="{04CC845D-B711-481C-AA4A-B3DF7991AC44}" destId="{ACE7DCA4-C38E-42E4-B81E-D151A324F699}" srcOrd="1" destOrd="0" presId="urn:microsoft.com/office/officeart/2005/8/layout/orgChart1"/>
    <dgm:cxn modelId="{45FEEB36-572A-4AC5-B03A-A6624CFD815A}" type="presOf" srcId="{1A1FBA55-A22B-4A7A-AF95-976A6F5761D5}" destId="{F7DE5B74-EC54-40FD-B214-F72E735B65AF}" srcOrd="0" destOrd="0" presId="urn:microsoft.com/office/officeart/2005/8/layout/orgChart1"/>
    <dgm:cxn modelId="{6169473D-D7E0-4D9A-BA89-40BC51906A96}" type="presOf" srcId="{D46DB332-2383-47C4-9D4E-422EEA96971E}" destId="{4835E2BA-6EFC-43BC-AF26-B3511ADD4E3D}" srcOrd="1" destOrd="0" presId="urn:microsoft.com/office/officeart/2005/8/layout/orgChart1"/>
    <dgm:cxn modelId="{4955BD3F-3621-4724-81AD-0CABCCDF90D2}" type="presOf" srcId="{E8739C2A-7CAC-44B4-8864-28B12E4595FC}" destId="{F1373E45-D392-4D89-8480-8B3997D05927}" srcOrd="1" destOrd="0" presId="urn:microsoft.com/office/officeart/2005/8/layout/orgChart1"/>
    <dgm:cxn modelId="{3AFF945B-BABF-4EDF-A59A-7E4649E21E9A}" type="presOf" srcId="{427236B5-E5D3-494E-8ABF-A3395085E2B2}" destId="{E1ECA673-220A-44A3-B0F1-1865DAF0D301}" srcOrd="0" destOrd="0" presId="urn:microsoft.com/office/officeart/2005/8/layout/orgChart1"/>
    <dgm:cxn modelId="{C2C7025D-9DF1-4EFC-83D7-1A23054C401B}" type="presOf" srcId="{EFB2A0B7-1CD4-49ED-BC00-987B46A9D651}" destId="{C4AEA080-FF8B-4303-983F-42737B4537DF}" srcOrd="0" destOrd="0" presId="urn:microsoft.com/office/officeart/2005/8/layout/orgChart1"/>
    <dgm:cxn modelId="{7BB7B45F-698D-4F65-8271-FB263C8C7277}" srcId="{2D6D342D-F474-41CB-8635-C90F21C94D58}" destId="{E8739C2A-7CAC-44B4-8864-28B12E4595FC}" srcOrd="1" destOrd="0" parTransId="{B6DBAD60-3B7E-4760-A656-6EBE25056022}" sibTransId="{D751F899-B8A0-4B31-965D-0806D2CBF452}"/>
    <dgm:cxn modelId="{0265FB65-C2BB-42D1-A8A6-998E5ADD2DB3}" srcId="{E8739C2A-7CAC-44B4-8864-28B12E4595FC}" destId="{871013BC-251C-4E97-BC3B-C77C842A6978}" srcOrd="0" destOrd="0" parTransId="{330D5A34-E2A2-4E37-85D1-D40EBCA0FABB}" sibTransId="{18CDADE7-56AD-43CE-8B5F-7539EA5779D8}"/>
    <dgm:cxn modelId="{DF556367-F831-4668-BA71-124AFDAB3B2B}" type="presOf" srcId="{2D6D342D-F474-41CB-8635-C90F21C94D58}" destId="{45D5D5E3-356E-4479-8FE0-F76B230DBF31}" srcOrd="1" destOrd="0" presId="urn:microsoft.com/office/officeart/2005/8/layout/orgChart1"/>
    <dgm:cxn modelId="{B8D9064A-E355-4A42-ADA7-EF5724CAD620}" type="presOf" srcId="{49B74921-FABB-47A0-89E8-EB8640DE5C48}" destId="{DE10A1E8-9C6F-4D52-928A-39A9108412E3}" srcOrd="1" destOrd="0" presId="urn:microsoft.com/office/officeart/2005/8/layout/orgChart1"/>
    <dgm:cxn modelId="{1164474A-6B01-4150-8625-41EC097D7430}" type="presOf" srcId="{BC630434-3A3E-4ECB-8755-4212087731CC}" destId="{1CAB2101-75D8-4173-AEA2-A19DDE8DCB2C}" srcOrd="0" destOrd="0" presId="urn:microsoft.com/office/officeart/2005/8/layout/orgChart1"/>
    <dgm:cxn modelId="{EE716C6B-62BE-4D41-BF9B-8384CEC02B44}" type="presOf" srcId="{2D6D342D-F474-41CB-8635-C90F21C94D58}" destId="{FD3AD964-3F41-4295-B618-F5FCC662A1A6}" srcOrd="0" destOrd="0" presId="urn:microsoft.com/office/officeart/2005/8/layout/orgChart1"/>
    <dgm:cxn modelId="{2C0F584C-66BA-4984-A950-4060C7C4B30B}" type="presOf" srcId="{04CC845D-B711-481C-AA4A-B3DF7991AC44}" destId="{4AA16743-C670-41DB-887B-D98937A91E50}" srcOrd="0" destOrd="0" presId="urn:microsoft.com/office/officeart/2005/8/layout/orgChart1"/>
    <dgm:cxn modelId="{CBF0684D-06F7-4257-A1F4-836B3C736D8E}" srcId="{871013BC-251C-4E97-BC3B-C77C842A6978}" destId="{CAE13D33-BB77-4A15-BA99-282D994884B8}" srcOrd="0" destOrd="0" parTransId="{C40D42E9-36ED-4E3A-BE69-66E5953A9141}" sibTransId="{8E70F073-2FD6-4242-BFBF-DAEF939F3AFA}"/>
    <dgm:cxn modelId="{DD9AA14E-800A-44CB-A835-6D5DA781E2C6}" type="presOf" srcId="{F9A3599E-47A8-4CA2-8C7B-9FF117816F68}" destId="{8DB6D2B9-A728-4977-B676-94E1EBDF3924}" srcOrd="1" destOrd="0" presId="urn:microsoft.com/office/officeart/2005/8/layout/orgChart1"/>
    <dgm:cxn modelId="{21F9836F-4B54-4DBF-8873-4DEA298018B5}" type="presOf" srcId="{1A1FBA55-A22B-4A7A-AF95-976A6F5761D5}" destId="{3A006291-E6B3-499E-9FD5-81F5D2B3E848}" srcOrd="1" destOrd="0" presId="urn:microsoft.com/office/officeart/2005/8/layout/orgChart1"/>
    <dgm:cxn modelId="{C8FF1E70-F5A6-4F17-B531-D4463DD8A9B0}" type="presOf" srcId="{FA69F64B-6919-4178-A377-C827D7803FC4}" destId="{9BC0E434-E6D5-4B74-BC58-C9D9E6AD082A}" srcOrd="0" destOrd="0" presId="urn:microsoft.com/office/officeart/2005/8/layout/orgChart1"/>
    <dgm:cxn modelId="{A4C0B375-06AE-44BD-94F6-5E3858F3115D}" type="presOf" srcId="{330D5A34-E2A2-4E37-85D1-D40EBCA0FABB}" destId="{7757C86B-D554-42E2-A7D9-C0D0FB281349}" srcOrd="0" destOrd="0" presId="urn:microsoft.com/office/officeart/2005/8/layout/orgChart1"/>
    <dgm:cxn modelId="{9A95E556-6607-479F-B261-9755D7AD0258}" type="presOf" srcId="{E0AB7689-AEB4-4DE5-B1AC-D18DCD5F5C52}" destId="{EF7B0D68-B072-4D2C-9C2E-84829385F2A3}" srcOrd="0" destOrd="0" presId="urn:microsoft.com/office/officeart/2005/8/layout/orgChart1"/>
    <dgm:cxn modelId="{90C40083-D393-4D87-8977-8A97EEC55713}" type="presOf" srcId="{05F2119A-909E-4911-BCC1-370ECB5BBE66}" destId="{B261B00A-AD6E-412D-BB14-8B982766FDAC}" srcOrd="0" destOrd="0" presId="urn:microsoft.com/office/officeart/2005/8/layout/orgChart1"/>
    <dgm:cxn modelId="{3F9EC98D-A9C3-4315-919D-4AE989B827A4}" srcId="{49B74921-FABB-47A0-89E8-EB8640DE5C48}" destId="{BC630434-3A3E-4ECB-8755-4212087731CC}" srcOrd="0" destOrd="0" parTransId="{05F2119A-909E-4911-BCC1-370ECB5BBE66}" sibTransId="{0FAEC3F5-202E-4790-A2FC-2E9460D5C410}"/>
    <dgm:cxn modelId="{4E0E319A-8B19-4623-A2B5-FA7A0FB29F69}" type="presOf" srcId="{0FA4F5B3-536B-4A30-A22E-4E364E95ED19}" destId="{A9568591-BA96-4DDA-843A-026BA584842A}" srcOrd="1" destOrd="0" presId="urn:microsoft.com/office/officeart/2005/8/layout/orgChart1"/>
    <dgm:cxn modelId="{2307B2A4-01F6-4B61-A753-C4741445E9CD}" type="presOf" srcId="{871013BC-251C-4E97-BC3B-C77C842A6978}" destId="{7D9A994A-1834-4EA8-AC26-8085DC89EF24}" srcOrd="1" destOrd="0" presId="urn:microsoft.com/office/officeart/2005/8/layout/orgChart1"/>
    <dgm:cxn modelId="{32D683B3-CCB6-4494-82ED-5356F44B35AC}" type="presOf" srcId="{BC630434-3A3E-4ECB-8755-4212087731CC}" destId="{EFA81CD4-1316-4B48-8FDB-A1BEC4FE8F08}" srcOrd="1" destOrd="0" presId="urn:microsoft.com/office/officeart/2005/8/layout/orgChart1"/>
    <dgm:cxn modelId="{528CE1BB-550B-44A2-AD13-F2C6BDE76D14}" srcId="{1A1FBA55-A22B-4A7A-AF95-976A6F5761D5}" destId="{04CC845D-B711-481C-AA4A-B3DF7991AC44}" srcOrd="1" destOrd="0" parTransId="{E0AB7689-AEB4-4DE5-B1AC-D18DCD5F5C52}" sibTransId="{C800378D-E8C9-429E-A1BD-E1C719338869}"/>
    <dgm:cxn modelId="{0BC852C3-FA2E-4FD3-93F1-B570515F0F61}" srcId="{2D6D342D-F474-41CB-8635-C90F21C94D58}" destId="{49B74921-FABB-47A0-89E8-EB8640DE5C48}" srcOrd="0" destOrd="0" parTransId="{FF784B5F-EDEC-4079-AB4D-F54F41C47D7A}" sibTransId="{ABBBBA8A-1178-4A73-95CD-7B1CABB31D08}"/>
    <dgm:cxn modelId="{4A995EC4-BDA5-4AD6-87AD-8505A76710B2}" type="presOf" srcId="{49B74921-FABB-47A0-89E8-EB8640DE5C48}" destId="{125DDD28-C478-46E0-BAC9-E9149DBF671D}" srcOrd="0" destOrd="0" presId="urn:microsoft.com/office/officeart/2005/8/layout/orgChart1"/>
    <dgm:cxn modelId="{8FA9DBCB-0014-4BA0-9318-FE8E59459932}" srcId="{BC630434-3A3E-4ECB-8755-4212087731CC}" destId="{1A1FBA55-A22B-4A7A-AF95-976A6F5761D5}" srcOrd="0" destOrd="0" parTransId="{FA69F64B-6919-4178-A377-C827D7803FC4}" sibTransId="{6AE8B992-7672-4583-BCEE-458CF9168D15}"/>
    <dgm:cxn modelId="{3A9F72CF-622B-4AEA-A1F3-0C6A27E24416}" type="presOf" srcId="{5860EC07-1420-4B9D-A6DC-F3579C4E11AC}" destId="{DD68A8FC-3FFE-48BD-B0B7-E572AC4D0E06}" srcOrd="0" destOrd="0" presId="urn:microsoft.com/office/officeart/2005/8/layout/orgChart1"/>
    <dgm:cxn modelId="{096ACFD5-8B78-4FB5-9C87-7818DF6E147C}" srcId="{1A1FBA55-A22B-4A7A-AF95-976A6F5761D5}" destId="{D46DB332-2383-47C4-9D4E-422EEA96971E}" srcOrd="0" destOrd="0" parTransId="{EFB2A0B7-1CD4-49ED-BC00-987B46A9D651}" sibTransId="{28FAEFCF-7A3C-4B6E-B168-BB23A0696F4E}"/>
    <dgm:cxn modelId="{B18EDCD6-9551-4F97-A104-EB95958F7444}" srcId="{D46DB332-2383-47C4-9D4E-422EEA96971E}" destId="{F9A3599E-47A8-4CA2-8C7B-9FF117816F68}" srcOrd="0" destOrd="0" parTransId="{788D6744-1488-48D5-8D28-7F24CB7E9519}" sibTransId="{E3FA4A53-4944-4867-BD18-FF14DCFFA503}"/>
    <dgm:cxn modelId="{076346E5-07B0-4C2B-8C5E-768FD3B19711}" type="presOf" srcId="{871013BC-251C-4E97-BC3B-C77C842A6978}" destId="{1CE7C8CB-C324-458B-BCF3-DB64B7173242}" srcOrd="0" destOrd="0" presId="urn:microsoft.com/office/officeart/2005/8/layout/orgChart1"/>
    <dgm:cxn modelId="{3F240EE9-6DAD-45EF-ADD6-DFE1AA0AC58C}" type="presOf" srcId="{CAE13D33-BB77-4A15-BA99-282D994884B8}" destId="{86060E6E-79CF-4823-B23A-093C68C268A9}" srcOrd="0" destOrd="0" presId="urn:microsoft.com/office/officeart/2005/8/layout/orgChart1"/>
    <dgm:cxn modelId="{549F57EF-4C32-4313-8D4C-0C9CD8352450}" type="presOf" srcId="{CAE13D33-BB77-4A15-BA99-282D994884B8}" destId="{E0DC58F1-460E-4113-AFD8-7AED76E7E907}" srcOrd="1" destOrd="0" presId="urn:microsoft.com/office/officeart/2005/8/layout/orgChart1"/>
    <dgm:cxn modelId="{0E71C6EF-F025-48A2-BB68-5AF2A8C67607}" type="presOf" srcId="{F9A3599E-47A8-4CA2-8C7B-9FF117816F68}" destId="{67D83342-2DB5-4ED3-930B-91620906F452}" srcOrd="0" destOrd="0" presId="urn:microsoft.com/office/officeart/2005/8/layout/orgChart1"/>
    <dgm:cxn modelId="{1C31FBF8-29B4-4E72-B566-B6DB8217F6EA}" type="presOf" srcId="{B6DBAD60-3B7E-4760-A656-6EBE25056022}" destId="{2C5C8B6F-8A3F-4BFD-B1A9-D51BED4CA029}" srcOrd="0" destOrd="0" presId="urn:microsoft.com/office/officeart/2005/8/layout/orgChart1"/>
    <dgm:cxn modelId="{134B69FA-3B61-4C99-8AA5-D62F32AC30BE}" type="presOf" srcId="{C40D42E9-36ED-4E3A-BE69-66E5953A9141}" destId="{1BF737A1-6584-41E8-89B9-B96914B014A4}" srcOrd="0" destOrd="0" presId="urn:microsoft.com/office/officeart/2005/8/layout/orgChart1"/>
    <dgm:cxn modelId="{016E7AFA-FC2B-40C4-93E2-46DA985B6592}" type="presOf" srcId="{788D6744-1488-48D5-8D28-7F24CB7E9519}" destId="{D1652638-7E53-4811-9D58-EBF6B2DC832E}" srcOrd="0" destOrd="0" presId="urn:microsoft.com/office/officeart/2005/8/layout/orgChart1"/>
    <dgm:cxn modelId="{42DC29B2-EDA2-4ED2-9B33-AED219BA4127}" type="presParOf" srcId="{E1ECA673-220A-44A3-B0F1-1865DAF0D301}" destId="{9FED9754-4B44-45C5-80F2-A716AB160D8D}" srcOrd="0" destOrd="0" presId="urn:microsoft.com/office/officeart/2005/8/layout/orgChart1"/>
    <dgm:cxn modelId="{9C0F7667-CA26-4338-908C-40F9BD3F4985}" type="presParOf" srcId="{9FED9754-4B44-45C5-80F2-A716AB160D8D}" destId="{5171F9D2-DAD1-47AB-B0A0-59F49245A98D}" srcOrd="0" destOrd="0" presId="urn:microsoft.com/office/officeart/2005/8/layout/orgChart1"/>
    <dgm:cxn modelId="{AB756BD7-EE21-46C3-8677-268B8EFC2CD0}" type="presParOf" srcId="{5171F9D2-DAD1-47AB-B0A0-59F49245A98D}" destId="{FD3AD964-3F41-4295-B618-F5FCC662A1A6}" srcOrd="0" destOrd="0" presId="urn:microsoft.com/office/officeart/2005/8/layout/orgChart1"/>
    <dgm:cxn modelId="{43FFB6A4-4336-4D45-9C48-9C84E9630C75}" type="presParOf" srcId="{5171F9D2-DAD1-47AB-B0A0-59F49245A98D}" destId="{45D5D5E3-356E-4479-8FE0-F76B230DBF31}" srcOrd="1" destOrd="0" presId="urn:microsoft.com/office/officeart/2005/8/layout/orgChart1"/>
    <dgm:cxn modelId="{D2098B09-70D1-4A0B-BCB2-87DBC7603D0B}" type="presParOf" srcId="{9FED9754-4B44-45C5-80F2-A716AB160D8D}" destId="{F14EF034-B5BF-4345-BAE8-B437CBB4D51A}" srcOrd="1" destOrd="0" presId="urn:microsoft.com/office/officeart/2005/8/layout/orgChart1"/>
    <dgm:cxn modelId="{5FC32474-F28E-47C1-B2E7-584B1E3BB515}" type="presParOf" srcId="{F14EF034-B5BF-4345-BAE8-B437CBB4D51A}" destId="{34F037B5-53AA-486D-950F-CCE83D7D9D92}" srcOrd="0" destOrd="0" presId="urn:microsoft.com/office/officeart/2005/8/layout/orgChart1"/>
    <dgm:cxn modelId="{C375F37D-96C0-425A-992B-A7D07961B12E}" type="presParOf" srcId="{F14EF034-B5BF-4345-BAE8-B437CBB4D51A}" destId="{879E372F-5AF6-4A32-B195-B43FB228222E}" srcOrd="1" destOrd="0" presId="urn:microsoft.com/office/officeart/2005/8/layout/orgChart1"/>
    <dgm:cxn modelId="{C7E8D210-8DAB-428C-AE47-93800E5DBE5A}" type="presParOf" srcId="{879E372F-5AF6-4A32-B195-B43FB228222E}" destId="{756CA5B9-562B-4AA0-B0B5-1A80822D4C3B}" srcOrd="0" destOrd="0" presId="urn:microsoft.com/office/officeart/2005/8/layout/orgChart1"/>
    <dgm:cxn modelId="{ED25BE70-6DCC-4C47-AA2D-64CA81D38215}" type="presParOf" srcId="{756CA5B9-562B-4AA0-B0B5-1A80822D4C3B}" destId="{125DDD28-C478-46E0-BAC9-E9149DBF671D}" srcOrd="0" destOrd="0" presId="urn:microsoft.com/office/officeart/2005/8/layout/orgChart1"/>
    <dgm:cxn modelId="{C5B97B07-0EBC-4543-A315-91EE8E47535F}" type="presParOf" srcId="{756CA5B9-562B-4AA0-B0B5-1A80822D4C3B}" destId="{DE10A1E8-9C6F-4D52-928A-39A9108412E3}" srcOrd="1" destOrd="0" presId="urn:microsoft.com/office/officeart/2005/8/layout/orgChart1"/>
    <dgm:cxn modelId="{662C251C-867B-46BB-B81F-27E495278ED8}" type="presParOf" srcId="{879E372F-5AF6-4A32-B195-B43FB228222E}" destId="{B249F581-783B-4E21-9351-E3CD8BA78DFA}" srcOrd="1" destOrd="0" presId="urn:microsoft.com/office/officeart/2005/8/layout/orgChart1"/>
    <dgm:cxn modelId="{EA5FA099-17A5-4618-88F8-968228C83AC4}" type="presParOf" srcId="{B249F581-783B-4E21-9351-E3CD8BA78DFA}" destId="{B261B00A-AD6E-412D-BB14-8B982766FDAC}" srcOrd="0" destOrd="0" presId="urn:microsoft.com/office/officeart/2005/8/layout/orgChart1"/>
    <dgm:cxn modelId="{47674A70-19CE-4A19-8BE2-D875E3E32E88}" type="presParOf" srcId="{B249F581-783B-4E21-9351-E3CD8BA78DFA}" destId="{7B1A9C64-D03A-423D-8D14-7260A860ABA7}" srcOrd="1" destOrd="0" presId="urn:microsoft.com/office/officeart/2005/8/layout/orgChart1"/>
    <dgm:cxn modelId="{DC09C11D-B347-4754-B461-F396232C1470}" type="presParOf" srcId="{7B1A9C64-D03A-423D-8D14-7260A860ABA7}" destId="{A324DBDE-BD71-4F46-99D3-E34F4EB098D3}" srcOrd="0" destOrd="0" presId="urn:microsoft.com/office/officeart/2005/8/layout/orgChart1"/>
    <dgm:cxn modelId="{E3DD6805-987A-4975-8AA3-20CC4BFE12E1}" type="presParOf" srcId="{A324DBDE-BD71-4F46-99D3-E34F4EB098D3}" destId="{1CAB2101-75D8-4173-AEA2-A19DDE8DCB2C}" srcOrd="0" destOrd="0" presId="urn:microsoft.com/office/officeart/2005/8/layout/orgChart1"/>
    <dgm:cxn modelId="{22E4E09A-C126-4721-8BE7-893E3FF748F5}" type="presParOf" srcId="{A324DBDE-BD71-4F46-99D3-E34F4EB098D3}" destId="{EFA81CD4-1316-4B48-8FDB-A1BEC4FE8F08}" srcOrd="1" destOrd="0" presId="urn:microsoft.com/office/officeart/2005/8/layout/orgChart1"/>
    <dgm:cxn modelId="{76F5910C-FD69-465D-8B60-2CC34C179165}" type="presParOf" srcId="{7B1A9C64-D03A-423D-8D14-7260A860ABA7}" destId="{85B4F621-935D-4620-AA26-11891FA46652}" srcOrd="1" destOrd="0" presId="urn:microsoft.com/office/officeart/2005/8/layout/orgChart1"/>
    <dgm:cxn modelId="{5DA54DD2-DD2B-4FF7-AB04-25EE1D434D88}" type="presParOf" srcId="{85B4F621-935D-4620-AA26-11891FA46652}" destId="{9BC0E434-E6D5-4B74-BC58-C9D9E6AD082A}" srcOrd="0" destOrd="0" presId="urn:microsoft.com/office/officeart/2005/8/layout/orgChart1"/>
    <dgm:cxn modelId="{C9EEF09F-CE37-49CD-B7AD-9D69CCC8ECAB}" type="presParOf" srcId="{85B4F621-935D-4620-AA26-11891FA46652}" destId="{964A2F6F-5DB9-463D-877D-9C3F9C21059B}" srcOrd="1" destOrd="0" presId="urn:microsoft.com/office/officeart/2005/8/layout/orgChart1"/>
    <dgm:cxn modelId="{22E69992-3448-43BB-B0C9-1414892E7266}" type="presParOf" srcId="{964A2F6F-5DB9-463D-877D-9C3F9C21059B}" destId="{B198BA10-7678-4694-94E2-25E109203039}" srcOrd="0" destOrd="0" presId="urn:microsoft.com/office/officeart/2005/8/layout/orgChart1"/>
    <dgm:cxn modelId="{18732CD9-C301-49AD-81B2-5C617C6DB88B}" type="presParOf" srcId="{B198BA10-7678-4694-94E2-25E109203039}" destId="{F7DE5B74-EC54-40FD-B214-F72E735B65AF}" srcOrd="0" destOrd="0" presId="urn:microsoft.com/office/officeart/2005/8/layout/orgChart1"/>
    <dgm:cxn modelId="{AF656581-B950-42C8-9FAD-87ACE5C4EFD2}" type="presParOf" srcId="{B198BA10-7678-4694-94E2-25E109203039}" destId="{3A006291-E6B3-499E-9FD5-81F5D2B3E848}" srcOrd="1" destOrd="0" presId="urn:microsoft.com/office/officeart/2005/8/layout/orgChart1"/>
    <dgm:cxn modelId="{A8EEF834-48D8-43BF-8412-1F183353FAA4}" type="presParOf" srcId="{964A2F6F-5DB9-463D-877D-9C3F9C21059B}" destId="{0C09A4AD-CA16-4E22-A1E9-90AAFAFD1896}" srcOrd="1" destOrd="0" presId="urn:microsoft.com/office/officeart/2005/8/layout/orgChart1"/>
    <dgm:cxn modelId="{206C0C93-50CB-452A-A90A-E3408B935691}" type="presParOf" srcId="{0C09A4AD-CA16-4E22-A1E9-90AAFAFD1896}" destId="{C4AEA080-FF8B-4303-983F-42737B4537DF}" srcOrd="0" destOrd="0" presId="urn:microsoft.com/office/officeart/2005/8/layout/orgChart1"/>
    <dgm:cxn modelId="{74E44F2F-33F6-40B7-B5DC-C6472B947945}" type="presParOf" srcId="{0C09A4AD-CA16-4E22-A1E9-90AAFAFD1896}" destId="{4F94C532-4851-46C9-9BD7-B2677DF2F1AB}" srcOrd="1" destOrd="0" presId="urn:microsoft.com/office/officeart/2005/8/layout/orgChart1"/>
    <dgm:cxn modelId="{DC342425-688E-4339-B4DB-FFE88418011F}" type="presParOf" srcId="{4F94C532-4851-46C9-9BD7-B2677DF2F1AB}" destId="{D01637F7-3B9A-4DFF-998D-5D41D1763FE5}" srcOrd="0" destOrd="0" presId="urn:microsoft.com/office/officeart/2005/8/layout/orgChart1"/>
    <dgm:cxn modelId="{C7C463C6-DB6F-47E2-BC9D-03DDFD19C5F9}" type="presParOf" srcId="{D01637F7-3B9A-4DFF-998D-5D41D1763FE5}" destId="{D2EF9232-CF4E-4D54-91B7-9ADD867472BE}" srcOrd="0" destOrd="0" presId="urn:microsoft.com/office/officeart/2005/8/layout/orgChart1"/>
    <dgm:cxn modelId="{408AE1FB-5279-42D5-BA61-FCB52D55B08B}" type="presParOf" srcId="{D01637F7-3B9A-4DFF-998D-5D41D1763FE5}" destId="{4835E2BA-6EFC-43BC-AF26-B3511ADD4E3D}" srcOrd="1" destOrd="0" presId="urn:microsoft.com/office/officeart/2005/8/layout/orgChart1"/>
    <dgm:cxn modelId="{7634A646-B1C5-4078-B1CD-E6EE3DD22344}" type="presParOf" srcId="{4F94C532-4851-46C9-9BD7-B2677DF2F1AB}" destId="{200E0E1E-9E17-438C-ADFB-19250F416B31}" srcOrd="1" destOrd="0" presId="urn:microsoft.com/office/officeart/2005/8/layout/orgChart1"/>
    <dgm:cxn modelId="{17369CFF-6BEB-4CD6-AD18-540A17995D6E}" type="presParOf" srcId="{200E0E1E-9E17-438C-ADFB-19250F416B31}" destId="{D1652638-7E53-4811-9D58-EBF6B2DC832E}" srcOrd="0" destOrd="0" presId="urn:microsoft.com/office/officeart/2005/8/layout/orgChart1"/>
    <dgm:cxn modelId="{8ADFE0F7-1709-4626-8D98-A29A4E2BA900}" type="presParOf" srcId="{200E0E1E-9E17-438C-ADFB-19250F416B31}" destId="{4C28D4F3-3384-49F9-AEFF-6BC787446731}" srcOrd="1" destOrd="0" presId="urn:microsoft.com/office/officeart/2005/8/layout/orgChart1"/>
    <dgm:cxn modelId="{B17BAC7B-07A8-43FE-95FD-6DD0FE48A865}" type="presParOf" srcId="{4C28D4F3-3384-49F9-AEFF-6BC787446731}" destId="{6F248D02-C9DC-4717-A227-0520205E2F8D}" srcOrd="0" destOrd="0" presId="urn:microsoft.com/office/officeart/2005/8/layout/orgChart1"/>
    <dgm:cxn modelId="{5A6459A9-2CB1-4FD2-98B8-06582DCEA457}" type="presParOf" srcId="{6F248D02-C9DC-4717-A227-0520205E2F8D}" destId="{67D83342-2DB5-4ED3-930B-91620906F452}" srcOrd="0" destOrd="0" presId="urn:microsoft.com/office/officeart/2005/8/layout/orgChart1"/>
    <dgm:cxn modelId="{A6208862-C8D9-4755-A674-DA340382E44C}" type="presParOf" srcId="{6F248D02-C9DC-4717-A227-0520205E2F8D}" destId="{8DB6D2B9-A728-4977-B676-94E1EBDF3924}" srcOrd="1" destOrd="0" presId="urn:microsoft.com/office/officeart/2005/8/layout/orgChart1"/>
    <dgm:cxn modelId="{297709A5-BB43-4118-8B57-82128DBF778E}" type="presParOf" srcId="{4C28D4F3-3384-49F9-AEFF-6BC787446731}" destId="{2D15B6D2-9A34-4ACA-9824-13A5854BB589}" srcOrd="1" destOrd="0" presId="urn:microsoft.com/office/officeart/2005/8/layout/orgChart1"/>
    <dgm:cxn modelId="{FB147759-907F-4FB2-BBCF-4090A9A77774}" type="presParOf" srcId="{4C28D4F3-3384-49F9-AEFF-6BC787446731}" destId="{2C459ED9-D389-4D95-9D10-AB0627ED6C07}" srcOrd="2" destOrd="0" presId="urn:microsoft.com/office/officeart/2005/8/layout/orgChart1"/>
    <dgm:cxn modelId="{2070D32B-2CC4-4ECA-8040-62C9B33162DD}" type="presParOf" srcId="{4F94C532-4851-46C9-9BD7-B2677DF2F1AB}" destId="{4392075A-D391-4AE6-92FF-2A299688FE7B}" srcOrd="2" destOrd="0" presId="urn:microsoft.com/office/officeart/2005/8/layout/orgChart1"/>
    <dgm:cxn modelId="{EE9BB82F-9265-4E50-A90E-5EC8D98A9C0F}" type="presParOf" srcId="{0C09A4AD-CA16-4E22-A1E9-90AAFAFD1896}" destId="{EF7B0D68-B072-4D2C-9C2E-84829385F2A3}" srcOrd="2" destOrd="0" presId="urn:microsoft.com/office/officeart/2005/8/layout/orgChart1"/>
    <dgm:cxn modelId="{6A6C4173-3642-40A4-BB7F-014EB73778F2}" type="presParOf" srcId="{0C09A4AD-CA16-4E22-A1E9-90AAFAFD1896}" destId="{06E12C05-EFFB-494F-B16E-68E12A6779F9}" srcOrd="3" destOrd="0" presId="urn:microsoft.com/office/officeart/2005/8/layout/orgChart1"/>
    <dgm:cxn modelId="{A4251CE0-D343-4D71-B4ED-2B14AABE1D4B}" type="presParOf" srcId="{06E12C05-EFFB-494F-B16E-68E12A6779F9}" destId="{FEFF3BC9-35E3-40F3-8734-80E007D241EA}" srcOrd="0" destOrd="0" presId="urn:microsoft.com/office/officeart/2005/8/layout/orgChart1"/>
    <dgm:cxn modelId="{716BEE29-9B66-4F37-BE5B-4AEE95FB2068}" type="presParOf" srcId="{FEFF3BC9-35E3-40F3-8734-80E007D241EA}" destId="{4AA16743-C670-41DB-887B-D98937A91E50}" srcOrd="0" destOrd="0" presId="urn:microsoft.com/office/officeart/2005/8/layout/orgChart1"/>
    <dgm:cxn modelId="{2A883A29-40B4-4E22-A5FE-7FFA865226A5}" type="presParOf" srcId="{FEFF3BC9-35E3-40F3-8734-80E007D241EA}" destId="{ACE7DCA4-C38E-42E4-B81E-D151A324F699}" srcOrd="1" destOrd="0" presId="urn:microsoft.com/office/officeart/2005/8/layout/orgChart1"/>
    <dgm:cxn modelId="{3DAC1877-34A6-4B6B-A25F-111BDECDAA81}" type="presParOf" srcId="{06E12C05-EFFB-494F-B16E-68E12A6779F9}" destId="{485491B1-82A0-472C-9C71-C262F673D7AE}" srcOrd="1" destOrd="0" presId="urn:microsoft.com/office/officeart/2005/8/layout/orgChart1"/>
    <dgm:cxn modelId="{CD1FA516-DC2F-4328-8D2A-2EB92CFF016B}" type="presParOf" srcId="{485491B1-82A0-472C-9C71-C262F673D7AE}" destId="{DD68A8FC-3FFE-48BD-B0B7-E572AC4D0E06}" srcOrd="0" destOrd="0" presId="urn:microsoft.com/office/officeart/2005/8/layout/orgChart1"/>
    <dgm:cxn modelId="{EE85B7A6-CB6F-409E-945D-AABB6948EA95}" type="presParOf" srcId="{485491B1-82A0-472C-9C71-C262F673D7AE}" destId="{73678B8A-B1D9-44AB-BF52-B1520CC459CE}" srcOrd="1" destOrd="0" presId="urn:microsoft.com/office/officeart/2005/8/layout/orgChart1"/>
    <dgm:cxn modelId="{DCE76C57-D61C-423B-8E9B-096CC3882149}" type="presParOf" srcId="{73678B8A-B1D9-44AB-BF52-B1520CC459CE}" destId="{1E68E1B7-9B1F-4BF7-86A7-321FB3D995EB}" srcOrd="0" destOrd="0" presId="urn:microsoft.com/office/officeart/2005/8/layout/orgChart1"/>
    <dgm:cxn modelId="{0714B20C-5E04-4EC6-B00E-38D1AF0E2487}" type="presParOf" srcId="{1E68E1B7-9B1F-4BF7-86A7-321FB3D995EB}" destId="{0956AB61-A985-4484-93F5-9BF2292D0634}" srcOrd="0" destOrd="0" presId="urn:microsoft.com/office/officeart/2005/8/layout/orgChart1"/>
    <dgm:cxn modelId="{905D7759-06A1-4B2B-A68A-36DAFAB1FB20}" type="presParOf" srcId="{1E68E1B7-9B1F-4BF7-86A7-321FB3D995EB}" destId="{A9568591-BA96-4DDA-843A-026BA584842A}" srcOrd="1" destOrd="0" presId="urn:microsoft.com/office/officeart/2005/8/layout/orgChart1"/>
    <dgm:cxn modelId="{F2881A1D-2CE2-4A3A-AB88-B156DEB67BF2}" type="presParOf" srcId="{73678B8A-B1D9-44AB-BF52-B1520CC459CE}" destId="{CB68458E-DA44-4D8C-8C50-44284BC9F814}" srcOrd="1" destOrd="0" presId="urn:microsoft.com/office/officeart/2005/8/layout/orgChart1"/>
    <dgm:cxn modelId="{F3520637-DE86-4B4F-AF44-5DBFEDA1CC05}" type="presParOf" srcId="{73678B8A-B1D9-44AB-BF52-B1520CC459CE}" destId="{2333FFBF-797B-4ED5-A849-F7E1D7C5B2BD}" srcOrd="2" destOrd="0" presId="urn:microsoft.com/office/officeart/2005/8/layout/orgChart1"/>
    <dgm:cxn modelId="{9E88D01B-2E78-421C-ACF8-684DA39ECBB6}" type="presParOf" srcId="{06E12C05-EFFB-494F-B16E-68E12A6779F9}" destId="{D285949A-E0DC-43EF-88A6-8D526FC6C7AF}" srcOrd="2" destOrd="0" presId="urn:microsoft.com/office/officeart/2005/8/layout/orgChart1"/>
    <dgm:cxn modelId="{B08D1B54-B4A4-4D85-8F33-DE0EF0F66C2C}" type="presParOf" srcId="{964A2F6F-5DB9-463D-877D-9C3F9C21059B}" destId="{B596FFAA-CE31-4324-90D5-BB8A56B8CA30}" srcOrd="2" destOrd="0" presId="urn:microsoft.com/office/officeart/2005/8/layout/orgChart1"/>
    <dgm:cxn modelId="{50A0490A-668F-4EAE-9FED-AA515E2CF807}" type="presParOf" srcId="{7B1A9C64-D03A-423D-8D14-7260A860ABA7}" destId="{5F23B884-C3E9-4A7E-A539-A06B95077103}" srcOrd="2" destOrd="0" presId="urn:microsoft.com/office/officeart/2005/8/layout/orgChart1"/>
    <dgm:cxn modelId="{6A38F868-DC69-44EE-A5CA-948BA23234F7}" type="presParOf" srcId="{879E372F-5AF6-4A32-B195-B43FB228222E}" destId="{750E8D87-15A1-4458-9031-6C75BCB8F8CE}" srcOrd="2" destOrd="0" presId="urn:microsoft.com/office/officeart/2005/8/layout/orgChart1"/>
    <dgm:cxn modelId="{B5865245-8F0B-4276-B40B-750A788DFA50}" type="presParOf" srcId="{F14EF034-B5BF-4345-BAE8-B437CBB4D51A}" destId="{2C5C8B6F-8A3F-4BFD-B1A9-D51BED4CA029}" srcOrd="2" destOrd="0" presId="urn:microsoft.com/office/officeart/2005/8/layout/orgChart1"/>
    <dgm:cxn modelId="{337B8D7B-D47A-4768-8255-1285A6AA609A}" type="presParOf" srcId="{F14EF034-B5BF-4345-BAE8-B437CBB4D51A}" destId="{15EE7A25-0BF5-459A-A916-C4DD5DF92C48}" srcOrd="3" destOrd="0" presId="urn:microsoft.com/office/officeart/2005/8/layout/orgChart1"/>
    <dgm:cxn modelId="{D5557111-E6D7-4A79-9469-FDA35260B433}" type="presParOf" srcId="{15EE7A25-0BF5-459A-A916-C4DD5DF92C48}" destId="{21AEF094-0384-43AA-9398-27D327C68309}" srcOrd="0" destOrd="0" presId="urn:microsoft.com/office/officeart/2005/8/layout/orgChart1"/>
    <dgm:cxn modelId="{9402E3CF-CE55-4A4F-B966-8E3C8572A745}" type="presParOf" srcId="{21AEF094-0384-43AA-9398-27D327C68309}" destId="{8F653862-5922-4FC3-8578-D4766B9E4C7E}" srcOrd="0" destOrd="0" presId="urn:microsoft.com/office/officeart/2005/8/layout/orgChart1"/>
    <dgm:cxn modelId="{C6AEC892-DC88-43C9-BB52-23C7E865AA56}" type="presParOf" srcId="{21AEF094-0384-43AA-9398-27D327C68309}" destId="{F1373E45-D392-4D89-8480-8B3997D05927}" srcOrd="1" destOrd="0" presId="urn:microsoft.com/office/officeart/2005/8/layout/orgChart1"/>
    <dgm:cxn modelId="{662B6786-9A3D-493C-B61D-EC1FB41C24F2}" type="presParOf" srcId="{15EE7A25-0BF5-459A-A916-C4DD5DF92C48}" destId="{1277A808-78FA-4C36-A875-DEE6636DD3A9}" srcOrd="1" destOrd="0" presId="urn:microsoft.com/office/officeart/2005/8/layout/orgChart1"/>
    <dgm:cxn modelId="{302B2A09-2603-4666-B3EC-C7497A524A5D}" type="presParOf" srcId="{1277A808-78FA-4C36-A875-DEE6636DD3A9}" destId="{7757C86B-D554-42E2-A7D9-C0D0FB281349}" srcOrd="0" destOrd="0" presId="urn:microsoft.com/office/officeart/2005/8/layout/orgChart1"/>
    <dgm:cxn modelId="{8E661F0F-2122-4DF2-820C-0FFA9088A05F}" type="presParOf" srcId="{1277A808-78FA-4C36-A875-DEE6636DD3A9}" destId="{D6211B2A-B43A-49DC-9B2A-3A8A7308B89C}" srcOrd="1" destOrd="0" presId="urn:microsoft.com/office/officeart/2005/8/layout/orgChart1"/>
    <dgm:cxn modelId="{9F7D1E91-8601-431A-8508-A5CF2FC50891}" type="presParOf" srcId="{D6211B2A-B43A-49DC-9B2A-3A8A7308B89C}" destId="{C34487D8-404B-4931-9367-CE25E9311297}" srcOrd="0" destOrd="0" presId="urn:microsoft.com/office/officeart/2005/8/layout/orgChart1"/>
    <dgm:cxn modelId="{2A032698-2051-4E30-B491-3CB50D546A8E}" type="presParOf" srcId="{C34487D8-404B-4931-9367-CE25E9311297}" destId="{1CE7C8CB-C324-458B-BCF3-DB64B7173242}" srcOrd="0" destOrd="0" presId="urn:microsoft.com/office/officeart/2005/8/layout/orgChart1"/>
    <dgm:cxn modelId="{DE281127-C489-4DFB-9B2D-D6555F4BE833}" type="presParOf" srcId="{C34487D8-404B-4931-9367-CE25E9311297}" destId="{7D9A994A-1834-4EA8-AC26-8085DC89EF24}" srcOrd="1" destOrd="0" presId="urn:microsoft.com/office/officeart/2005/8/layout/orgChart1"/>
    <dgm:cxn modelId="{34C0F7CD-C26A-48D0-8C6A-8A294F081A17}" type="presParOf" srcId="{D6211B2A-B43A-49DC-9B2A-3A8A7308B89C}" destId="{7930443A-2274-4A37-A212-9FE16048A02C}" srcOrd="1" destOrd="0" presId="urn:microsoft.com/office/officeart/2005/8/layout/orgChart1"/>
    <dgm:cxn modelId="{F428E940-199D-4306-AFA6-34B42C4E6C73}" type="presParOf" srcId="{7930443A-2274-4A37-A212-9FE16048A02C}" destId="{1BF737A1-6584-41E8-89B9-B96914B014A4}" srcOrd="0" destOrd="0" presId="urn:microsoft.com/office/officeart/2005/8/layout/orgChart1"/>
    <dgm:cxn modelId="{DDA6C371-B7E5-4F85-A80F-3EF050E076A8}" type="presParOf" srcId="{7930443A-2274-4A37-A212-9FE16048A02C}" destId="{BDAE6136-4559-4C04-81F5-71FCFBEA8AA0}" srcOrd="1" destOrd="0" presId="urn:microsoft.com/office/officeart/2005/8/layout/orgChart1"/>
    <dgm:cxn modelId="{27C0C8F9-246A-45F4-8965-476EDF149EF3}" type="presParOf" srcId="{BDAE6136-4559-4C04-81F5-71FCFBEA8AA0}" destId="{A80F00E8-FCBA-4EB5-A2ED-802266D68E58}" srcOrd="0" destOrd="0" presId="urn:microsoft.com/office/officeart/2005/8/layout/orgChart1"/>
    <dgm:cxn modelId="{E473B22A-548A-44FA-A666-E086E3260122}" type="presParOf" srcId="{A80F00E8-FCBA-4EB5-A2ED-802266D68E58}" destId="{86060E6E-79CF-4823-B23A-093C68C268A9}" srcOrd="0" destOrd="0" presId="urn:microsoft.com/office/officeart/2005/8/layout/orgChart1"/>
    <dgm:cxn modelId="{7E439B8A-EFC6-4452-85BC-D2B931E8B324}" type="presParOf" srcId="{A80F00E8-FCBA-4EB5-A2ED-802266D68E58}" destId="{E0DC58F1-460E-4113-AFD8-7AED76E7E907}" srcOrd="1" destOrd="0" presId="urn:microsoft.com/office/officeart/2005/8/layout/orgChart1"/>
    <dgm:cxn modelId="{1DC0DB47-828F-409F-B83C-61EC54C9FA3C}" type="presParOf" srcId="{BDAE6136-4559-4C04-81F5-71FCFBEA8AA0}" destId="{34AAD3E4-68FD-4591-B5B2-9366D9E65F99}" srcOrd="1" destOrd="0" presId="urn:microsoft.com/office/officeart/2005/8/layout/orgChart1"/>
    <dgm:cxn modelId="{31EF0CD1-AD3B-4531-BF19-BE6514B081EB}" type="presParOf" srcId="{BDAE6136-4559-4C04-81F5-71FCFBEA8AA0}" destId="{64B904A1-A591-49CB-8777-F8E8C9EC1B80}" srcOrd="2" destOrd="0" presId="urn:microsoft.com/office/officeart/2005/8/layout/orgChart1"/>
    <dgm:cxn modelId="{591B7E42-FF13-49C9-8817-4C3A0293101E}" type="presParOf" srcId="{D6211B2A-B43A-49DC-9B2A-3A8A7308B89C}" destId="{52B04F1F-CB49-47A6-B251-239AEB8245E5}" srcOrd="2" destOrd="0" presId="urn:microsoft.com/office/officeart/2005/8/layout/orgChart1"/>
    <dgm:cxn modelId="{571078D8-EABF-443E-9632-CEC26217B5DE}" type="presParOf" srcId="{15EE7A25-0BF5-459A-A916-C4DD5DF92C48}" destId="{BCBC32FF-A883-40A6-82A1-44A3A7E17B66}" srcOrd="2" destOrd="0" presId="urn:microsoft.com/office/officeart/2005/8/layout/orgChart1"/>
    <dgm:cxn modelId="{E14ABBF8-2DA9-4E1D-84C7-17293C8FA227}" type="presParOf" srcId="{9FED9754-4B44-45C5-80F2-A716AB160D8D}" destId="{474B5DE2-8762-4743-AD1A-C0003BFEB4A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61CD6-C820-4684-A2BB-3943875EA016}">
      <dsp:nvSpPr>
        <dsp:cNvPr id="0" name=""/>
        <dsp:cNvSpPr/>
      </dsp:nvSpPr>
      <dsp:spPr>
        <a:xfrm>
          <a:off x="8492569" y="3285568"/>
          <a:ext cx="1970093" cy="365045"/>
        </a:xfrm>
        <a:custGeom>
          <a:avLst/>
          <a:gdLst/>
          <a:ahLst/>
          <a:cxnLst/>
          <a:rect l="0" t="0" r="0" b="0"/>
          <a:pathLst>
            <a:path>
              <a:moveTo>
                <a:pt x="0" y="0"/>
              </a:moveTo>
              <a:lnTo>
                <a:pt x="0" y="276509"/>
              </a:lnTo>
              <a:lnTo>
                <a:pt x="1970093" y="276509"/>
              </a:lnTo>
              <a:lnTo>
                <a:pt x="1970093" y="365045"/>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972ADD5-B522-4096-871C-E03E066EBF03}">
      <dsp:nvSpPr>
        <dsp:cNvPr id="0" name=""/>
        <dsp:cNvSpPr/>
      </dsp:nvSpPr>
      <dsp:spPr>
        <a:xfrm>
          <a:off x="8492569" y="3285568"/>
          <a:ext cx="606610" cy="245551"/>
        </a:xfrm>
        <a:custGeom>
          <a:avLst/>
          <a:gdLst/>
          <a:ahLst/>
          <a:cxnLst/>
          <a:rect l="0" t="0" r="0" b="0"/>
          <a:pathLst>
            <a:path>
              <a:moveTo>
                <a:pt x="0" y="0"/>
              </a:moveTo>
              <a:lnTo>
                <a:pt x="0" y="157015"/>
              </a:lnTo>
              <a:lnTo>
                <a:pt x="606610" y="157015"/>
              </a:lnTo>
              <a:lnTo>
                <a:pt x="606610" y="24555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D67B142-0833-4EDB-BE95-CFDC60C97FC0}">
      <dsp:nvSpPr>
        <dsp:cNvPr id="0" name=""/>
        <dsp:cNvSpPr/>
      </dsp:nvSpPr>
      <dsp:spPr>
        <a:xfrm>
          <a:off x="7848991" y="3285568"/>
          <a:ext cx="643577" cy="248033"/>
        </a:xfrm>
        <a:custGeom>
          <a:avLst/>
          <a:gdLst/>
          <a:ahLst/>
          <a:cxnLst/>
          <a:rect l="0" t="0" r="0" b="0"/>
          <a:pathLst>
            <a:path>
              <a:moveTo>
                <a:pt x="643577" y="0"/>
              </a:moveTo>
              <a:lnTo>
                <a:pt x="643577" y="159497"/>
              </a:lnTo>
              <a:lnTo>
                <a:pt x="0" y="159497"/>
              </a:lnTo>
              <a:lnTo>
                <a:pt x="0" y="248033"/>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5B48576-32AC-4018-8080-DED13FA2AA4E}">
      <dsp:nvSpPr>
        <dsp:cNvPr id="0" name=""/>
        <dsp:cNvSpPr/>
      </dsp:nvSpPr>
      <dsp:spPr>
        <a:xfrm>
          <a:off x="6437249" y="3285568"/>
          <a:ext cx="2055319" cy="256621"/>
        </a:xfrm>
        <a:custGeom>
          <a:avLst/>
          <a:gdLst/>
          <a:ahLst/>
          <a:cxnLst/>
          <a:rect l="0" t="0" r="0" b="0"/>
          <a:pathLst>
            <a:path>
              <a:moveTo>
                <a:pt x="2055319" y="0"/>
              </a:moveTo>
              <a:lnTo>
                <a:pt x="2055319" y="168085"/>
              </a:lnTo>
              <a:lnTo>
                <a:pt x="0" y="168085"/>
              </a:lnTo>
              <a:lnTo>
                <a:pt x="0" y="25662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DA36EE3-483C-4431-8602-C5F882C9282A}">
      <dsp:nvSpPr>
        <dsp:cNvPr id="0" name=""/>
        <dsp:cNvSpPr/>
      </dsp:nvSpPr>
      <dsp:spPr>
        <a:xfrm>
          <a:off x="5654977" y="1269155"/>
          <a:ext cx="2837591" cy="313934"/>
        </a:xfrm>
        <a:custGeom>
          <a:avLst/>
          <a:gdLst/>
          <a:ahLst/>
          <a:cxnLst/>
          <a:rect l="0" t="0" r="0" b="0"/>
          <a:pathLst>
            <a:path>
              <a:moveTo>
                <a:pt x="0" y="0"/>
              </a:moveTo>
              <a:lnTo>
                <a:pt x="0" y="225398"/>
              </a:lnTo>
              <a:lnTo>
                <a:pt x="2837591" y="225398"/>
              </a:lnTo>
              <a:lnTo>
                <a:pt x="2837591" y="31393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07577C2-B696-4B1C-82BE-9D848CDA69B0}">
      <dsp:nvSpPr>
        <dsp:cNvPr id="0" name=""/>
        <dsp:cNvSpPr/>
      </dsp:nvSpPr>
      <dsp:spPr>
        <a:xfrm>
          <a:off x="2830929" y="3282345"/>
          <a:ext cx="1857633" cy="198652"/>
        </a:xfrm>
        <a:custGeom>
          <a:avLst/>
          <a:gdLst/>
          <a:ahLst/>
          <a:cxnLst/>
          <a:rect l="0" t="0" r="0" b="0"/>
          <a:pathLst>
            <a:path>
              <a:moveTo>
                <a:pt x="0" y="0"/>
              </a:moveTo>
              <a:lnTo>
                <a:pt x="0" y="110116"/>
              </a:lnTo>
              <a:lnTo>
                <a:pt x="1857633" y="110116"/>
              </a:lnTo>
              <a:lnTo>
                <a:pt x="1857633" y="19865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B23A243-AFDE-4E78-BED1-4A6099ED2E41}">
      <dsp:nvSpPr>
        <dsp:cNvPr id="0" name=""/>
        <dsp:cNvSpPr/>
      </dsp:nvSpPr>
      <dsp:spPr>
        <a:xfrm>
          <a:off x="2830929" y="3282345"/>
          <a:ext cx="267570" cy="256621"/>
        </a:xfrm>
        <a:custGeom>
          <a:avLst/>
          <a:gdLst/>
          <a:ahLst/>
          <a:cxnLst/>
          <a:rect l="0" t="0" r="0" b="0"/>
          <a:pathLst>
            <a:path>
              <a:moveTo>
                <a:pt x="0" y="0"/>
              </a:moveTo>
              <a:lnTo>
                <a:pt x="0" y="168085"/>
              </a:lnTo>
              <a:lnTo>
                <a:pt x="267570" y="168085"/>
              </a:lnTo>
              <a:lnTo>
                <a:pt x="267570" y="25662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15D5F1E-0339-4536-8EF9-287B7B8DBC60}">
      <dsp:nvSpPr>
        <dsp:cNvPr id="0" name=""/>
        <dsp:cNvSpPr/>
      </dsp:nvSpPr>
      <dsp:spPr>
        <a:xfrm>
          <a:off x="1183360" y="3282345"/>
          <a:ext cx="1647568" cy="256621"/>
        </a:xfrm>
        <a:custGeom>
          <a:avLst/>
          <a:gdLst/>
          <a:ahLst/>
          <a:cxnLst/>
          <a:rect l="0" t="0" r="0" b="0"/>
          <a:pathLst>
            <a:path>
              <a:moveTo>
                <a:pt x="1647568" y="0"/>
              </a:moveTo>
              <a:lnTo>
                <a:pt x="1647568" y="168085"/>
              </a:lnTo>
              <a:lnTo>
                <a:pt x="0" y="168085"/>
              </a:lnTo>
              <a:lnTo>
                <a:pt x="0" y="25662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C112324-495E-40C6-A900-61F63B6F9E92}">
      <dsp:nvSpPr>
        <dsp:cNvPr id="0" name=""/>
        <dsp:cNvSpPr/>
      </dsp:nvSpPr>
      <dsp:spPr>
        <a:xfrm>
          <a:off x="2830929" y="1269155"/>
          <a:ext cx="2824048" cy="313934"/>
        </a:xfrm>
        <a:custGeom>
          <a:avLst/>
          <a:gdLst/>
          <a:ahLst/>
          <a:cxnLst/>
          <a:rect l="0" t="0" r="0" b="0"/>
          <a:pathLst>
            <a:path>
              <a:moveTo>
                <a:pt x="2824048" y="0"/>
              </a:moveTo>
              <a:lnTo>
                <a:pt x="2824048" y="225398"/>
              </a:lnTo>
              <a:lnTo>
                <a:pt x="0" y="225398"/>
              </a:lnTo>
              <a:lnTo>
                <a:pt x="0" y="31393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C3521D-1A77-4BB1-99EC-B8932182ABAE}">
      <dsp:nvSpPr>
        <dsp:cNvPr id="0" name=""/>
        <dsp:cNvSpPr/>
      </dsp:nvSpPr>
      <dsp:spPr>
        <a:xfrm>
          <a:off x="4006250" y="261053"/>
          <a:ext cx="3297454" cy="100810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D96C7A1-3DAA-4828-8899-5FD0470E429C}">
      <dsp:nvSpPr>
        <dsp:cNvPr id="0" name=""/>
        <dsp:cNvSpPr/>
      </dsp:nvSpPr>
      <dsp:spPr>
        <a:xfrm>
          <a:off x="4112440" y="361934"/>
          <a:ext cx="3297454" cy="100810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r-HR" sz="1400" kern="1200" dirty="0"/>
            <a:t>DOHODAK</a:t>
          </a:r>
        </a:p>
      </dsp:txBody>
      <dsp:txXfrm>
        <a:off x="4141966" y="391460"/>
        <a:ext cx="3238402" cy="949049"/>
      </dsp:txXfrm>
    </dsp:sp>
    <dsp:sp modelId="{E7E5B7A7-DC27-4E86-B9FE-CFE5DDE2AD93}">
      <dsp:nvSpPr>
        <dsp:cNvPr id="0" name=""/>
        <dsp:cNvSpPr/>
      </dsp:nvSpPr>
      <dsp:spPr>
        <a:xfrm>
          <a:off x="99714" y="1583089"/>
          <a:ext cx="5462429" cy="169925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5EB8D91-82D4-4982-9F16-E6FEF3109E33}">
      <dsp:nvSpPr>
        <dsp:cNvPr id="0" name=""/>
        <dsp:cNvSpPr/>
      </dsp:nvSpPr>
      <dsp:spPr>
        <a:xfrm>
          <a:off x="205904" y="1683970"/>
          <a:ext cx="5462429" cy="1699255"/>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endParaRPr lang="hr-HR" sz="1050" kern="1200" dirty="0"/>
        </a:p>
        <a:p>
          <a:pPr marL="0" lvl="0" indent="0" algn="ctr" defTabSz="466725">
            <a:lnSpc>
              <a:spcPct val="90000"/>
            </a:lnSpc>
            <a:spcBef>
              <a:spcPct val="0"/>
            </a:spcBef>
            <a:spcAft>
              <a:spcPct val="35000"/>
            </a:spcAft>
            <a:buNone/>
          </a:pPr>
          <a:r>
            <a:rPr lang="hr-HR" sz="1200" b="1" kern="1200" dirty="0">
              <a:latin typeface="Arial" panose="020B0604020202020204" pitchFamily="34" charset="0"/>
              <a:cs typeface="Arial" panose="020B0604020202020204" pitchFamily="34" charset="0"/>
            </a:rPr>
            <a:t>GODIŠNJI</a:t>
          </a:r>
        </a:p>
        <a:p>
          <a:pPr marL="0" lvl="0" indent="0" algn="l" defTabSz="466725">
            <a:lnSpc>
              <a:spcPct val="90000"/>
            </a:lnSpc>
            <a:spcBef>
              <a:spcPct val="0"/>
            </a:spcBef>
            <a:spcAft>
              <a:spcPct val="35000"/>
            </a:spcAft>
            <a:buNone/>
          </a:pPr>
          <a:r>
            <a:rPr lang="hr-HR" sz="1200" kern="1200" dirty="0">
              <a:latin typeface="Arial" panose="020B0604020202020204" pitchFamily="34" charset="0"/>
              <a:cs typeface="Arial" panose="020B0604020202020204" pitchFamily="34" charset="0"/>
            </a:rPr>
            <a:t>- Obračunava se godišnje na temelju </a:t>
          </a:r>
          <a:r>
            <a:rPr lang="vi-VN" sz="1200" kern="1200" dirty="0">
              <a:latin typeface="Arial" panose="020B0604020202020204" pitchFamily="34" charset="0"/>
              <a:cs typeface="Arial" panose="020B0604020202020204" pitchFamily="34" charset="0"/>
            </a:rPr>
            <a:t>podnesene godišnje porezne prijave (Obrasca DOH) ili u posebnom postupku utvrđivanja godišnjeg poreza na dohodak</a:t>
          </a:r>
          <a:endParaRPr lang="hr-HR" sz="1200" kern="1200" dirty="0">
            <a:latin typeface="Arial" panose="020B0604020202020204" pitchFamily="34" charset="0"/>
            <a:cs typeface="Arial" panose="020B0604020202020204" pitchFamily="34" charset="0"/>
          </a:endParaRPr>
        </a:p>
        <a:p>
          <a:pPr marL="0" lvl="0" indent="0" algn="l" defTabSz="466725">
            <a:lnSpc>
              <a:spcPct val="90000"/>
            </a:lnSpc>
            <a:spcBef>
              <a:spcPct val="0"/>
            </a:spcBef>
            <a:spcAft>
              <a:spcPct val="35000"/>
            </a:spcAft>
            <a:buNone/>
          </a:pPr>
          <a:r>
            <a:rPr lang="hr-HR" sz="1200" kern="1200" dirty="0">
              <a:latin typeface="Arial" panose="020B0604020202020204" pitchFamily="34" charset="0"/>
              <a:cs typeface="Arial" panose="020B0604020202020204" pitchFamily="34" charset="0"/>
            </a:rPr>
            <a:t>- Po osnovi godišnjeg dohotka porezni obveznici ostvaruju pravo na osobni odbitak</a:t>
          </a:r>
          <a:r>
            <a:rPr lang="vi-VN" sz="1200" kern="1200" dirty="0">
              <a:latin typeface="Arial" panose="020B0604020202020204" pitchFamily="34" charset="0"/>
              <a:cs typeface="Arial" panose="020B0604020202020204" pitchFamily="34" charset="0"/>
            </a:rPr>
            <a:t> </a:t>
          </a:r>
          <a:r>
            <a:rPr lang="hr-HR" sz="1200" kern="1200" dirty="0">
              <a:latin typeface="Arial" panose="020B0604020202020204" pitchFamily="34" charset="0"/>
              <a:cs typeface="Arial" panose="020B0604020202020204" pitchFamily="34" charset="0"/>
            </a:rPr>
            <a:t>		</a:t>
          </a:r>
        </a:p>
      </dsp:txBody>
      <dsp:txXfrm>
        <a:off x="255673" y="1733739"/>
        <a:ext cx="5362891" cy="1599717"/>
      </dsp:txXfrm>
    </dsp:sp>
    <dsp:sp modelId="{30E54254-0EB3-4366-91F3-7A6463DF4BE6}">
      <dsp:nvSpPr>
        <dsp:cNvPr id="0" name=""/>
        <dsp:cNvSpPr/>
      </dsp:nvSpPr>
      <dsp:spPr>
        <a:xfrm>
          <a:off x="131346" y="3538967"/>
          <a:ext cx="2104028" cy="133152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D33D9AD-3B7C-4071-92A4-9B5E11F6E230}">
      <dsp:nvSpPr>
        <dsp:cNvPr id="0" name=""/>
        <dsp:cNvSpPr/>
      </dsp:nvSpPr>
      <dsp:spPr>
        <a:xfrm>
          <a:off x="237536" y="3639847"/>
          <a:ext cx="2104028" cy="133152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dirty="0">
              <a:latin typeface="Arial" panose="020B0604020202020204" pitchFamily="34" charset="0"/>
              <a:cs typeface="Arial" panose="020B0604020202020204" pitchFamily="34" charset="0"/>
            </a:rPr>
            <a:t>Dohodak od nesamostalnog rada</a:t>
          </a:r>
        </a:p>
      </dsp:txBody>
      <dsp:txXfrm>
        <a:off x="276535" y="3678846"/>
        <a:ext cx="2026030" cy="1253526"/>
      </dsp:txXfrm>
    </dsp:sp>
    <dsp:sp modelId="{688186A3-D329-4E86-B221-D55EC1C1646F}">
      <dsp:nvSpPr>
        <dsp:cNvPr id="0" name=""/>
        <dsp:cNvSpPr/>
      </dsp:nvSpPr>
      <dsp:spPr>
        <a:xfrm>
          <a:off x="2447755" y="3538967"/>
          <a:ext cx="1301488" cy="132164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0B06D5F-2387-46E7-9E4D-74FF9A459216}">
      <dsp:nvSpPr>
        <dsp:cNvPr id="0" name=""/>
        <dsp:cNvSpPr/>
      </dsp:nvSpPr>
      <dsp:spPr>
        <a:xfrm>
          <a:off x="2553945" y="3639847"/>
          <a:ext cx="1301488" cy="132164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dirty="0">
              <a:latin typeface="Arial" panose="020B0604020202020204" pitchFamily="34" charset="0"/>
              <a:cs typeface="Arial" panose="020B0604020202020204" pitchFamily="34" charset="0"/>
            </a:rPr>
            <a:t>Dohodak od samostalne djelatnosti</a:t>
          </a:r>
        </a:p>
      </dsp:txBody>
      <dsp:txXfrm>
        <a:off x="2592064" y="3677966"/>
        <a:ext cx="1225250" cy="1245406"/>
      </dsp:txXfrm>
    </dsp:sp>
    <dsp:sp modelId="{6F71EF72-1C07-4FB4-B9FF-0CA8C473CFC1}">
      <dsp:nvSpPr>
        <dsp:cNvPr id="0" name=""/>
        <dsp:cNvSpPr/>
      </dsp:nvSpPr>
      <dsp:spPr>
        <a:xfrm>
          <a:off x="4003647" y="3480998"/>
          <a:ext cx="1369831" cy="131788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D167505-E4D6-4731-B117-7B016C722EDB}">
      <dsp:nvSpPr>
        <dsp:cNvPr id="0" name=""/>
        <dsp:cNvSpPr/>
      </dsp:nvSpPr>
      <dsp:spPr>
        <a:xfrm>
          <a:off x="4109837" y="3581878"/>
          <a:ext cx="1369831" cy="131788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dirty="0">
              <a:latin typeface="Arial" panose="020B0604020202020204" pitchFamily="34" charset="0"/>
              <a:cs typeface="Arial" panose="020B0604020202020204" pitchFamily="34" charset="0"/>
            </a:rPr>
            <a:t>Drugi dohodak koji se ne smatra konačnim</a:t>
          </a:r>
        </a:p>
      </dsp:txBody>
      <dsp:txXfrm>
        <a:off x="4148437" y="3620478"/>
        <a:ext cx="1292631" cy="1240688"/>
      </dsp:txXfrm>
    </dsp:sp>
    <dsp:sp modelId="{CD2D1775-F57C-4B20-8D8F-7796D9B60AF4}">
      <dsp:nvSpPr>
        <dsp:cNvPr id="0" name=""/>
        <dsp:cNvSpPr/>
      </dsp:nvSpPr>
      <dsp:spPr>
        <a:xfrm>
          <a:off x="5675182" y="1583089"/>
          <a:ext cx="5634772" cy="170247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00D7F04-DF02-4789-B79C-C0001061AD3B}">
      <dsp:nvSpPr>
        <dsp:cNvPr id="0" name=""/>
        <dsp:cNvSpPr/>
      </dsp:nvSpPr>
      <dsp:spPr>
        <a:xfrm>
          <a:off x="5781373" y="1683970"/>
          <a:ext cx="5634772" cy="1702478"/>
        </a:xfrm>
        <a:prstGeom prst="roundRect">
          <a:avLst>
            <a:gd name="adj" fmla="val 10000"/>
          </a:avLst>
        </a:prstGeom>
        <a:solidFill>
          <a:srgbClr val="92D050">
            <a:alpha val="89804"/>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hr-HR" sz="1050" b="1" kern="1200" dirty="0">
              <a:latin typeface="Arial" panose="020B0604020202020204" pitchFamily="34" charset="0"/>
              <a:cs typeface="Arial" panose="020B0604020202020204" pitchFamily="34" charset="0"/>
            </a:rPr>
            <a:t>KONAČAN</a:t>
          </a:r>
        </a:p>
        <a:p>
          <a:pPr marL="0" lvl="0" indent="0" algn="ctr" defTabSz="466725">
            <a:lnSpc>
              <a:spcPct val="90000"/>
            </a:lnSpc>
            <a:spcBef>
              <a:spcPct val="0"/>
            </a:spcBef>
            <a:spcAft>
              <a:spcPct val="35000"/>
            </a:spcAft>
            <a:buNone/>
          </a:pPr>
          <a:r>
            <a:rPr lang="hr-HR" sz="1050" kern="1200" dirty="0">
              <a:latin typeface="Arial" panose="020B0604020202020204" pitchFamily="34" charset="0"/>
              <a:cs typeface="Arial" panose="020B0604020202020204" pitchFamily="34" charset="0"/>
            </a:rPr>
            <a:t>- </a:t>
          </a:r>
          <a:r>
            <a:rPr lang="vi-VN" sz="1050" kern="1200" dirty="0">
              <a:latin typeface="Arial" panose="020B0604020202020204" pitchFamily="34" charset="0"/>
              <a:cs typeface="Arial" panose="020B0604020202020204" pitchFamily="34" charset="0"/>
            </a:rPr>
            <a:t>Ne može podnijeti </a:t>
          </a:r>
          <a:r>
            <a:rPr lang="hr-HR" sz="1050" kern="1200" dirty="0">
              <a:latin typeface="Arial" panose="020B0604020202020204" pitchFamily="34" charset="0"/>
              <a:cs typeface="Arial" panose="020B0604020202020204" pitchFamily="34" charset="0"/>
            </a:rPr>
            <a:t>godišnja </a:t>
          </a:r>
          <a:r>
            <a:rPr lang="vi-VN" sz="1050" kern="1200" dirty="0">
              <a:latin typeface="Arial" panose="020B0604020202020204" pitchFamily="34" charset="0"/>
              <a:cs typeface="Arial" panose="020B0604020202020204" pitchFamily="34" charset="0"/>
            </a:rPr>
            <a:t>porezna prijava niti se </a:t>
          </a:r>
          <a:r>
            <a:rPr lang="hr-HR" sz="1050" kern="1200" dirty="0">
              <a:latin typeface="Arial" panose="020B0604020202020204" pitchFamily="34" charset="0"/>
              <a:cs typeface="Arial" panose="020B0604020202020204" pitchFamily="34" charset="0"/>
            </a:rPr>
            <a:t>po osnovi tako ostvarenog dohotka </a:t>
          </a:r>
          <a:r>
            <a:rPr lang="vi-VN" sz="1050" kern="1200" dirty="0">
              <a:latin typeface="Arial" panose="020B0604020202020204" pitchFamily="34" charset="0"/>
              <a:cs typeface="Arial" panose="020B0604020202020204" pitchFamily="34" charset="0"/>
            </a:rPr>
            <a:t>može provesti poseban postupak utvrđivana godišnjeg dohotka</a:t>
          </a:r>
          <a:endParaRPr lang="hr-HR" sz="1050" kern="1200" dirty="0">
            <a:latin typeface="Arial" panose="020B0604020202020204" pitchFamily="34" charset="0"/>
            <a:cs typeface="Arial" panose="020B0604020202020204" pitchFamily="34" charset="0"/>
          </a:endParaRPr>
        </a:p>
        <a:p>
          <a:pPr marL="0" lvl="0" indent="0" algn="ctr" defTabSz="466725">
            <a:lnSpc>
              <a:spcPct val="90000"/>
            </a:lnSpc>
            <a:spcBef>
              <a:spcPct val="0"/>
            </a:spcBef>
            <a:spcAft>
              <a:spcPct val="35000"/>
            </a:spcAft>
            <a:buNone/>
          </a:pPr>
          <a:r>
            <a:rPr lang="hr-HR" sz="1050" kern="1200" dirty="0">
              <a:latin typeface="Arial" panose="020B0604020202020204" pitchFamily="34" charset="0"/>
              <a:cs typeface="Arial" panose="020B0604020202020204" pitchFamily="34" charset="0"/>
            </a:rPr>
            <a:t>- Po osnovi konačnog dohotka porezni obveznici ne mogu ostvariti pravo na osobni odbitak</a:t>
          </a:r>
        </a:p>
      </dsp:txBody>
      <dsp:txXfrm>
        <a:off x="5831237" y="1733834"/>
        <a:ext cx="5535044" cy="1602750"/>
      </dsp:txXfrm>
    </dsp:sp>
    <dsp:sp modelId="{A2916D54-4B6E-4CCF-B505-ABB0DE576303}">
      <dsp:nvSpPr>
        <dsp:cNvPr id="0" name=""/>
        <dsp:cNvSpPr/>
      </dsp:nvSpPr>
      <dsp:spPr>
        <a:xfrm>
          <a:off x="5866536" y="3542189"/>
          <a:ext cx="1141425" cy="149286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6F832D2-648B-4C85-9272-DD9DBA2DD9C7}">
      <dsp:nvSpPr>
        <dsp:cNvPr id="0" name=""/>
        <dsp:cNvSpPr/>
      </dsp:nvSpPr>
      <dsp:spPr>
        <a:xfrm>
          <a:off x="5972727" y="3643070"/>
          <a:ext cx="1141425" cy="1492869"/>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dirty="0"/>
            <a:t>Dohodak od imovine i imovinskih prava</a:t>
          </a:r>
        </a:p>
      </dsp:txBody>
      <dsp:txXfrm>
        <a:off x="6006158" y="3676501"/>
        <a:ext cx="1074563" cy="1426007"/>
      </dsp:txXfrm>
    </dsp:sp>
    <dsp:sp modelId="{979560F6-E678-423D-A941-1EE5F64374D7}">
      <dsp:nvSpPr>
        <dsp:cNvPr id="0" name=""/>
        <dsp:cNvSpPr/>
      </dsp:nvSpPr>
      <dsp:spPr>
        <a:xfrm>
          <a:off x="7254691" y="3533602"/>
          <a:ext cx="1188599" cy="14872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CCBCC6A-A619-4488-AAE7-94A2BD8E70EA}">
      <dsp:nvSpPr>
        <dsp:cNvPr id="0" name=""/>
        <dsp:cNvSpPr/>
      </dsp:nvSpPr>
      <dsp:spPr>
        <a:xfrm>
          <a:off x="7360881" y="3634483"/>
          <a:ext cx="1188599" cy="1487200"/>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dirty="0"/>
            <a:t>Dohodak od kapitala</a:t>
          </a:r>
        </a:p>
      </dsp:txBody>
      <dsp:txXfrm>
        <a:off x="7395694" y="3669296"/>
        <a:ext cx="1118973" cy="1417574"/>
      </dsp:txXfrm>
    </dsp:sp>
    <dsp:sp modelId="{F16A5990-BFDD-4128-BFE2-50980ECFCB9C}">
      <dsp:nvSpPr>
        <dsp:cNvPr id="0" name=""/>
        <dsp:cNvSpPr/>
      </dsp:nvSpPr>
      <dsp:spPr>
        <a:xfrm>
          <a:off x="8621323" y="3531120"/>
          <a:ext cx="955712" cy="137338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DC0C6DC-7630-4C6D-B8C9-CCC435677BBA}">
      <dsp:nvSpPr>
        <dsp:cNvPr id="0" name=""/>
        <dsp:cNvSpPr/>
      </dsp:nvSpPr>
      <dsp:spPr>
        <a:xfrm>
          <a:off x="8727514" y="3632000"/>
          <a:ext cx="955712" cy="1373387"/>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dirty="0"/>
            <a:t>Drugi dohodak koji se smatra konačnim</a:t>
          </a:r>
        </a:p>
      </dsp:txBody>
      <dsp:txXfrm>
        <a:off x="8755506" y="3659992"/>
        <a:ext cx="899728" cy="1317403"/>
      </dsp:txXfrm>
    </dsp:sp>
    <dsp:sp modelId="{5299B2A9-CCE1-4F2D-89E3-4309D1A1DF23}">
      <dsp:nvSpPr>
        <dsp:cNvPr id="0" name=""/>
        <dsp:cNvSpPr/>
      </dsp:nvSpPr>
      <dsp:spPr>
        <a:xfrm>
          <a:off x="9798256" y="3650614"/>
          <a:ext cx="1328812" cy="127863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2395C58-B6ED-4D64-83A3-62E29C520781}">
      <dsp:nvSpPr>
        <dsp:cNvPr id="0" name=""/>
        <dsp:cNvSpPr/>
      </dsp:nvSpPr>
      <dsp:spPr>
        <a:xfrm>
          <a:off x="9904446" y="3751494"/>
          <a:ext cx="1328812" cy="1278635"/>
        </a:xfrm>
        <a:prstGeom prst="roundRect">
          <a:avLst>
            <a:gd name="adj" fmla="val 10000"/>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hr-HR" sz="1000" kern="1200" dirty="0"/>
            <a:t>Dohodak koji se utvrđuje u  paušalnoj svoti</a:t>
          </a:r>
        </a:p>
      </dsp:txBody>
      <dsp:txXfrm>
        <a:off x="9941896" y="3788944"/>
        <a:ext cx="1253912" cy="12037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EA86C-1E29-48F1-BAE9-E3CDECA71039}">
      <dsp:nvSpPr>
        <dsp:cNvPr id="0" name=""/>
        <dsp:cNvSpPr/>
      </dsp:nvSpPr>
      <dsp:spPr>
        <a:xfrm>
          <a:off x="3767139" y="2159528"/>
          <a:ext cx="2859501" cy="24540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hr-HR" sz="4800" kern="1200" dirty="0"/>
            <a:t>INO-IZJAVA</a:t>
          </a:r>
        </a:p>
        <a:p>
          <a:pPr marL="0" lvl="0" indent="0" algn="ctr" defTabSz="2133600">
            <a:lnSpc>
              <a:spcPct val="90000"/>
            </a:lnSpc>
            <a:spcBef>
              <a:spcPct val="0"/>
            </a:spcBef>
            <a:spcAft>
              <a:spcPct val="35000"/>
            </a:spcAft>
            <a:buNone/>
          </a:pPr>
          <a:r>
            <a:rPr lang="hr-HR" sz="2400" kern="1200" dirty="0"/>
            <a:t>(U ROKU 8 DANA)</a:t>
          </a:r>
          <a:endParaRPr lang="hr-HR" sz="4800" kern="1200" dirty="0"/>
        </a:p>
      </dsp:txBody>
      <dsp:txXfrm>
        <a:off x="4185903" y="2518914"/>
        <a:ext cx="2021973" cy="1735268"/>
      </dsp:txXfrm>
    </dsp:sp>
    <dsp:sp modelId="{6B5EF305-FE1E-495B-84FB-76E31CD3A63B}">
      <dsp:nvSpPr>
        <dsp:cNvPr id="0" name=""/>
        <dsp:cNvSpPr/>
      </dsp:nvSpPr>
      <dsp:spPr>
        <a:xfrm rot="16468510">
          <a:off x="5076873" y="1915754"/>
          <a:ext cx="468200" cy="26291"/>
        </a:xfrm>
        <a:custGeom>
          <a:avLst/>
          <a:gdLst/>
          <a:ahLst/>
          <a:cxnLst/>
          <a:rect l="0" t="0" r="0" b="0"/>
          <a:pathLst>
            <a:path>
              <a:moveTo>
                <a:pt x="0" y="13145"/>
              </a:moveTo>
              <a:lnTo>
                <a:pt x="468200" y="13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hr-HR" sz="2400" kern="1200"/>
        </a:p>
      </dsp:txBody>
      <dsp:txXfrm>
        <a:off x="5299268" y="1917195"/>
        <a:ext cx="23410" cy="23410"/>
      </dsp:txXfrm>
    </dsp:sp>
    <dsp:sp modelId="{3569115B-9423-44D1-8DC2-320F7633365D}">
      <dsp:nvSpPr>
        <dsp:cNvPr id="0" name=""/>
        <dsp:cNvSpPr/>
      </dsp:nvSpPr>
      <dsp:spPr>
        <a:xfrm>
          <a:off x="3911132" y="-134072"/>
          <a:ext cx="2979325" cy="1830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HR" sz="2400" kern="1200" dirty="0"/>
            <a:t>OPĆI PODACI </a:t>
          </a:r>
        </a:p>
        <a:p>
          <a:pPr marL="0" lvl="0" indent="0" algn="ctr" defTabSz="1066800">
            <a:lnSpc>
              <a:spcPct val="90000"/>
            </a:lnSpc>
            <a:spcBef>
              <a:spcPct val="0"/>
            </a:spcBef>
            <a:spcAft>
              <a:spcPct val="35000"/>
            </a:spcAft>
            <a:buNone/>
          </a:pPr>
          <a:r>
            <a:rPr lang="hr-HR" sz="2400" kern="1200" dirty="0"/>
            <a:t>(O POSLODAVCU I POREZNOM OBVEZNIKU)</a:t>
          </a:r>
        </a:p>
      </dsp:txBody>
      <dsp:txXfrm>
        <a:off x="4347444" y="134019"/>
        <a:ext cx="2106701" cy="1294460"/>
      </dsp:txXfrm>
    </dsp:sp>
    <dsp:sp modelId="{4061D34B-C514-4682-9C80-FD5208134036}">
      <dsp:nvSpPr>
        <dsp:cNvPr id="0" name=""/>
        <dsp:cNvSpPr/>
      </dsp:nvSpPr>
      <dsp:spPr>
        <a:xfrm rot="19743139">
          <a:off x="6291564" y="2391248"/>
          <a:ext cx="1086580" cy="26291"/>
        </a:xfrm>
        <a:custGeom>
          <a:avLst/>
          <a:gdLst/>
          <a:ahLst/>
          <a:cxnLst/>
          <a:rect l="0" t="0" r="0" b="0"/>
          <a:pathLst>
            <a:path>
              <a:moveTo>
                <a:pt x="0" y="13145"/>
              </a:moveTo>
              <a:lnTo>
                <a:pt x="1086580" y="13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hr-HR" sz="2400" kern="1200"/>
        </a:p>
      </dsp:txBody>
      <dsp:txXfrm>
        <a:off x="6807690" y="2377230"/>
        <a:ext cx="54329" cy="54329"/>
      </dsp:txXfrm>
    </dsp:sp>
    <dsp:sp modelId="{61EC1E1F-95AC-4E03-BE7D-4BC165D95B65}">
      <dsp:nvSpPr>
        <dsp:cNvPr id="0" name=""/>
        <dsp:cNvSpPr/>
      </dsp:nvSpPr>
      <dsp:spPr>
        <a:xfrm>
          <a:off x="7125341" y="529395"/>
          <a:ext cx="2216942" cy="20723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HR" sz="2400" kern="1200" dirty="0"/>
            <a:t>DRŽAVA(U KOJOJ ILI IZ KOJE SE PRIMITAK OSTVARUJE</a:t>
          </a:r>
        </a:p>
      </dsp:txBody>
      <dsp:txXfrm>
        <a:off x="7450005" y="832879"/>
        <a:ext cx="1567614" cy="1465348"/>
      </dsp:txXfrm>
    </dsp:sp>
    <dsp:sp modelId="{5ED41A4C-F4E4-4B27-9109-5A27626AF250}">
      <dsp:nvSpPr>
        <dsp:cNvPr id="0" name=""/>
        <dsp:cNvSpPr/>
      </dsp:nvSpPr>
      <dsp:spPr>
        <a:xfrm rot="967669">
          <a:off x="6541405" y="3838547"/>
          <a:ext cx="528167" cy="26291"/>
        </a:xfrm>
        <a:custGeom>
          <a:avLst/>
          <a:gdLst/>
          <a:ahLst/>
          <a:cxnLst/>
          <a:rect l="0" t="0" r="0" b="0"/>
          <a:pathLst>
            <a:path>
              <a:moveTo>
                <a:pt x="0" y="13145"/>
              </a:moveTo>
              <a:lnTo>
                <a:pt x="528167" y="13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hr-HR" sz="2400" kern="1200"/>
        </a:p>
      </dsp:txBody>
      <dsp:txXfrm>
        <a:off x="6792285" y="3838489"/>
        <a:ext cx="26408" cy="26408"/>
      </dsp:txXfrm>
    </dsp:sp>
    <dsp:sp modelId="{8048395F-E9E7-4C7F-AF94-25541BB161FF}">
      <dsp:nvSpPr>
        <dsp:cNvPr id="0" name=""/>
        <dsp:cNvSpPr/>
      </dsp:nvSpPr>
      <dsp:spPr>
        <a:xfrm>
          <a:off x="7007779" y="3311861"/>
          <a:ext cx="2039442" cy="17863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HR" sz="2400" kern="1200" dirty="0"/>
            <a:t>VRSTA</a:t>
          </a:r>
        </a:p>
        <a:p>
          <a:pPr marL="0" lvl="0" indent="0" algn="ctr" defTabSz="1066800">
            <a:lnSpc>
              <a:spcPct val="90000"/>
            </a:lnSpc>
            <a:spcBef>
              <a:spcPct val="0"/>
            </a:spcBef>
            <a:spcAft>
              <a:spcPct val="35000"/>
            </a:spcAft>
            <a:buNone/>
          </a:pPr>
          <a:r>
            <a:rPr lang="hr-HR" sz="2400" kern="1200" dirty="0"/>
            <a:t>PRIMITKA</a:t>
          </a:r>
        </a:p>
      </dsp:txBody>
      <dsp:txXfrm>
        <a:off x="7306448" y="3573470"/>
        <a:ext cx="1442104" cy="1263161"/>
      </dsp:txXfrm>
    </dsp:sp>
    <dsp:sp modelId="{069275D2-565A-474D-95A3-EE15A113BDB5}">
      <dsp:nvSpPr>
        <dsp:cNvPr id="0" name=""/>
        <dsp:cNvSpPr/>
      </dsp:nvSpPr>
      <dsp:spPr>
        <a:xfrm rot="9542523">
          <a:off x="3308588" y="3981256"/>
          <a:ext cx="602616" cy="26291"/>
        </a:xfrm>
        <a:custGeom>
          <a:avLst/>
          <a:gdLst/>
          <a:ahLst/>
          <a:cxnLst/>
          <a:rect l="0" t="0" r="0" b="0"/>
          <a:pathLst>
            <a:path>
              <a:moveTo>
                <a:pt x="0" y="13145"/>
              </a:moveTo>
              <a:lnTo>
                <a:pt x="602616" y="13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hr-HR" sz="2400" kern="1200"/>
        </a:p>
      </dsp:txBody>
      <dsp:txXfrm rot="10800000">
        <a:off x="3594831" y="3979337"/>
        <a:ext cx="30130" cy="30130"/>
      </dsp:txXfrm>
    </dsp:sp>
    <dsp:sp modelId="{19B4F27D-EF5C-4A0C-84A3-5F8C0A84A06C}">
      <dsp:nvSpPr>
        <dsp:cNvPr id="0" name=""/>
        <dsp:cNvSpPr/>
      </dsp:nvSpPr>
      <dsp:spPr>
        <a:xfrm>
          <a:off x="1391082" y="3809931"/>
          <a:ext cx="2102114" cy="12634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HR" sz="2400" kern="1200" dirty="0"/>
            <a:t>BANKOVNI RAČUN</a:t>
          </a:r>
        </a:p>
      </dsp:txBody>
      <dsp:txXfrm>
        <a:off x="1698929" y="3994966"/>
        <a:ext cx="1486420" cy="893425"/>
      </dsp:txXfrm>
    </dsp:sp>
    <dsp:sp modelId="{E108EE67-D14F-41E8-93E4-1342F0341BC1}">
      <dsp:nvSpPr>
        <dsp:cNvPr id="0" name=""/>
        <dsp:cNvSpPr/>
      </dsp:nvSpPr>
      <dsp:spPr>
        <a:xfrm rot="12887041">
          <a:off x="3201963" y="2324692"/>
          <a:ext cx="970265" cy="26291"/>
        </a:xfrm>
        <a:custGeom>
          <a:avLst/>
          <a:gdLst/>
          <a:ahLst/>
          <a:cxnLst/>
          <a:rect l="0" t="0" r="0" b="0"/>
          <a:pathLst>
            <a:path>
              <a:moveTo>
                <a:pt x="0" y="13145"/>
              </a:moveTo>
              <a:lnTo>
                <a:pt x="970265" y="13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hr-HR" sz="2400" kern="1200"/>
        </a:p>
      </dsp:txBody>
      <dsp:txXfrm rot="10800000">
        <a:off x="3662839" y="2313582"/>
        <a:ext cx="48513" cy="48513"/>
      </dsp:txXfrm>
    </dsp:sp>
    <dsp:sp modelId="{86D3737A-221A-45B7-9486-D90A984F9E81}">
      <dsp:nvSpPr>
        <dsp:cNvPr id="0" name=""/>
        <dsp:cNvSpPr/>
      </dsp:nvSpPr>
      <dsp:spPr>
        <a:xfrm>
          <a:off x="1143681" y="457034"/>
          <a:ext cx="2451324" cy="19309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HR" sz="2400" kern="1200" dirty="0"/>
            <a:t>RAZDOBLJE IZASLANJA</a:t>
          </a:r>
        </a:p>
      </dsp:txBody>
      <dsp:txXfrm>
        <a:off x="1502669" y="739819"/>
        <a:ext cx="1733348" cy="136540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F57A8-52F9-4298-AC01-850C69C3FC81}">
      <dsp:nvSpPr>
        <dsp:cNvPr id="0" name=""/>
        <dsp:cNvSpPr/>
      </dsp:nvSpPr>
      <dsp:spPr>
        <a:xfrm rot="5400000">
          <a:off x="-285293" y="287860"/>
          <a:ext cx="1901953" cy="1331367"/>
        </a:xfrm>
        <a:prstGeom prst="chevron">
          <a:avLst/>
        </a:prstGeom>
        <a:solidFill>
          <a:schemeClr val="tx2">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hr-HR" sz="2000" b="0" kern="1200" dirty="0">
            <a:solidFill>
              <a:schemeClr val="tx1"/>
            </a:solidFill>
          </a:endParaRPr>
        </a:p>
      </dsp:txBody>
      <dsp:txXfrm rot="-5400000">
        <a:off x="1" y="668251"/>
        <a:ext cx="1331367" cy="570586"/>
      </dsp:txXfrm>
    </dsp:sp>
    <dsp:sp modelId="{550D6561-805F-45E5-BB0F-D6DE37230759}">
      <dsp:nvSpPr>
        <dsp:cNvPr id="0" name=""/>
        <dsp:cNvSpPr/>
      </dsp:nvSpPr>
      <dsp:spPr>
        <a:xfrm rot="5400000">
          <a:off x="4440036" y="-3106101"/>
          <a:ext cx="1236269" cy="74536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vi-VN" sz="2400" b="0" kern="1200" dirty="0">
              <a:solidFill>
                <a:schemeClr val="tx1"/>
              </a:solidFill>
              <a:latin typeface="+mn-lt"/>
            </a:rPr>
            <a:t>na zahtjev Porezne uprave </a:t>
          </a:r>
          <a:r>
            <a:rPr lang="hr-HR" sz="2400" b="0" kern="1200" dirty="0">
              <a:solidFill>
                <a:schemeClr val="tx1"/>
              </a:solidFill>
              <a:latin typeface="+mn-lt"/>
            </a:rPr>
            <a:t>porezni obveznik </a:t>
          </a:r>
          <a:r>
            <a:rPr lang="vi-VN" sz="2400" b="0" kern="1200" dirty="0">
              <a:solidFill>
                <a:schemeClr val="tx1"/>
              </a:solidFill>
              <a:latin typeface="+mn-lt"/>
            </a:rPr>
            <a:t>obvezan je dostaviti isprave kojima se dokazuje pravo na porezno oslobođenje </a:t>
          </a:r>
          <a:endParaRPr lang="hr-HR" sz="2400" b="0" kern="1200" dirty="0">
            <a:solidFill>
              <a:schemeClr val="tx1"/>
            </a:solidFill>
            <a:latin typeface="+mn-lt"/>
          </a:endParaRPr>
        </a:p>
      </dsp:txBody>
      <dsp:txXfrm rot="-5400000">
        <a:off x="1331367" y="62918"/>
        <a:ext cx="7393258" cy="1115569"/>
      </dsp:txXfrm>
    </dsp:sp>
    <dsp:sp modelId="{8D069044-5402-468B-8432-F1A10BE3005B}">
      <dsp:nvSpPr>
        <dsp:cNvPr id="0" name=""/>
        <dsp:cNvSpPr/>
      </dsp:nvSpPr>
      <dsp:spPr>
        <a:xfrm rot="5400000">
          <a:off x="-285293" y="1998612"/>
          <a:ext cx="1901953" cy="1331367"/>
        </a:xfrm>
        <a:prstGeom prst="chevron">
          <a:avLst/>
        </a:prstGeom>
        <a:solidFill>
          <a:schemeClr val="tx2">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hr-HR" sz="2400" b="0" kern="1200" dirty="0">
            <a:solidFill>
              <a:schemeClr val="tx1"/>
            </a:solidFill>
          </a:endParaRPr>
        </a:p>
      </dsp:txBody>
      <dsp:txXfrm rot="-5400000">
        <a:off x="1" y="2379003"/>
        <a:ext cx="1331367" cy="570586"/>
      </dsp:txXfrm>
    </dsp:sp>
    <dsp:sp modelId="{BE00303F-6521-4FE0-BC93-F753670A08C4}">
      <dsp:nvSpPr>
        <dsp:cNvPr id="0" name=""/>
        <dsp:cNvSpPr/>
      </dsp:nvSpPr>
      <dsp:spPr>
        <a:xfrm rot="5400000">
          <a:off x="4440036" y="-1395350"/>
          <a:ext cx="1236269" cy="74536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hr-HR" sz="2400" b="0" kern="1200" dirty="0">
              <a:solidFill>
                <a:schemeClr val="tx1"/>
              </a:solidFill>
            </a:rPr>
            <a:t>“INO-IZJAVA” </a:t>
          </a:r>
          <a:r>
            <a:rPr lang="vi-VN" sz="2400" b="0" kern="1200" dirty="0">
              <a:solidFill>
                <a:schemeClr val="tx1"/>
              </a:solidFill>
            </a:rPr>
            <a:t>ne podnosi se za dohodak za koji se podnosi Obrazac JOPPD.</a:t>
          </a:r>
          <a:endParaRPr lang="hr-HR" sz="2400" b="0" kern="1200" dirty="0">
            <a:solidFill>
              <a:schemeClr val="tx1"/>
            </a:solidFill>
          </a:endParaRPr>
        </a:p>
      </dsp:txBody>
      <dsp:txXfrm rot="-5400000">
        <a:off x="1331367" y="1773669"/>
        <a:ext cx="7393258" cy="1115569"/>
      </dsp:txXfrm>
    </dsp:sp>
    <dsp:sp modelId="{7EE7F390-F7EA-4DDF-A8F1-FB93A2114E41}">
      <dsp:nvSpPr>
        <dsp:cNvPr id="0" name=""/>
        <dsp:cNvSpPr/>
      </dsp:nvSpPr>
      <dsp:spPr>
        <a:xfrm rot="5400000">
          <a:off x="-285293" y="3709363"/>
          <a:ext cx="1901953" cy="1331367"/>
        </a:xfrm>
        <a:prstGeom prst="chevron">
          <a:avLst/>
        </a:prstGeom>
        <a:solidFill>
          <a:schemeClr val="tx2">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hr-HR" sz="2400" b="0" kern="1200" dirty="0">
            <a:solidFill>
              <a:schemeClr val="tx1"/>
            </a:solidFill>
          </a:endParaRPr>
        </a:p>
      </dsp:txBody>
      <dsp:txXfrm rot="-5400000">
        <a:off x="1" y="4089754"/>
        <a:ext cx="1331367" cy="570586"/>
      </dsp:txXfrm>
    </dsp:sp>
    <dsp:sp modelId="{C061FDF9-0055-4D51-972D-07693F4B6118}">
      <dsp:nvSpPr>
        <dsp:cNvPr id="0" name=""/>
        <dsp:cNvSpPr/>
      </dsp:nvSpPr>
      <dsp:spPr>
        <a:xfrm rot="5400000">
          <a:off x="4440036" y="315401"/>
          <a:ext cx="1236269" cy="74536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hr-HR" sz="2400" b="0" kern="1200" dirty="0">
              <a:solidFill>
                <a:schemeClr val="tx1"/>
              </a:solidFill>
            </a:rPr>
            <a:t> “INO-IZJAVA” može se </a:t>
          </a:r>
          <a:r>
            <a:rPr lang="vi-VN" sz="2400" b="0" kern="1200" dirty="0">
              <a:solidFill>
                <a:schemeClr val="tx1"/>
              </a:solidFill>
            </a:rPr>
            <a:t>podnijeti u elektroničkom obliku u skladu posebnim propisima.​</a:t>
          </a:r>
          <a:endParaRPr lang="hr-HR" sz="2400" b="0" kern="1200" dirty="0">
            <a:solidFill>
              <a:schemeClr val="tx1"/>
            </a:solidFill>
          </a:endParaRPr>
        </a:p>
      </dsp:txBody>
      <dsp:txXfrm rot="-5400000">
        <a:off x="1331367" y="3484420"/>
        <a:ext cx="7393258" cy="11155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341C6-D2B2-4838-8A6B-AE7581EA8AF5}">
      <dsp:nvSpPr>
        <dsp:cNvPr id="0" name=""/>
        <dsp:cNvSpPr/>
      </dsp:nvSpPr>
      <dsp:spPr>
        <a:xfrm>
          <a:off x="3178723" y="3634455"/>
          <a:ext cx="1740864" cy="1294732"/>
        </a:xfrm>
        <a:prstGeom prst="ellipse">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hr-HR" sz="3100" kern="1200" dirty="0"/>
            <a:t>INO-DOH</a:t>
          </a:r>
        </a:p>
      </dsp:txBody>
      <dsp:txXfrm>
        <a:off x="3433667" y="3824064"/>
        <a:ext cx="1230976" cy="915514"/>
      </dsp:txXfrm>
    </dsp:sp>
    <dsp:sp modelId="{49FE56A9-B2B0-4A3E-8B8F-CE050719BB55}">
      <dsp:nvSpPr>
        <dsp:cNvPr id="0" name=""/>
        <dsp:cNvSpPr/>
      </dsp:nvSpPr>
      <dsp:spPr>
        <a:xfrm rot="13664041">
          <a:off x="640505" y="2050436"/>
          <a:ext cx="3336874"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3D8A16-CF00-43D8-82ED-5AE3EA7DBD62}">
      <dsp:nvSpPr>
        <dsp:cNvPr id="0" name=""/>
        <dsp:cNvSpPr/>
      </dsp:nvSpPr>
      <dsp:spPr>
        <a:xfrm>
          <a:off x="0" y="0"/>
          <a:ext cx="2373592" cy="2264751"/>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vi-VN" sz="1600" b="1" kern="1200" dirty="0">
              <a:solidFill>
                <a:srgbClr val="FF0000"/>
              </a:solidFill>
            </a:rPr>
            <a:t>NE PODNOSI HRVATSKI ZAVOD ZA MIROVINSKO OSIGURANJE PO OSNOVI MIROVINA KOJE ISPLAĆUJE NEREZIDENTIMA </a:t>
          </a:r>
          <a:endParaRPr lang="hr-HR" sz="1600" kern="1200" dirty="0"/>
        </a:p>
      </dsp:txBody>
      <dsp:txXfrm>
        <a:off x="66332" y="66332"/>
        <a:ext cx="2240928" cy="2132087"/>
      </dsp:txXfrm>
    </dsp:sp>
    <dsp:sp modelId="{F66BC851-2E02-4C53-9435-39747834CEBF}">
      <dsp:nvSpPr>
        <dsp:cNvPr id="0" name=""/>
        <dsp:cNvSpPr/>
      </dsp:nvSpPr>
      <dsp:spPr>
        <a:xfrm rot="16050522">
          <a:off x="2780072" y="1998147"/>
          <a:ext cx="2366998"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59C131-810A-49C3-8262-984DD1105BF0}">
      <dsp:nvSpPr>
        <dsp:cNvPr id="0" name=""/>
        <dsp:cNvSpPr/>
      </dsp:nvSpPr>
      <dsp:spPr>
        <a:xfrm>
          <a:off x="2602624" y="0"/>
          <a:ext cx="2619005" cy="2264801"/>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vi-VN" sz="1600" b="1" kern="1200" dirty="0">
              <a:solidFill>
                <a:srgbClr val="FF0000"/>
              </a:solidFill>
            </a:rPr>
            <a:t>NE PODNOSI SE ZA NEOPOREZIVE PRIMITKE KOJE NEPROFITNE ORGANIZACIJE ISPLAĆUJU FIZIČKIM OSOBAMA NEREZIDENTIMA</a:t>
          </a:r>
          <a:endParaRPr lang="hr-HR" sz="1600" b="1" kern="1200" dirty="0">
            <a:solidFill>
              <a:srgbClr val="FF0000"/>
            </a:solidFill>
          </a:endParaRPr>
        </a:p>
      </dsp:txBody>
      <dsp:txXfrm>
        <a:off x="2668958" y="66334"/>
        <a:ext cx="2486337" cy="2132133"/>
      </dsp:txXfrm>
    </dsp:sp>
    <dsp:sp modelId="{2F0C426B-8574-45A7-B7C2-E70EF676AD2C}">
      <dsp:nvSpPr>
        <dsp:cNvPr id="0" name=""/>
        <dsp:cNvSpPr/>
      </dsp:nvSpPr>
      <dsp:spPr>
        <a:xfrm rot="18753921">
          <a:off x="4140672" y="2089150"/>
          <a:ext cx="3262990" cy="63326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65DF1B-E187-4235-B8F3-E370EFAD39B1}">
      <dsp:nvSpPr>
        <dsp:cNvPr id="0" name=""/>
        <dsp:cNvSpPr/>
      </dsp:nvSpPr>
      <dsp:spPr>
        <a:xfrm>
          <a:off x="5554943" y="71777"/>
          <a:ext cx="2641634" cy="2264801"/>
        </a:xfrm>
        <a:prstGeom prst="roundRect">
          <a:avLst>
            <a:gd name="adj" fmla="val 10000"/>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hr-HR" sz="2400" b="1" kern="1200" dirty="0">
              <a:solidFill>
                <a:srgbClr val="FF0000"/>
              </a:solidFill>
            </a:rPr>
            <a:t>NE PODNOSI SE ZA DOHODAK OD SAMOSTALNE DJELATNOSTI Z INOZEMSTVA</a:t>
          </a:r>
        </a:p>
      </dsp:txBody>
      <dsp:txXfrm>
        <a:off x="5621277" y="138111"/>
        <a:ext cx="2508966" cy="21321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79315-683F-46D8-9AD9-E8693B6AEEA2}">
      <dsp:nvSpPr>
        <dsp:cNvPr id="0" name=""/>
        <dsp:cNvSpPr/>
      </dsp:nvSpPr>
      <dsp:spPr>
        <a:xfrm>
          <a:off x="2858194" y="1932804"/>
          <a:ext cx="2145849" cy="16455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hr-HR" sz="3900" kern="1200" dirty="0"/>
            <a:t>INO-DOH</a:t>
          </a:r>
        </a:p>
      </dsp:txBody>
      <dsp:txXfrm>
        <a:off x="3172446" y="2173796"/>
        <a:ext cx="1517345" cy="1163612"/>
      </dsp:txXfrm>
    </dsp:sp>
    <dsp:sp modelId="{C1EDCC90-625F-452E-B774-D6FEDB9AA473}">
      <dsp:nvSpPr>
        <dsp:cNvPr id="0" name=""/>
        <dsp:cNvSpPr/>
      </dsp:nvSpPr>
      <dsp:spPr>
        <a:xfrm rot="12697712">
          <a:off x="1011828" y="1264134"/>
          <a:ext cx="2135521" cy="7022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1FB823-D93C-43E2-AB84-C5464BEF4A2A}">
      <dsp:nvSpPr>
        <dsp:cNvPr id="0" name=""/>
        <dsp:cNvSpPr/>
      </dsp:nvSpPr>
      <dsp:spPr>
        <a:xfrm>
          <a:off x="0" y="551500"/>
          <a:ext cx="2340855" cy="1007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hr-HR" sz="2900" kern="1200" dirty="0"/>
            <a:t>INICIJALNI UNOS</a:t>
          </a:r>
        </a:p>
      </dsp:txBody>
      <dsp:txXfrm>
        <a:off x="29513" y="581013"/>
        <a:ext cx="2281829" cy="948609"/>
      </dsp:txXfrm>
    </dsp:sp>
    <dsp:sp modelId="{017EF14E-A6C3-4D4F-9288-3F32F2033F28}">
      <dsp:nvSpPr>
        <dsp:cNvPr id="0" name=""/>
        <dsp:cNvSpPr/>
      </dsp:nvSpPr>
      <dsp:spPr>
        <a:xfrm rot="10480780">
          <a:off x="1166976" y="2586954"/>
          <a:ext cx="1609252" cy="7022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375B1C-7484-4DAB-BC54-AC03F099CF8A}">
      <dsp:nvSpPr>
        <dsp:cNvPr id="0" name=""/>
        <dsp:cNvSpPr/>
      </dsp:nvSpPr>
      <dsp:spPr>
        <a:xfrm>
          <a:off x="15" y="2436868"/>
          <a:ext cx="2340855" cy="1151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hr-HR" sz="2900" kern="1200" dirty="0"/>
            <a:t>ISPRAVAK</a:t>
          </a:r>
        </a:p>
      </dsp:txBody>
      <dsp:txXfrm>
        <a:off x="33746" y="2470599"/>
        <a:ext cx="2273393" cy="1084182"/>
      </dsp:txXfrm>
    </dsp:sp>
    <dsp:sp modelId="{944DC450-2662-4B62-A664-89F1C3AF3019}">
      <dsp:nvSpPr>
        <dsp:cNvPr id="0" name=""/>
        <dsp:cNvSpPr/>
      </dsp:nvSpPr>
      <dsp:spPr>
        <a:xfrm rot="8476898">
          <a:off x="922523" y="3855981"/>
          <a:ext cx="2445418" cy="70225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75DB37-A786-47D8-B5E5-71444B1B4854}">
      <dsp:nvSpPr>
        <dsp:cNvPr id="0" name=""/>
        <dsp:cNvSpPr/>
      </dsp:nvSpPr>
      <dsp:spPr>
        <a:xfrm>
          <a:off x="0" y="4536974"/>
          <a:ext cx="2340855" cy="8636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hr-HR" sz="2900" kern="1200" dirty="0"/>
            <a:t>DOPUNA</a:t>
          </a:r>
        </a:p>
      </dsp:txBody>
      <dsp:txXfrm>
        <a:off x="25295" y="4562269"/>
        <a:ext cx="2290265" cy="8130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425EB-7205-422C-ABEC-8E7EC1EF0306}">
      <dsp:nvSpPr>
        <dsp:cNvPr id="0" name=""/>
        <dsp:cNvSpPr/>
      </dsp:nvSpPr>
      <dsp:spPr>
        <a:xfrm>
          <a:off x="4622348" y="986451"/>
          <a:ext cx="3530470" cy="990370"/>
        </a:xfrm>
        <a:custGeom>
          <a:avLst/>
          <a:gdLst/>
          <a:ahLst/>
          <a:cxnLst/>
          <a:rect l="0" t="0" r="0" b="0"/>
          <a:pathLst>
            <a:path>
              <a:moveTo>
                <a:pt x="0" y="0"/>
              </a:moveTo>
              <a:lnTo>
                <a:pt x="0" y="783215"/>
              </a:lnTo>
              <a:lnTo>
                <a:pt x="3530470" y="783215"/>
              </a:lnTo>
              <a:lnTo>
                <a:pt x="3530470" y="9903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ADEEAA-00B5-4BFE-BF28-1B12D7111CCE}">
      <dsp:nvSpPr>
        <dsp:cNvPr id="0" name=""/>
        <dsp:cNvSpPr/>
      </dsp:nvSpPr>
      <dsp:spPr>
        <a:xfrm>
          <a:off x="4622348" y="986451"/>
          <a:ext cx="1143257" cy="990370"/>
        </a:xfrm>
        <a:custGeom>
          <a:avLst/>
          <a:gdLst/>
          <a:ahLst/>
          <a:cxnLst/>
          <a:rect l="0" t="0" r="0" b="0"/>
          <a:pathLst>
            <a:path>
              <a:moveTo>
                <a:pt x="0" y="0"/>
              </a:moveTo>
              <a:lnTo>
                <a:pt x="0" y="783215"/>
              </a:lnTo>
              <a:lnTo>
                <a:pt x="1143257" y="783215"/>
              </a:lnTo>
              <a:lnTo>
                <a:pt x="1143257" y="9903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A298CD-64BA-4721-9D7C-579CE39C041A}">
      <dsp:nvSpPr>
        <dsp:cNvPr id="0" name=""/>
        <dsp:cNvSpPr/>
      </dsp:nvSpPr>
      <dsp:spPr>
        <a:xfrm>
          <a:off x="3378393" y="986451"/>
          <a:ext cx="1243954" cy="990370"/>
        </a:xfrm>
        <a:custGeom>
          <a:avLst/>
          <a:gdLst/>
          <a:ahLst/>
          <a:cxnLst/>
          <a:rect l="0" t="0" r="0" b="0"/>
          <a:pathLst>
            <a:path>
              <a:moveTo>
                <a:pt x="1243954" y="0"/>
              </a:moveTo>
              <a:lnTo>
                <a:pt x="1243954" y="783215"/>
              </a:lnTo>
              <a:lnTo>
                <a:pt x="0" y="783215"/>
              </a:lnTo>
              <a:lnTo>
                <a:pt x="0" y="9903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223221-4CAA-4ED3-B2DB-95D6C68D71E3}">
      <dsp:nvSpPr>
        <dsp:cNvPr id="0" name=""/>
        <dsp:cNvSpPr/>
      </dsp:nvSpPr>
      <dsp:spPr>
        <a:xfrm>
          <a:off x="991181" y="986451"/>
          <a:ext cx="3631167" cy="990370"/>
        </a:xfrm>
        <a:custGeom>
          <a:avLst/>
          <a:gdLst/>
          <a:ahLst/>
          <a:cxnLst/>
          <a:rect l="0" t="0" r="0" b="0"/>
          <a:pathLst>
            <a:path>
              <a:moveTo>
                <a:pt x="3631167" y="0"/>
              </a:moveTo>
              <a:lnTo>
                <a:pt x="3631167" y="783215"/>
              </a:lnTo>
              <a:lnTo>
                <a:pt x="0" y="783215"/>
              </a:lnTo>
              <a:lnTo>
                <a:pt x="0" y="9903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499E74-8007-4DE6-8B35-C38CC879597B}">
      <dsp:nvSpPr>
        <dsp:cNvPr id="0" name=""/>
        <dsp:cNvSpPr/>
      </dsp:nvSpPr>
      <dsp:spPr>
        <a:xfrm>
          <a:off x="3635897" y="0"/>
          <a:ext cx="1972902" cy="9864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HR" sz="2200" b="1" kern="1200" dirty="0">
              <a:solidFill>
                <a:schemeClr val="bg1"/>
              </a:solidFill>
            </a:rPr>
            <a:t>80.A</a:t>
          </a:r>
        </a:p>
      </dsp:txBody>
      <dsp:txXfrm>
        <a:off x="3635897" y="0"/>
        <a:ext cx="1972902" cy="986451"/>
      </dsp:txXfrm>
    </dsp:sp>
    <dsp:sp modelId="{E7B59F95-6DDC-4B39-BD7A-89E846B02A05}">
      <dsp:nvSpPr>
        <dsp:cNvPr id="0" name=""/>
        <dsp:cNvSpPr/>
      </dsp:nvSpPr>
      <dsp:spPr>
        <a:xfrm>
          <a:off x="4729" y="1976821"/>
          <a:ext cx="1972902" cy="28477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HR" sz="2200" b="1" kern="1200" dirty="0">
              <a:solidFill>
                <a:schemeClr val="bg1"/>
              </a:solidFill>
            </a:rPr>
            <a:t>PREUZIMANJE OPOREZIVOG DOHOTKA NA NAČIN KAKO GA JE UTVRDILA DRŽAVA IZVORA DOHOTKA</a:t>
          </a:r>
        </a:p>
      </dsp:txBody>
      <dsp:txXfrm>
        <a:off x="4729" y="1976821"/>
        <a:ext cx="1972902" cy="2847717"/>
      </dsp:txXfrm>
    </dsp:sp>
    <dsp:sp modelId="{B95225A0-98B2-461E-A62C-A37A19581682}">
      <dsp:nvSpPr>
        <dsp:cNvPr id="0" name=""/>
        <dsp:cNvSpPr/>
      </dsp:nvSpPr>
      <dsp:spPr>
        <a:xfrm>
          <a:off x="2391942" y="1976821"/>
          <a:ext cx="1972902" cy="2847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HR" sz="2200" b="1" kern="1200" dirty="0">
              <a:solidFill>
                <a:schemeClr val="bg1"/>
              </a:solidFill>
            </a:rPr>
            <a:t>UMANJUJE SE ZA OBVEZNE DOPRINOSE AKO ONI NISU BILI PRIZNATI KAO IZDATAK U DRŽAVI IZVORA DOHOTKA</a:t>
          </a:r>
        </a:p>
      </dsp:txBody>
      <dsp:txXfrm>
        <a:off x="2391942" y="1976821"/>
        <a:ext cx="1972902" cy="2847707"/>
      </dsp:txXfrm>
    </dsp:sp>
    <dsp:sp modelId="{A74FA7AB-B39C-4B1B-B5D6-7C321242C074}">
      <dsp:nvSpPr>
        <dsp:cNvPr id="0" name=""/>
        <dsp:cNvSpPr/>
      </dsp:nvSpPr>
      <dsp:spPr>
        <a:xfrm>
          <a:off x="4779154" y="1976821"/>
          <a:ext cx="1972902" cy="28367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HR" sz="2200" b="1" kern="1200" dirty="0">
              <a:solidFill>
                <a:schemeClr val="bg1"/>
              </a:solidFill>
            </a:rPr>
            <a:t>PREUZIMANJE REZULTATA POSLOVNIH KNJIGA I EVIDENCIJA</a:t>
          </a:r>
        </a:p>
      </dsp:txBody>
      <dsp:txXfrm>
        <a:off x="4779154" y="1976821"/>
        <a:ext cx="1972902" cy="2836777"/>
      </dsp:txXfrm>
    </dsp:sp>
    <dsp:sp modelId="{A25DFCAA-2920-4274-A14D-5EE8A8265F70}">
      <dsp:nvSpPr>
        <dsp:cNvPr id="0" name=""/>
        <dsp:cNvSpPr/>
      </dsp:nvSpPr>
      <dsp:spPr>
        <a:xfrm>
          <a:off x="7166367" y="1976821"/>
          <a:ext cx="1972902" cy="28477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HR" sz="2200" b="1" kern="1200" dirty="0">
              <a:solidFill>
                <a:schemeClr val="bg1"/>
              </a:solidFill>
            </a:rPr>
            <a:t>UTVRĐIVATI I PLAĆATI PREDUJMOVE /KONAČNI POREZ NA DOHODAK, SUKLADNO HRVATSKIM PROPISIMA</a:t>
          </a:r>
        </a:p>
      </dsp:txBody>
      <dsp:txXfrm>
        <a:off x="7166367" y="1976821"/>
        <a:ext cx="1972902" cy="28477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FDDD2-E521-451D-AE39-6077AFED97E0}">
      <dsp:nvSpPr>
        <dsp:cNvPr id="0" name=""/>
        <dsp:cNvSpPr/>
      </dsp:nvSpPr>
      <dsp:spPr>
        <a:xfrm>
          <a:off x="3353125" y="3911134"/>
          <a:ext cx="782171" cy="396319"/>
        </a:xfrm>
        <a:custGeom>
          <a:avLst/>
          <a:gdLst/>
          <a:ahLst/>
          <a:cxnLst/>
          <a:rect l="0" t="0" r="0" b="0"/>
          <a:pathLst>
            <a:path>
              <a:moveTo>
                <a:pt x="0" y="0"/>
              </a:moveTo>
              <a:lnTo>
                <a:pt x="0" y="396319"/>
              </a:lnTo>
              <a:lnTo>
                <a:pt x="782171" y="3963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DE902C-B89E-494B-9A53-7A4E552B74FA}">
      <dsp:nvSpPr>
        <dsp:cNvPr id="0" name=""/>
        <dsp:cNvSpPr/>
      </dsp:nvSpPr>
      <dsp:spPr>
        <a:xfrm>
          <a:off x="3366998" y="3189080"/>
          <a:ext cx="2020837" cy="123067"/>
        </a:xfrm>
        <a:custGeom>
          <a:avLst/>
          <a:gdLst/>
          <a:ahLst/>
          <a:cxnLst/>
          <a:rect l="0" t="0" r="0" b="0"/>
          <a:pathLst>
            <a:path>
              <a:moveTo>
                <a:pt x="0" y="0"/>
              </a:moveTo>
              <a:lnTo>
                <a:pt x="2020837" y="0"/>
              </a:lnTo>
              <a:lnTo>
                <a:pt x="2020837" y="1230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EF07D1-EC34-4DE2-A867-28B54A0BCBDF}">
      <dsp:nvSpPr>
        <dsp:cNvPr id="0" name=""/>
        <dsp:cNvSpPr/>
      </dsp:nvSpPr>
      <dsp:spPr>
        <a:xfrm>
          <a:off x="3366998" y="2338806"/>
          <a:ext cx="1913295" cy="251286"/>
        </a:xfrm>
        <a:custGeom>
          <a:avLst/>
          <a:gdLst/>
          <a:ahLst/>
          <a:cxnLst/>
          <a:rect l="0" t="0" r="0" b="0"/>
          <a:pathLst>
            <a:path>
              <a:moveTo>
                <a:pt x="1913295" y="0"/>
              </a:moveTo>
              <a:lnTo>
                <a:pt x="1913295" y="125499"/>
              </a:lnTo>
              <a:lnTo>
                <a:pt x="0" y="125499"/>
              </a:lnTo>
              <a:lnTo>
                <a:pt x="0" y="2512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73A6F1-0C62-4E0C-917F-6DA17F18AA35}">
      <dsp:nvSpPr>
        <dsp:cNvPr id="0" name=""/>
        <dsp:cNvSpPr/>
      </dsp:nvSpPr>
      <dsp:spPr>
        <a:xfrm>
          <a:off x="4327664" y="1488245"/>
          <a:ext cx="952628" cy="251574"/>
        </a:xfrm>
        <a:custGeom>
          <a:avLst/>
          <a:gdLst/>
          <a:ahLst/>
          <a:cxnLst/>
          <a:rect l="0" t="0" r="0" b="0"/>
          <a:pathLst>
            <a:path>
              <a:moveTo>
                <a:pt x="0" y="0"/>
              </a:moveTo>
              <a:lnTo>
                <a:pt x="0" y="125787"/>
              </a:lnTo>
              <a:lnTo>
                <a:pt x="952628" y="125787"/>
              </a:lnTo>
              <a:lnTo>
                <a:pt x="952628" y="251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9233A0-EFF0-4B64-AF54-90F5EDE03280}">
      <dsp:nvSpPr>
        <dsp:cNvPr id="0" name=""/>
        <dsp:cNvSpPr/>
      </dsp:nvSpPr>
      <dsp:spPr>
        <a:xfrm>
          <a:off x="1209652" y="2338806"/>
          <a:ext cx="91440" cy="251574"/>
        </a:xfrm>
        <a:custGeom>
          <a:avLst/>
          <a:gdLst/>
          <a:ahLst/>
          <a:cxnLst/>
          <a:rect l="0" t="0" r="0" b="0"/>
          <a:pathLst>
            <a:path>
              <a:moveTo>
                <a:pt x="45720" y="0"/>
              </a:moveTo>
              <a:lnTo>
                <a:pt x="45720" y="251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B74021-EA8D-487D-BE18-5F65B8CE9A5A}">
      <dsp:nvSpPr>
        <dsp:cNvPr id="0" name=""/>
        <dsp:cNvSpPr/>
      </dsp:nvSpPr>
      <dsp:spPr>
        <a:xfrm>
          <a:off x="1255372" y="1488245"/>
          <a:ext cx="3072292" cy="251574"/>
        </a:xfrm>
        <a:custGeom>
          <a:avLst/>
          <a:gdLst/>
          <a:ahLst/>
          <a:cxnLst/>
          <a:rect l="0" t="0" r="0" b="0"/>
          <a:pathLst>
            <a:path>
              <a:moveTo>
                <a:pt x="3072292" y="0"/>
              </a:moveTo>
              <a:lnTo>
                <a:pt x="3072292" y="125787"/>
              </a:lnTo>
              <a:lnTo>
                <a:pt x="0" y="125787"/>
              </a:lnTo>
              <a:lnTo>
                <a:pt x="0" y="251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F5D150-963F-4E5E-A973-32BD94F8B9D1}">
      <dsp:nvSpPr>
        <dsp:cNvPr id="0" name=""/>
        <dsp:cNvSpPr/>
      </dsp:nvSpPr>
      <dsp:spPr>
        <a:xfrm>
          <a:off x="4281944" y="637684"/>
          <a:ext cx="91440" cy="251574"/>
        </a:xfrm>
        <a:custGeom>
          <a:avLst/>
          <a:gdLst/>
          <a:ahLst/>
          <a:cxnLst/>
          <a:rect l="0" t="0" r="0" b="0"/>
          <a:pathLst>
            <a:path>
              <a:moveTo>
                <a:pt x="45720" y="0"/>
              </a:moveTo>
              <a:lnTo>
                <a:pt x="45720" y="251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97BA2C-1DF8-4A4E-9295-43A720A6D60B}">
      <dsp:nvSpPr>
        <dsp:cNvPr id="0" name=""/>
        <dsp:cNvSpPr/>
      </dsp:nvSpPr>
      <dsp:spPr>
        <a:xfrm>
          <a:off x="1988184" y="38697"/>
          <a:ext cx="4678960" cy="598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MIROVINA IZ INOZEMSTVA</a:t>
          </a:r>
        </a:p>
      </dsp:txBody>
      <dsp:txXfrm>
        <a:off x="1988184" y="38697"/>
        <a:ext cx="4678960" cy="598986"/>
      </dsp:txXfrm>
    </dsp:sp>
    <dsp:sp modelId="{1A135E7B-41BE-4C54-9FDA-441793DF22FB}">
      <dsp:nvSpPr>
        <dsp:cNvPr id="0" name=""/>
        <dsp:cNvSpPr/>
      </dsp:nvSpPr>
      <dsp:spPr>
        <a:xfrm>
          <a:off x="2768011" y="889258"/>
          <a:ext cx="3119307" cy="598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PRAVO OPOREZIVANJA MIROVINE</a:t>
          </a:r>
        </a:p>
      </dsp:txBody>
      <dsp:txXfrm>
        <a:off x="2768011" y="889258"/>
        <a:ext cx="3119307" cy="598986"/>
      </dsp:txXfrm>
    </dsp:sp>
    <dsp:sp modelId="{EA859EC8-7116-42B6-933B-793116784420}">
      <dsp:nvSpPr>
        <dsp:cNvPr id="0" name=""/>
        <dsp:cNvSpPr/>
      </dsp:nvSpPr>
      <dsp:spPr>
        <a:xfrm>
          <a:off x="428531" y="1739820"/>
          <a:ext cx="1653682" cy="598986"/>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ISKLJUČIVO RH</a:t>
          </a:r>
        </a:p>
      </dsp:txBody>
      <dsp:txXfrm>
        <a:off x="428531" y="1739820"/>
        <a:ext cx="1653682" cy="598986"/>
      </dsp:txXfrm>
    </dsp:sp>
    <dsp:sp modelId="{98EFBE1F-8561-4189-9246-5AC15DAD9BF5}">
      <dsp:nvSpPr>
        <dsp:cNvPr id="0" name=""/>
        <dsp:cNvSpPr/>
      </dsp:nvSpPr>
      <dsp:spPr>
        <a:xfrm>
          <a:off x="2801" y="2590381"/>
          <a:ext cx="2505142" cy="598986"/>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RJEŠENJE POREZNE UPRAVE</a:t>
          </a:r>
        </a:p>
      </dsp:txBody>
      <dsp:txXfrm>
        <a:off x="2801" y="2590381"/>
        <a:ext cx="2505142" cy="598986"/>
      </dsp:txXfrm>
    </dsp:sp>
    <dsp:sp modelId="{B66F453B-E437-4E8A-96B8-396169B850AE}">
      <dsp:nvSpPr>
        <dsp:cNvPr id="0" name=""/>
        <dsp:cNvSpPr/>
      </dsp:nvSpPr>
      <dsp:spPr>
        <a:xfrm>
          <a:off x="2333787" y="1739820"/>
          <a:ext cx="5893010" cy="598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I DRUGA DRŽAVA (RH MORA OTKLONITI MOŽEBITNO DVOSTRUKO OPOREZIVANJE)</a:t>
          </a:r>
        </a:p>
      </dsp:txBody>
      <dsp:txXfrm>
        <a:off x="2333787" y="1739820"/>
        <a:ext cx="5893010" cy="598986"/>
      </dsp:txXfrm>
    </dsp:sp>
    <dsp:sp modelId="{D23967CC-93DC-41B3-B80A-3E5B0ED42BB1}">
      <dsp:nvSpPr>
        <dsp:cNvPr id="0" name=""/>
        <dsp:cNvSpPr/>
      </dsp:nvSpPr>
      <dsp:spPr>
        <a:xfrm>
          <a:off x="2619193" y="2590093"/>
          <a:ext cx="1495609" cy="598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INO-IZJAVA</a:t>
          </a:r>
        </a:p>
      </dsp:txBody>
      <dsp:txXfrm>
        <a:off x="2619193" y="2590093"/>
        <a:ext cx="1495609" cy="598986"/>
      </dsp:txXfrm>
    </dsp:sp>
    <dsp:sp modelId="{3DF2F549-5C3D-45DE-8FE3-DF04E551FF26}">
      <dsp:nvSpPr>
        <dsp:cNvPr id="0" name=""/>
        <dsp:cNvSpPr/>
      </dsp:nvSpPr>
      <dsp:spPr>
        <a:xfrm>
          <a:off x="2844448" y="3312148"/>
          <a:ext cx="5086774" cy="5989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INO-DOH (ZBOG URAČUNAVANJA POREZA)</a:t>
          </a:r>
        </a:p>
      </dsp:txBody>
      <dsp:txXfrm>
        <a:off x="2844448" y="3312148"/>
        <a:ext cx="5086774" cy="598986"/>
      </dsp:txXfrm>
    </dsp:sp>
    <dsp:sp modelId="{709EBE36-8BAE-4839-9822-1B189036EF36}">
      <dsp:nvSpPr>
        <dsp:cNvPr id="0" name=""/>
        <dsp:cNvSpPr/>
      </dsp:nvSpPr>
      <dsp:spPr>
        <a:xfrm>
          <a:off x="4135297" y="4007961"/>
          <a:ext cx="2425452" cy="598986"/>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RJEŠENJE POREZNE UPRAVE</a:t>
          </a:r>
        </a:p>
      </dsp:txBody>
      <dsp:txXfrm>
        <a:off x="4135297" y="4007961"/>
        <a:ext cx="2425452" cy="5989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6924E-B54E-4CDB-8E07-E1C653DDB839}">
      <dsp:nvSpPr>
        <dsp:cNvPr id="0" name=""/>
        <dsp:cNvSpPr/>
      </dsp:nvSpPr>
      <dsp:spPr>
        <a:xfrm rot="5400000">
          <a:off x="-326231" y="326692"/>
          <a:ext cx="2174874" cy="1522412"/>
        </a:xfrm>
        <a:prstGeom prst="chevron">
          <a:avLst/>
        </a:prstGeom>
        <a:solidFill>
          <a:schemeClr val="tx2">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endParaRPr lang="hr-HR" sz="4200" kern="1200"/>
        </a:p>
      </dsp:txBody>
      <dsp:txXfrm rot="-5400000">
        <a:off x="0" y="761667"/>
        <a:ext cx="1522412" cy="652462"/>
      </dsp:txXfrm>
    </dsp:sp>
    <dsp:sp modelId="{5EBE3C2F-25A1-4DEC-B9B8-97C562C31805}">
      <dsp:nvSpPr>
        <dsp:cNvPr id="0" name=""/>
        <dsp:cNvSpPr/>
      </dsp:nvSpPr>
      <dsp:spPr>
        <a:xfrm rot="5400000">
          <a:off x="4374851" y="-2851978"/>
          <a:ext cx="1413668" cy="71185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hr-HR" sz="2300" kern="1200" dirty="0">
              <a:latin typeface="Arial" pitchFamily="34" charset="0"/>
              <a:cs typeface="Arial" pitchFamily="34" charset="0"/>
            </a:rPr>
            <a:t>ZA M</a:t>
          </a:r>
          <a:r>
            <a:rPr lang="vi-VN" sz="2300" kern="1200" dirty="0">
              <a:latin typeface="Arial" pitchFamily="34" charset="0"/>
              <a:cs typeface="Arial" pitchFamily="34" charset="0"/>
            </a:rPr>
            <a:t>IROVINU IZ INOZEMSTVA KOJA SE U SKLADU S MEĐUNARODNIM UGOVOROM IZUZIMA OD OPOREZIVANJA NE PODNOS</a:t>
          </a:r>
          <a:r>
            <a:rPr lang="hr-HR" sz="2300" kern="1200" dirty="0">
              <a:latin typeface="Arial" pitchFamily="34" charset="0"/>
              <a:cs typeface="Arial" pitchFamily="34" charset="0"/>
            </a:rPr>
            <a:t>I SE </a:t>
          </a:r>
          <a:r>
            <a:rPr lang="vi-VN" sz="2300" kern="1200" dirty="0">
              <a:latin typeface="Arial" pitchFamily="34" charset="0"/>
              <a:cs typeface="Arial" pitchFamily="34" charset="0"/>
            </a:rPr>
            <a:t>OBRAZAC INO-DOH</a:t>
          </a:r>
          <a:r>
            <a:rPr lang="hr-HR" sz="2300" kern="1200" dirty="0">
              <a:latin typeface="Arial" pitchFamily="34" charset="0"/>
              <a:cs typeface="Arial" pitchFamily="34" charset="0"/>
            </a:rPr>
            <a:t> (npr. Njemačka)</a:t>
          </a:r>
          <a:endParaRPr lang="hr-HR" sz="2300" kern="1200" dirty="0"/>
        </a:p>
      </dsp:txBody>
      <dsp:txXfrm rot="-5400000">
        <a:off x="1522412" y="69471"/>
        <a:ext cx="7049537" cy="1275648"/>
      </dsp:txXfrm>
    </dsp:sp>
    <dsp:sp modelId="{B9362845-6F57-46E0-AD8E-28377D2A35A7}">
      <dsp:nvSpPr>
        <dsp:cNvPr id="0" name=""/>
        <dsp:cNvSpPr/>
      </dsp:nvSpPr>
      <dsp:spPr>
        <a:xfrm rot="5400000">
          <a:off x="-326231" y="2214895"/>
          <a:ext cx="2174874" cy="15224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endParaRPr lang="hr-HR" sz="4200" kern="1200" dirty="0"/>
        </a:p>
      </dsp:txBody>
      <dsp:txXfrm rot="-5400000">
        <a:off x="0" y="2649870"/>
        <a:ext cx="1522412" cy="652462"/>
      </dsp:txXfrm>
    </dsp:sp>
    <dsp:sp modelId="{ACF88FDB-9021-46F3-AE21-294D335ECC62}">
      <dsp:nvSpPr>
        <dsp:cNvPr id="0" name=""/>
        <dsp:cNvSpPr/>
      </dsp:nvSpPr>
      <dsp:spPr>
        <a:xfrm rot="5400000">
          <a:off x="4374851" y="-963775"/>
          <a:ext cx="1413668" cy="711854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hr-HR" sz="2300" kern="1200" dirty="0">
              <a:latin typeface="Arial" panose="020B0604020202020204" pitchFamily="34" charset="0"/>
              <a:cs typeface="Arial" panose="020B0604020202020204" pitchFamily="34" charset="0"/>
            </a:rPr>
            <a:t>20% - NOVO POREZNO RJEŠENJE</a:t>
          </a:r>
        </a:p>
      </dsp:txBody>
      <dsp:txXfrm rot="-5400000">
        <a:off x="1522412" y="1957674"/>
        <a:ext cx="7049537" cy="12756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E3DB5-8E4A-406A-B3AA-F0F5052E56C5}">
      <dsp:nvSpPr>
        <dsp:cNvPr id="0" name=""/>
        <dsp:cNvSpPr/>
      </dsp:nvSpPr>
      <dsp:spPr>
        <a:xfrm>
          <a:off x="3526882" y="2366722"/>
          <a:ext cx="2001564" cy="19711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hr-HR" sz="2800" kern="1200" dirty="0"/>
            <a:t>URAČU</a:t>
          </a:r>
          <a:r>
            <a:rPr lang="en-US" sz="2800" kern="1200" dirty="0"/>
            <a:t>-</a:t>
          </a:r>
          <a:r>
            <a:rPr lang="hr-HR" sz="2800" kern="1200" dirty="0"/>
            <a:t>NAVANJE</a:t>
          </a:r>
        </a:p>
      </dsp:txBody>
      <dsp:txXfrm>
        <a:off x="3820004" y="2655388"/>
        <a:ext cx="1415320" cy="1393805"/>
      </dsp:txXfrm>
    </dsp:sp>
    <dsp:sp modelId="{0AD8675B-816F-40A6-9411-767F0703958C}">
      <dsp:nvSpPr>
        <dsp:cNvPr id="0" name=""/>
        <dsp:cNvSpPr/>
      </dsp:nvSpPr>
      <dsp:spPr>
        <a:xfrm rot="16199990">
          <a:off x="4198481" y="2021498"/>
          <a:ext cx="658356" cy="32091"/>
        </a:xfrm>
        <a:custGeom>
          <a:avLst/>
          <a:gdLst/>
          <a:ahLst/>
          <a:cxnLst/>
          <a:rect l="0" t="0" r="0" b="0"/>
          <a:pathLst>
            <a:path>
              <a:moveTo>
                <a:pt x="0" y="16045"/>
              </a:moveTo>
              <a:lnTo>
                <a:pt x="658356" y="160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hr-HR" sz="500" kern="1200"/>
        </a:p>
      </dsp:txBody>
      <dsp:txXfrm rot="10800000">
        <a:off x="4511201" y="2021085"/>
        <a:ext cx="32917" cy="32917"/>
      </dsp:txXfrm>
    </dsp:sp>
    <dsp:sp modelId="{D22AB6FC-A9CF-4B74-9E00-E411AAF69B73}">
      <dsp:nvSpPr>
        <dsp:cNvPr id="0" name=""/>
        <dsp:cNvSpPr/>
      </dsp:nvSpPr>
      <dsp:spPr>
        <a:xfrm>
          <a:off x="3718872" y="90796"/>
          <a:ext cx="1617569" cy="16175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kern="1200" dirty="0"/>
            <a:t>ZA SVAKI POJEDINAČNI DOHODAK ZASEBNO</a:t>
          </a:r>
        </a:p>
      </dsp:txBody>
      <dsp:txXfrm>
        <a:off x="3955759" y="327683"/>
        <a:ext cx="1143795" cy="1143795"/>
      </dsp:txXfrm>
    </dsp:sp>
    <dsp:sp modelId="{442CC73C-D5F5-489C-A37C-8C2D0735CEDC}">
      <dsp:nvSpPr>
        <dsp:cNvPr id="0" name=""/>
        <dsp:cNvSpPr/>
      </dsp:nvSpPr>
      <dsp:spPr>
        <a:xfrm rot="19574296">
          <a:off x="5240349" y="2402600"/>
          <a:ext cx="1367987" cy="32091"/>
        </a:xfrm>
        <a:custGeom>
          <a:avLst/>
          <a:gdLst/>
          <a:ahLst/>
          <a:cxnLst/>
          <a:rect l="0" t="0" r="0" b="0"/>
          <a:pathLst>
            <a:path>
              <a:moveTo>
                <a:pt x="0" y="16045"/>
              </a:moveTo>
              <a:lnTo>
                <a:pt x="1367987" y="160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hr-HR" sz="500" kern="1200"/>
        </a:p>
      </dsp:txBody>
      <dsp:txXfrm>
        <a:off x="5890144" y="2384446"/>
        <a:ext cx="68399" cy="68399"/>
      </dsp:txXfrm>
    </dsp:sp>
    <dsp:sp modelId="{449EA1CA-389D-4A92-B6CA-9415B7633A0D}">
      <dsp:nvSpPr>
        <dsp:cNvPr id="0" name=""/>
        <dsp:cNvSpPr/>
      </dsp:nvSpPr>
      <dsp:spPr>
        <a:xfrm>
          <a:off x="6092040" y="246091"/>
          <a:ext cx="2977654" cy="21304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SVAKI POJEDINAČNI INOZEMNI DOHODAK -  SVAKA VRSTA GODIŠNEG I KONAČNOG DOHOTKA</a:t>
          </a:r>
        </a:p>
      </dsp:txBody>
      <dsp:txXfrm>
        <a:off x="6528107" y="558084"/>
        <a:ext cx="2105520" cy="1506433"/>
      </dsp:txXfrm>
    </dsp:sp>
    <dsp:sp modelId="{E0A398B6-B274-4925-9B4F-DDC58B6B67F9}">
      <dsp:nvSpPr>
        <dsp:cNvPr id="0" name=""/>
        <dsp:cNvSpPr/>
      </dsp:nvSpPr>
      <dsp:spPr>
        <a:xfrm rot="959318">
          <a:off x="5471005" y="3736853"/>
          <a:ext cx="909581" cy="32091"/>
        </a:xfrm>
        <a:custGeom>
          <a:avLst/>
          <a:gdLst/>
          <a:ahLst/>
          <a:cxnLst/>
          <a:rect l="0" t="0" r="0" b="0"/>
          <a:pathLst>
            <a:path>
              <a:moveTo>
                <a:pt x="0" y="16045"/>
              </a:moveTo>
              <a:lnTo>
                <a:pt x="909581" y="160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hr-HR" sz="500" kern="1200"/>
        </a:p>
      </dsp:txBody>
      <dsp:txXfrm>
        <a:off x="5903057" y="3730159"/>
        <a:ext cx="45479" cy="45479"/>
      </dsp:txXfrm>
    </dsp:sp>
    <dsp:sp modelId="{2E1F8B6E-0EF4-402E-A565-723CC815B800}">
      <dsp:nvSpPr>
        <dsp:cNvPr id="0" name=""/>
        <dsp:cNvSpPr/>
      </dsp:nvSpPr>
      <dsp:spPr>
        <a:xfrm>
          <a:off x="6320648" y="3149014"/>
          <a:ext cx="2084868" cy="20314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chemeClr val="bg1"/>
              </a:solidFill>
            </a:rPr>
            <a:t>SAMO NA TEMELJU POTVRDE INOZEMNOG POREZNOG TIJELA ILI ZA TO OVLAŠTENE OSOBE</a:t>
          </a:r>
          <a:endParaRPr lang="hr-HR" sz="1600" kern="1200" dirty="0">
            <a:solidFill>
              <a:schemeClr val="bg1"/>
            </a:solidFill>
          </a:endParaRPr>
        </a:p>
      </dsp:txBody>
      <dsp:txXfrm>
        <a:off x="6625970" y="3446509"/>
        <a:ext cx="1474224" cy="1436434"/>
      </dsp:txXfrm>
    </dsp:sp>
    <dsp:sp modelId="{60736E4E-54B2-4811-BFEC-F40E23629F3F}">
      <dsp:nvSpPr>
        <dsp:cNvPr id="0" name=""/>
        <dsp:cNvSpPr/>
      </dsp:nvSpPr>
      <dsp:spPr>
        <a:xfrm rot="9687877">
          <a:off x="2395438" y="3847225"/>
          <a:ext cx="1216393" cy="32091"/>
        </a:xfrm>
        <a:custGeom>
          <a:avLst/>
          <a:gdLst/>
          <a:ahLst/>
          <a:cxnLst/>
          <a:rect l="0" t="0" r="0" b="0"/>
          <a:pathLst>
            <a:path>
              <a:moveTo>
                <a:pt x="0" y="16045"/>
              </a:moveTo>
              <a:lnTo>
                <a:pt x="1216393" y="160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hr-HR" sz="500" kern="1200"/>
        </a:p>
      </dsp:txBody>
      <dsp:txXfrm rot="10800000">
        <a:off x="2973225" y="3832861"/>
        <a:ext cx="60819" cy="60819"/>
      </dsp:txXfrm>
    </dsp:sp>
    <dsp:sp modelId="{83865551-C2DE-478D-8DD4-58384BB7005E}">
      <dsp:nvSpPr>
        <dsp:cNvPr id="0" name=""/>
        <dsp:cNvSpPr/>
      </dsp:nvSpPr>
      <dsp:spPr>
        <a:xfrm>
          <a:off x="270375" y="3291345"/>
          <a:ext cx="2212980" cy="22347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chemeClr val="bg1"/>
              </a:solidFill>
            </a:rPr>
            <a:t>U SLUČAJU NEMOGUĆNOSTI UTVRĐIVANJA IZNOSA POREZA PO VRSTI – RAZMJERNI DIO</a:t>
          </a:r>
          <a:endParaRPr lang="hr-HR" sz="1600" kern="1200" dirty="0">
            <a:solidFill>
              <a:schemeClr val="bg1"/>
            </a:solidFill>
          </a:endParaRPr>
        </a:p>
      </dsp:txBody>
      <dsp:txXfrm>
        <a:off x="594458" y="3618610"/>
        <a:ext cx="1564814" cy="1580174"/>
      </dsp:txXfrm>
    </dsp:sp>
    <dsp:sp modelId="{3BD43525-F5A3-467C-ABA3-3390E191A0EF}">
      <dsp:nvSpPr>
        <dsp:cNvPr id="0" name=""/>
        <dsp:cNvSpPr/>
      </dsp:nvSpPr>
      <dsp:spPr>
        <a:xfrm rot="12474223">
          <a:off x="2448764" y="2571985"/>
          <a:ext cx="1271378" cy="32091"/>
        </a:xfrm>
        <a:custGeom>
          <a:avLst/>
          <a:gdLst/>
          <a:ahLst/>
          <a:cxnLst/>
          <a:rect l="0" t="0" r="0" b="0"/>
          <a:pathLst>
            <a:path>
              <a:moveTo>
                <a:pt x="0" y="16045"/>
              </a:moveTo>
              <a:lnTo>
                <a:pt x="1271378" y="160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hr-HR" sz="500" kern="1200"/>
        </a:p>
      </dsp:txBody>
      <dsp:txXfrm rot="10800000">
        <a:off x="3052669" y="2556246"/>
        <a:ext cx="63568" cy="63568"/>
      </dsp:txXfrm>
    </dsp:sp>
    <dsp:sp modelId="{F238CEC6-A16A-462E-B7F0-D8006EE58E85}">
      <dsp:nvSpPr>
        <dsp:cNvPr id="0" name=""/>
        <dsp:cNvSpPr/>
      </dsp:nvSpPr>
      <dsp:spPr>
        <a:xfrm>
          <a:off x="0" y="375709"/>
          <a:ext cx="2689969" cy="25823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b="1" kern="1200" dirty="0">
              <a:solidFill>
                <a:schemeClr val="bg1"/>
              </a:solidFill>
            </a:rPr>
            <a:t>NEĆE SE URAČUNATI U TUZEMNI POREZ NA DOHODAK AKO ISTI NIJE PLAĆEN U INOZEMSTVU U SKLADU S ODREDBAMA MEĐUNARODNOG UGOVORA</a:t>
          </a:r>
          <a:endParaRPr lang="hr-HR" sz="1400" kern="1200" dirty="0">
            <a:solidFill>
              <a:schemeClr val="bg1"/>
            </a:solidFill>
          </a:endParaRPr>
        </a:p>
      </dsp:txBody>
      <dsp:txXfrm>
        <a:off x="393937" y="753886"/>
        <a:ext cx="1902095" cy="18259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F4AF1-5AE3-40C5-9271-09E2DE5C2D09}">
      <dsp:nvSpPr>
        <dsp:cNvPr id="0" name=""/>
        <dsp:cNvSpPr/>
      </dsp:nvSpPr>
      <dsp:spPr>
        <a:xfrm>
          <a:off x="5493825" y="3206403"/>
          <a:ext cx="2274683" cy="394779"/>
        </a:xfrm>
        <a:custGeom>
          <a:avLst/>
          <a:gdLst/>
          <a:ahLst/>
          <a:cxnLst/>
          <a:rect l="0" t="0" r="0" b="0"/>
          <a:pathLst>
            <a:path>
              <a:moveTo>
                <a:pt x="0" y="0"/>
              </a:moveTo>
              <a:lnTo>
                <a:pt x="0" y="197389"/>
              </a:lnTo>
              <a:lnTo>
                <a:pt x="2274683" y="197389"/>
              </a:lnTo>
              <a:lnTo>
                <a:pt x="2274683" y="394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2BC02A-5706-4992-9447-1AA692A609A4}">
      <dsp:nvSpPr>
        <dsp:cNvPr id="0" name=""/>
        <dsp:cNvSpPr/>
      </dsp:nvSpPr>
      <dsp:spPr>
        <a:xfrm>
          <a:off x="5448105" y="3206403"/>
          <a:ext cx="91440" cy="394779"/>
        </a:xfrm>
        <a:custGeom>
          <a:avLst/>
          <a:gdLst/>
          <a:ahLst/>
          <a:cxnLst/>
          <a:rect l="0" t="0" r="0" b="0"/>
          <a:pathLst>
            <a:path>
              <a:moveTo>
                <a:pt x="45720" y="0"/>
              </a:moveTo>
              <a:lnTo>
                <a:pt x="45720" y="394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EC350C-3FAE-42F7-B651-FE64D478DF50}">
      <dsp:nvSpPr>
        <dsp:cNvPr id="0" name=""/>
        <dsp:cNvSpPr/>
      </dsp:nvSpPr>
      <dsp:spPr>
        <a:xfrm>
          <a:off x="3219142" y="3206403"/>
          <a:ext cx="2274683" cy="394779"/>
        </a:xfrm>
        <a:custGeom>
          <a:avLst/>
          <a:gdLst/>
          <a:ahLst/>
          <a:cxnLst/>
          <a:rect l="0" t="0" r="0" b="0"/>
          <a:pathLst>
            <a:path>
              <a:moveTo>
                <a:pt x="2274683" y="0"/>
              </a:moveTo>
              <a:lnTo>
                <a:pt x="2274683" y="197389"/>
              </a:lnTo>
              <a:lnTo>
                <a:pt x="0" y="197389"/>
              </a:lnTo>
              <a:lnTo>
                <a:pt x="0" y="394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FD5C98-FFF5-4EC0-98CC-6E183DB9D3B2}">
      <dsp:nvSpPr>
        <dsp:cNvPr id="0" name=""/>
        <dsp:cNvSpPr/>
      </dsp:nvSpPr>
      <dsp:spPr>
        <a:xfrm>
          <a:off x="3244201" y="1444003"/>
          <a:ext cx="2249624" cy="822448"/>
        </a:xfrm>
        <a:custGeom>
          <a:avLst/>
          <a:gdLst/>
          <a:ahLst/>
          <a:cxnLst/>
          <a:rect l="0" t="0" r="0" b="0"/>
          <a:pathLst>
            <a:path>
              <a:moveTo>
                <a:pt x="0" y="0"/>
              </a:moveTo>
              <a:lnTo>
                <a:pt x="0" y="625058"/>
              </a:lnTo>
              <a:lnTo>
                <a:pt x="2249624" y="625058"/>
              </a:lnTo>
              <a:lnTo>
                <a:pt x="2249624" y="8224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BC7BF8-0647-40AB-A8FD-5C2AB9B6C862}">
      <dsp:nvSpPr>
        <dsp:cNvPr id="0" name=""/>
        <dsp:cNvSpPr/>
      </dsp:nvSpPr>
      <dsp:spPr>
        <a:xfrm>
          <a:off x="898738" y="3206403"/>
          <a:ext cx="91440" cy="394779"/>
        </a:xfrm>
        <a:custGeom>
          <a:avLst/>
          <a:gdLst/>
          <a:ahLst/>
          <a:cxnLst/>
          <a:rect l="0" t="0" r="0" b="0"/>
          <a:pathLst>
            <a:path>
              <a:moveTo>
                <a:pt x="45720" y="0"/>
              </a:moveTo>
              <a:lnTo>
                <a:pt x="45720" y="394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74E83-85A9-46F9-B54C-44AEB7F35D03}">
      <dsp:nvSpPr>
        <dsp:cNvPr id="0" name=""/>
        <dsp:cNvSpPr/>
      </dsp:nvSpPr>
      <dsp:spPr>
        <a:xfrm>
          <a:off x="944458" y="1444003"/>
          <a:ext cx="2299742" cy="822448"/>
        </a:xfrm>
        <a:custGeom>
          <a:avLst/>
          <a:gdLst/>
          <a:ahLst/>
          <a:cxnLst/>
          <a:rect l="0" t="0" r="0" b="0"/>
          <a:pathLst>
            <a:path>
              <a:moveTo>
                <a:pt x="2299742" y="0"/>
              </a:moveTo>
              <a:lnTo>
                <a:pt x="2299742" y="625058"/>
              </a:lnTo>
              <a:lnTo>
                <a:pt x="0" y="625058"/>
              </a:lnTo>
              <a:lnTo>
                <a:pt x="0" y="8224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AE2121-E150-4745-B186-AB3798ECE575}">
      <dsp:nvSpPr>
        <dsp:cNvPr id="0" name=""/>
        <dsp:cNvSpPr/>
      </dsp:nvSpPr>
      <dsp:spPr>
        <a:xfrm>
          <a:off x="2304249" y="504051"/>
          <a:ext cx="1879903" cy="939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URAČUNAVANJE</a:t>
          </a:r>
        </a:p>
      </dsp:txBody>
      <dsp:txXfrm>
        <a:off x="2304249" y="504051"/>
        <a:ext cx="1879903" cy="939951"/>
      </dsp:txXfrm>
    </dsp:sp>
    <dsp:sp modelId="{018831C1-9719-4226-B98F-FE9D88B9E38E}">
      <dsp:nvSpPr>
        <dsp:cNvPr id="0" name=""/>
        <dsp:cNvSpPr/>
      </dsp:nvSpPr>
      <dsp:spPr>
        <a:xfrm>
          <a:off x="4506" y="2266452"/>
          <a:ext cx="1879903" cy="939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KOD KONAČNOG DOHOTKA</a:t>
          </a:r>
        </a:p>
      </dsp:txBody>
      <dsp:txXfrm>
        <a:off x="4506" y="2266452"/>
        <a:ext cx="1879903" cy="939951"/>
      </dsp:txXfrm>
    </dsp:sp>
    <dsp:sp modelId="{8293A77F-B597-428D-BC33-72985E6711FC}">
      <dsp:nvSpPr>
        <dsp:cNvPr id="0" name=""/>
        <dsp:cNvSpPr/>
      </dsp:nvSpPr>
      <dsp:spPr>
        <a:xfrm>
          <a:off x="4506" y="3601183"/>
          <a:ext cx="1879903" cy="939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INO-DOH</a:t>
          </a:r>
        </a:p>
      </dsp:txBody>
      <dsp:txXfrm>
        <a:off x="4506" y="3601183"/>
        <a:ext cx="1879903" cy="939951"/>
      </dsp:txXfrm>
    </dsp:sp>
    <dsp:sp modelId="{9E949152-6DDD-477B-A056-B9EDCE618BF2}">
      <dsp:nvSpPr>
        <dsp:cNvPr id="0" name=""/>
        <dsp:cNvSpPr/>
      </dsp:nvSpPr>
      <dsp:spPr>
        <a:xfrm>
          <a:off x="4553873" y="2266452"/>
          <a:ext cx="1879903" cy="939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KOD GODIŠNJEG DOHOTKA</a:t>
          </a:r>
        </a:p>
      </dsp:txBody>
      <dsp:txXfrm>
        <a:off x="4553873" y="2266452"/>
        <a:ext cx="1879903" cy="939951"/>
      </dsp:txXfrm>
    </dsp:sp>
    <dsp:sp modelId="{A302EAB0-055C-4F5D-93A6-6F4E7AEB27DA}">
      <dsp:nvSpPr>
        <dsp:cNvPr id="0" name=""/>
        <dsp:cNvSpPr/>
      </dsp:nvSpPr>
      <dsp:spPr>
        <a:xfrm>
          <a:off x="2279190" y="3601183"/>
          <a:ext cx="1879903" cy="939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INO-DOH</a:t>
          </a:r>
        </a:p>
      </dsp:txBody>
      <dsp:txXfrm>
        <a:off x="2279190" y="3601183"/>
        <a:ext cx="1879903" cy="939951"/>
      </dsp:txXfrm>
    </dsp:sp>
    <dsp:sp modelId="{30B95525-9ADE-408D-B1BE-A5E0E865D35F}">
      <dsp:nvSpPr>
        <dsp:cNvPr id="0" name=""/>
        <dsp:cNvSpPr/>
      </dsp:nvSpPr>
      <dsp:spPr>
        <a:xfrm>
          <a:off x="4553873" y="3601183"/>
          <a:ext cx="1879903" cy="939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ZPP-DOH</a:t>
          </a:r>
        </a:p>
      </dsp:txBody>
      <dsp:txXfrm>
        <a:off x="4553873" y="3601183"/>
        <a:ext cx="1879903" cy="939951"/>
      </dsp:txXfrm>
    </dsp:sp>
    <dsp:sp modelId="{5F823E30-E6C7-40AB-841E-D2D72E0AB044}">
      <dsp:nvSpPr>
        <dsp:cNvPr id="0" name=""/>
        <dsp:cNvSpPr/>
      </dsp:nvSpPr>
      <dsp:spPr>
        <a:xfrm>
          <a:off x="6828557" y="3601183"/>
          <a:ext cx="1879903" cy="9399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DOH</a:t>
          </a:r>
        </a:p>
      </dsp:txBody>
      <dsp:txXfrm>
        <a:off x="6828557" y="3601183"/>
        <a:ext cx="1879903" cy="93995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5AA23-2C68-4AAA-BAE2-A5A1977AC394}">
      <dsp:nvSpPr>
        <dsp:cNvPr id="0" name=""/>
        <dsp:cNvSpPr/>
      </dsp:nvSpPr>
      <dsp:spPr>
        <a:xfrm>
          <a:off x="4526280" y="3994188"/>
          <a:ext cx="91440" cy="436578"/>
        </a:xfrm>
        <a:custGeom>
          <a:avLst/>
          <a:gdLst/>
          <a:ahLst/>
          <a:cxnLst/>
          <a:rect l="0" t="0" r="0" b="0"/>
          <a:pathLst>
            <a:path>
              <a:moveTo>
                <a:pt x="45720" y="0"/>
              </a:moveTo>
              <a:lnTo>
                <a:pt x="45720" y="4365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946A34-5C3B-414C-ACA2-BEFD5F99E781}">
      <dsp:nvSpPr>
        <dsp:cNvPr id="0" name=""/>
        <dsp:cNvSpPr/>
      </dsp:nvSpPr>
      <dsp:spPr>
        <a:xfrm>
          <a:off x="4526280" y="2518138"/>
          <a:ext cx="91440" cy="436578"/>
        </a:xfrm>
        <a:custGeom>
          <a:avLst/>
          <a:gdLst/>
          <a:ahLst/>
          <a:cxnLst/>
          <a:rect l="0" t="0" r="0" b="0"/>
          <a:pathLst>
            <a:path>
              <a:moveTo>
                <a:pt x="45720" y="0"/>
              </a:moveTo>
              <a:lnTo>
                <a:pt x="45720" y="43657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6C3D51-4111-466A-8E74-35910B8D34E6}">
      <dsp:nvSpPr>
        <dsp:cNvPr id="0" name=""/>
        <dsp:cNvSpPr/>
      </dsp:nvSpPr>
      <dsp:spPr>
        <a:xfrm>
          <a:off x="4526280" y="1042089"/>
          <a:ext cx="91440" cy="436578"/>
        </a:xfrm>
        <a:custGeom>
          <a:avLst/>
          <a:gdLst/>
          <a:ahLst/>
          <a:cxnLst/>
          <a:rect l="0" t="0" r="0" b="0"/>
          <a:pathLst>
            <a:path>
              <a:moveTo>
                <a:pt x="45720" y="0"/>
              </a:moveTo>
              <a:lnTo>
                <a:pt x="45720" y="436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8AF98-794B-43C5-9947-581CE52D4AE2}">
      <dsp:nvSpPr>
        <dsp:cNvPr id="0" name=""/>
        <dsp:cNvSpPr/>
      </dsp:nvSpPr>
      <dsp:spPr>
        <a:xfrm>
          <a:off x="2051718" y="2618"/>
          <a:ext cx="5040563" cy="1039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DOHODAK IZ INOZEMSTVA</a:t>
          </a:r>
        </a:p>
      </dsp:txBody>
      <dsp:txXfrm>
        <a:off x="2051718" y="2618"/>
        <a:ext cx="5040563" cy="1039471"/>
      </dsp:txXfrm>
    </dsp:sp>
    <dsp:sp modelId="{01DDC8BF-7265-47C9-BE60-BE3BB26E381F}">
      <dsp:nvSpPr>
        <dsp:cNvPr id="0" name=""/>
        <dsp:cNvSpPr/>
      </dsp:nvSpPr>
      <dsp:spPr>
        <a:xfrm>
          <a:off x="2051718" y="1478667"/>
          <a:ext cx="5040563" cy="1039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UPIS U RPO</a:t>
          </a:r>
        </a:p>
        <a:p>
          <a:pPr marL="0" lvl="0" indent="0" algn="ctr" defTabSz="933450">
            <a:lnSpc>
              <a:spcPct val="90000"/>
            </a:lnSpc>
            <a:spcBef>
              <a:spcPct val="0"/>
            </a:spcBef>
            <a:spcAft>
              <a:spcPct val="35000"/>
            </a:spcAft>
            <a:buNone/>
          </a:pPr>
          <a:r>
            <a:rPr lang="hr-HR" sz="2100" kern="1200" dirty="0"/>
            <a:t>(U ROKU 8 DANA OD DANA OSTVARIVANJA PRVOG PRIMITKA IZ INOZEMSTVA</a:t>
          </a:r>
        </a:p>
      </dsp:txBody>
      <dsp:txXfrm>
        <a:off x="2051718" y="1478667"/>
        <a:ext cx="5040563" cy="1039471"/>
      </dsp:txXfrm>
    </dsp:sp>
    <dsp:sp modelId="{01FF64C9-7FF8-4E5B-AA50-AAF1919D3EFC}">
      <dsp:nvSpPr>
        <dsp:cNvPr id="0" name=""/>
        <dsp:cNvSpPr/>
      </dsp:nvSpPr>
      <dsp:spPr>
        <a:xfrm>
          <a:off x="2051718" y="2954717"/>
          <a:ext cx="5040563" cy="1039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UKOLIKO JE PODNESENA „INO-IZJAVA” SMATRA SE DA JE IZVRŠENA OBVEZA UPISA U RPO</a:t>
          </a:r>
        </a:p>
      </dsp:txBody>
      <dsp:txXfrm>
        <a:off x="2051718" y="2954717"/>
        <a:ext cx="5040563" cy="1039471"/>
      </dsp:txXfrm>
    </dsp:sp>
    <dsp:sp modelId="{BB4566B5-32C0-4DB9-A1D1-6C48AAF0A4F3}">
      <dsp:nvSpPr>
        <dsp:cNvPr id="0" name=""/>
        <dsp:cNvSpPr/>
      </dsp:nvSpPr>
      <dsp:spPr>
        <a:xfrm>
          <a:off x="2051718" y="4430766"/>
          <a:ext cx="5040563" cy="10394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ISPIS IZ RPO</a:t>
          </a:r>
        </a:p>
        <a:p>
          <a:pPr marL="0" lvl="0" indent="0" algn="ctr" defTabSz="933450">
            <a:lnSpc>
              <a:spcPct val="90000"/>
            </a:lnSpc>
            <a:spcBef>
              <a:spcPct val="0"/>
            </a:spcBef>
            <a:spcAft>
              <a:spcPct val="35000"/>
            </a:spcAft>
            <a:buNone/>
          </a:pPr>
          <a:r>
            <a:rPr lang="hr-HR" sz="2100" kern="1200" dirty="0"/>
            <a:t>(U ROKU 8 DANA OD DANA PRESTANKA OSTVARIVANJA DOHOTKA IZ INOZEMSTVA)</a:t>
          </a:r>
        </a:p>
      </dsp:txBody>
      <dsp:txXfrm>
        <a:off x="2051718" y="4430766"/>
        <a:ext cx="5040563" cy="1039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B3B04-CF54-4B72-A722-2592102DD38A}">
      <dsp:nvSpPr>
        <dsp:cNvPr id="0" name=""/>
        <dsp:cNvSpPr/>
      </dsp:nvSpPr>
      <dsp:spPr>
        <a:xfrm>
          <a:off x="4162425" y="1653527"/>
          <a:ext cx="1998136" cy="693568"/>
        </a:xfrm>
        <a:custGeom>
          <a:avLst/>
          <a:gdLst/>
          <a:ahLst/>
          <a:cxnLst/>
          <a:rect l="0" t="0" r="0" b="0"/>
          <a:pathLst>
            <a:path>
              <a:moveTo>
                <a:pt x="0" y="0"/>
              </a:moveTo>
              <a:lnTo>
                <a:pt x="0" y="346784"/>
              </a:lnTo>
              <a:lnTo>
                <a:pt x="1998136" y="346784"/>
              </a:lnTo>
              <a:lnTo>
                <a:pt x="1998136" y="693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0D7B8C-6358-4E86-9D16-7BA717E2AA46}">
      <dsp:nvSpPr>
        <dsp:cNvPr id="0" name=""/>
        <dsp:cNvSpPr/>
      </dsp:nvSpPr>
      <dsp:spPr>
        <a:xfrm>
          <a:off x="2164288" y="1653527"/>
          <a:ext cx="1998136" cy="693568"/>
        </a:xfrm>
        <a:custGeom>
          <a:avLst/>
          <a:gdLst/>
          <a:ahLst/>
          <a:cxnLst/>
          <a:rect l="0" t="0" r="0" b="0"/>
          <a:pathLst>
            <a:path>
              <a:moveTo>
                <a:pt x="1998136" y="0"/>
              </a:moveTo>
              <a:lnTo>
                <a:pt x="1998136" y="346784"/>
              </a:lnTo>
              <a:lnTo>
                <a:pt x="0" y="346784"/>
              </a:lnTo>
              <a:lnTo>
                <a:pt x="0" y="693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C53C44-D017-4176-947C-19786FB9DCAC}">
      <dsp:nvSpPr>
        <dsp:cNvPr id="0" name=""/>
        <dsp:cNvSpPr/>
      </dsp:nvSpPr>
      <dsp:spPr>
        <a:xfrm>
          <a:off x="2511072" y="2174"/>
          <a:ext cx="3302705" cy="1651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hr-HR" sz="3400" kern="1200" dirty="0"/>
            <a:t>Način ostvarivanja prava na osobni odbitak </a:t>
          </a:r>
        </a:p>
      </dsp:txBody>
      <dsp:txXfrm>
        <a:off x="2511072" y="2174"/>
        <a:ext cx="3302705" cy="1651352"/>
      </dsp:txXfrm>
    </dsp:sp>
    <dsp:sp modelId="{A2340DDC-52B5-4149-8958-E38DF692B479}">
      <dsp:nvSpPr>
        <dsp:cNvPr id="0" name=""/>
        <dsp:cNvSpPr/>
      </dsp:nvSpPr>
      <dsp:spPr>
        <a:xfrm>
          <a:off x="512935" y="2347095"/>
          <a:ext cx="3302705" cy="1651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hr-HR" sz="3400" kern="1200" dirty="0"/>
            <a:t>U tijeku godine</a:t>
          </a:r>
        </a:p>
      </dsp:txBody>
      <dsp:txXfrm>
        <a:off x="512935" y="2347095"/>
        <a:ext cx="3302705" cy="1651352"/>
      </dsp:txXfrm>
    </dsp:sp>
    <dsp:sp modelId="{2830C427-459F-4AD8-B049-357D7655C141}">
      <dsp:nvSpPr>
        <dsp:cNvPr id="0" name=""/>
        <dsp:cNvSpPr/>
      </dsp:nvSpPr>
      <dsp:spPr>
        <a:xfrm>
          <a:off x="4509209" y="2347095"/>
          <a:ext cx="3302705" cy="1651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hr-HR" sz="3400" kern="1200" dirty="0"/>
            <a:t>U godišnjem obračunu</a:t>
          </a:r>
        </a:p>
      </dsp:txBody>
      <dsp:txXfrm>
        <a:off x="4509209" y="2347095"/>
        <a:ext cx="3302705" cy="16513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1F13C-8411-4E70-8002-D5689476AF8B}">
      <dsp:nvSpPr>
        <dsp:cNvPr id="0" name=""/>
        <dsp:cNvSpPr/>
      </dsp:nvSpPr>
      <dsp:spPr>
        <a:xfrm>
          <a:off x="7777392" y="4207581"/>
          <a:ext cx="91440" cy="301209"/>
        </a:xfrm>
        <a:custGeom>
          <a:avLst/>
          <a:gdLst/>
          <a:ahLst/>
          <a:cxnLst/>
          <a:rect l="0" t="0" r="0" b="0"/>
          <a:pathLst>
            <a:path>
              <a:moveTo>
                <a:pt x="45720" y="0"/>
              </a:moveTo>
              <a:lnTo>
                <a:pt x="45720" y="3012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C9EB28-F074-48BD-B553-4901AB2688AD}">
      <dsp:nvSpPr>
        <dsp:cNvPr id="0" name=""/>
        <dsp:cNvSpPr/>
      </dsp:nvSpPr>
      <dsp:spPr>
        <a:xfrm>
          <a:off x="6206255" y="3189206"/>
          <a:ext cx="1616856" cy="301209"/>
        </a:xfrm>
        <a:custGeom>
          <a:avLst/>
          <a:gdLst/>
          <a:ahLst/>
          <a:cxnLst/>
          <a:rect l="0" t="0" r="0" b="0"/>
          <a:pathLst>
            <a:path>
              <a:moveTo>
                <a:pt x="0" y="0"/>
              </a:moveTo>
              <a:lnTo>
                <a:pt x="0" y="150604"/>
              </a:lnTo>
              <a:lnTo>
                <a:pt x="1616856" y="150604"/>
              </a:lnTo>
              <a:lnTo>
                <a:pt x="1616856" y="3012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2082FE-901E-4737-AB24-52EFD7144547}">
      <dsp:nvSpPr>
        <dsp:cNvPr id="0" name=""/>
        <dsp:cNvSpPr/>
      </dsp:nvSpPr>
      <dsp:spPr>
        <a:xfrm>
          <a:off x="4695057" y="4207581"/>
          <a:ext cx="91440" cy="299337"/>
        </a:xfrm>
        <a:custGeom>
          <a:avLst/>
          <a:gdLst/>
          <a:ahLst/>
          <a:cxnLst/>
          <a:rect l="0" t="0" r="0" b="0"/>
          <a:pathLst>
            <a:path>
              <a:moveTo>
                <a:pt x="45720" y="0"/>
              </a:moveTo>
              <a:lnTo>
                <a:pt x="45720" y="148732"/>
              </a:lnTo>
              <a:lnTo>
                <a:pt x="52303" y="148732"/>
              </a:lnTo>
              <a:lnTo>
                <a:pt x="52303" y="2993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8FEB4B-FF97-4088-A146-FD0C9D8B6237}">
      <dsp:nvSpPr>
        <dsp:cNvPr id="0" name=""/>
        <dsp:cNvSpPr/>
      </dsp:nvSpPr>
      <dsp:spPr>
        <a:xfrm>
          <a:off x="4740777" y="3189206"/>
          <a:ext cx="1465477" cy="301209"/>
        </a:xfrm>
        <a:custGeom>
          <a:avLst/>
          <a:gdLst/>
          <a:ahLst/>
          <a:cxnLst/>
          <a:rect l="0" t="0" r="0" b="0"/>
          <a:pathLst>
            <a:path>
              <a:moveTo>
                <a:pt x="1465477" y="0"/>
              </a:moveTo>
              <a:lnTo>
                <a:pt x="1465477" y="150604"/>
              </a:lnTo>
              <a:lnTo>
                <a:pt x="0" y="150604"/>
              </a:lnTo>
              <a:lnTo>
                <a:pt x="0" y="3012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2C056F-4E1F-4292-B63A-183247C675CC}">
      <dsp:nvSpPr>
        <dsp:cNvPr id="0" name=""/>
        <dsp:cNvSpPr/>
      </dsp:nvSpPr>
      <dsp:spPr>
        <a:xfrm>
          <a:off x="6160535" y="2170831"/>
          <a:ext cx="91440" cy="301209"/>
        </a:xfrm>
        <a:custGeom>
          <a:avLst/>
          <a:gdLst/>
          <a:ahLst/>
          <a:cxnLst/>
          <a:rect l="0" t="0" r="0" b="0"/>
          <a:pathLst>
            <a:path>
              <a:moveTo>
                <a:pt x="45720" y="0"/>
              </a:moveTo>
              <a:lnTo>
                <a:pt x="45720" y="3012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C6FE05-E1EC-40ED-8627-FF7939EE86F7}">
      <dsp:nvSpPr>
        <dsp:cNvPr id="0" name=""/>
        <dsp:cNvSpPr/>
      </dsp:nvSpPr>
      <dsp:spPr>
        <a:xfrm>
          <a:off x="4231794" y="861179"/>
          <a:ext cx="1974460" cy="592486"/>
        </a:xfrm>
        <a:custGeom>
          <a:avLst/>
          <a:gdLst/>
          <a:ahLst/>
          <a:cxnLst/>
          <a:rect l="0" t="0" r="0" b="0"/>
          <a:pathLst>
            <a:path>
              <a:moveTo>
                <a:pt x="0" y="0"/>
              </a:moveTo>
              <a:lnTo>
                <a:pt x="0" y="441881"/>
              </a:lnTo>
              <a:lnTo>
                <a:pt x="1974460" y="441881"/>
              </a:lnTo>
              <a:lnTo>
                <a:pt x="1974460" y="5924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40AFE8-CFF8-4AB5-9DAA-28987B3BB083}">
      <dsp:nvSpPr>
        <dsp:cNvPr id="0" name=""/>
        <dsp:cNvSpPr/>
      </dsp:nvSpPr>
      <dsp:spPr>
        <a:xfrm>
          <a:off x="1467131" y="2557075"/>
          <a:ext cx="91440" cy="301209"/>
        </a:xfrm>
        <a:custGeom>
          <a:avLst/>
          <a:gdLst/>
          <a:ahLst/>
          <a:cxnLst/>
          <a:rect l="0" t="0" r="0" b="0"/>
          <a:pathLst>
            <a:path>
              <a:moveTo>
                <a:pt x="45720" y="0"/>
              </a:moveTo>
              <a:lnTo>
                <a:pt x="45720" y="3012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5B9A29-E2A5-40DF-B78E-990A7F517ED9}">
      <dsp:nvSpPr>
        <dsp:cNvPr id="0" name=""/>
        <dsp:cNvSpPr/>
      </dsp:nvSpPr>
      <dsp:spPr>
        <a:xfrm>
          <a:off x="1512851" y="861179"/>
          <a:ext cx="2718943" cy="592486"/>
        </a:xfrm>
        <a:custGeom>
          <a:avLst/>
          <a:gdLst/>
          <a:ahLst/>
          <a:cxnLst/>
          <a:rect l="0" t="0" r="0" b="0"/>
          <a:pathLst>
            <a:path>
              <a:moveTo>
                <a:pt x="2718943" y="0"/>
              </a:moveTo>
              <a:lnTo>
                <a:pt x="2718943" y="441881"/>
              </a:lnTo>
              <a:lnTo>
                <a:pt x="0" y="441881"/>
              </a:lnTo>
              <a:lnTo>
                <a:pt x="0" y="5924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E44F5C-2611-413E-AFD4-9106B4296089}">
      <dsp:nvSpPr>
        <dsp:cNvPr id="0" name=""/>
        <dsp:cNvSpPr/>
      </dsp:nvSpPr>
      <dsp:spPr>
        <a:xfrm>
          <a:off x="971595" y="144014"/>
          <a:ext cx="6520397" cy="7171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HRVATSKI ISPLATITELJ</a:t>
          </a:r>
        </a:p>
      </dsp:txBody>
      <dsp:txXfrm>
        <a:off x="971595" y="144014"/>
        <a:ext cx="6520397" cy="717165"/>
      </dsp:txXfrm>
    </dsp:sp>
    <dsp:sp modelId="{51C92F3A-4D54-4E70-8969-F2A8F25834FE}">
      <dsp:nvSpPr>
        <dsp:cNvPr id="0" name=""/>
        <dsp:cNvSpPr/>
      </dsp:nvSpPr>
      <dsp:spPr>
        <a:xfrm>
          <a:off x="6015" y="1453666"/>
          <a:ext cx="3013672" cy="1103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NEREZIDENT POSJEDUJE “ZAHTJEV”/POTVRDU O REZIDENTNOSTI</a:t>
          </a:r>
        </a:p>
      </dsp:txBody>
      <dsp:txXfrm>
        <a:off x="6015" y="1453666"/>
        <a:ext cx="3013672" cy="1103409"/>
      </dsp:txXfrm>
    </dsp:sp>
    <dsp:sp modelId="{D7607563-3BDB-44A5-A2DB-360B1089155B}">
      <dsp:nvSpPr>
        <dsp:cNvPr id="0" name=""/>
        <dsp:cNvSpPr/>
      </dsp:nvSpPr>
      <dsp:spPr>
        <a:xfrm>
          <a:off x="52386" y="2858285"/>
          <a:ext cx="2920929" cy="71716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kern="1200" dirty="0"/>
            <a:t>PRIMJENA ODREDBI ZAKONA I MEĐUNARODNOG UGOVORA</a:t>
          </a:r>
        </a:p>
      </dsp:txBody>
      <dsp:txXfrm>
        <a:off x="52386" y="2858285"/>
        <a:ext cx="2920929" cy="717165"/>
      </dsp:txXfrm>
    </dsp:sp>
    <dsp:sp modelId="{8C4EB56B-919C-464D-8976-D273BB958047}">
      <dsp:nvSpPr>
        <dsp:cNvPr id="0" name=""/>
        <dsp:cNvSpPr/>
      </dsp:nvSpPr>
      <dsp:spPr>
        <a:xfrm>
          <a:off x="3968562" y="1453666"/>
          <a:ext cx="4475385" cy="7171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NEREZIDENT NE POSJEDUJE“ZAHTJEV”/POTVRDU O REZIDENTNOSTI</a:t>
          </a:r>
        </a:p>
      </dsp:txBody>
      <dsp:txXfrm>
        <a:off x="3968562" y="1453666"/>
        <a:ext cx="4475385" cy="717165"/>
      </dsp:txXfrm>
    </dsp:sp>
    <dsp:sp modelId="{025CA28A-BAA6-4BD9-8AE4-94D3CE68F7D7}">
      <dsp:nvSpPr>
        <dsp:cNvPr id="0" name=""/>
        <dsp:cNvSpPr/>
      </dsp:nvSpPr>
      <dsp:spPr>
        <a:xfrm>
          <a:off x="3996395" y="2472041"/>
          <a:ext cx="4419719" cy="71716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PRIMJENA TUZEMNIH POREZNIH PROPISA</a:t>
          </a:r>
        </a:p>
      </dsp:txBody>
      <dsp:txXfrm>
        <a:off x="3996395" y="2472041"/>
        <a:ext cx="4419719" cy="717165"/>
      </dsp:txXfrm>
    </dsp:sp>
    <dsp:sp modelId="{374145BF-91D2-41FA-B068-013DF24417E4}">
      <dsp:nvSpPr>
        <dsp:cNvPr id="0" name=""/>
        <dsp:cNvSpPr/>
      </dsp:nvSpPr>
      <dsp:spPr>
        <a:xfrm>
          <a:off x="3274525" y="3490416"/>
          <a:ext cx="2932504" cy="71716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r-HR" sz="1200" kern="1200" dirty="0"/>
            <a:t>NEREZIDENT U ROKU OD 3 GODINE NAKNADNO DOSTAVIO OBRAZAC “ZAHTJEV”/POTVRDU O REZIDENTNOSTI</a:t>
          </a:r>
        </a:p>
      </dsp:txBody>
      <dsp:txXfrm>
        <a:off x="3274525" y="3490416"/>
        <a:ext cx="2932504" cy="717165"/>
      </dsp:txXfrm>
    </dsp:sp>
    <dsp:sp modelId="{A34F0D59-DDF8-4CCD-926D-7EF23AC91EEE}">
      <dsp:nvSpPr>
        <dsp:cNvPr id="0" name=""/>
        <dsp:cNvSpPr/>
      </dsp:nvSpPr>
      <dsp:spPr>
        <a:xfrm>
          <a:off x="3347862" y="4506919"/>
          <a:ext cx="2798996" cy="71716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kern="1200" dirty="0"/>
            <a:t>PRIMJENA ODREDBI ZAKONA I MEĐUNARODNOG UGOVORA</a:t>
          </a:r>
        </a:p>
      </dsp:txBody>
      <dsp:txXfrm>
        <a:off x="3347862" y="4506919"/>
        <a:ext cx="2798996" cy="717165"/>
      </dsp:txXfrm>
    </dsp:sp>
    <dsp:sp modelId="{3D2245BB-CFCD-476D-8A81-05E859B6A06C}">
      <dsp:nvSpPr>
        <dsp:cNvPr id="0" name=""/>
        <dsp:cNvSpPr/>
      </dsp:nvSpPr>
      <dsp:spPr>
        <a:xfrm>
          <a:off x="6508239" y="3490416"/>
          <a:ext cx="2629745" cy="71716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r-HR" sz="1200" kern="1200" dirty="0"/>
            <a:t>NEREZIDENT NIJE U ROKU 3 GODINE DOSTAVIO OBRAZAC “ZAHTJEV”/POTVRDU O REZIDENTNOSTI</a:t>
          </a:r>
        </a:p>
      </dsp:txBody>
      <dsp:txXfrm>
        <a:off x="6508239" y="3490416"/>
        <a:ext cx="2629745" cy="717165"/>
      </dsp:txXfrm>
    </dsp:sp>
    <dsp:sp modelId="{90B4C171-5AC9-41C5-9265-C6BED93B44E8}">
      <dsp:nvSpPr>
        <dsp:cNvPr id="0" name=""/>
        <dsp:cNvSpPr/>
      </dsp:nvSpPr>
      <dsp:spPr>
        <a:xfrm>
          <a:off x="6588224" y="4508791"/>
          <a:ext cx="2469774" cy="71716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t>PRIMJENA TUZEMNIH POREZNIH PROPISA</a:t>
          </a:r>
        </a:p>
      </dsp:txBody>
      <dsp:txXfrm>
        <a:off x="6588224" y="4508791"/>
        <a:ext cx="2469774" cy="717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5ACC8-ACD6-4885-89E0-12909D518C40}">
      <dsp:nvSpPr>
        <dsp:cNvPr id="0" name=""/>
        <dsp:cNvSpPr/>
      </dsp:nvSpPr>
      <dsp:spPr>
        <a:xfrm>
          <a:off x="4145755" y="1949602"/>
          <a:ext cx="2933152" cy="509059"/>
        </a:xfrm>
        <a:custGeom>
          <a:avLst/>
          <a:gdLst/>
          <a:ahLst/>
          <a:cxnLst/>
          <a:rect l="0" t="0" r="0" b="0"/>
          <a:pathLst>
            <a:path>
              <a:moveTo>
                <a:pt x="0" y="0"/>
              </a:moveTo>
              <a:lnTo>
                <a:pt x="0" y="254529"/>
              </a:lnTo>
              <a:lnTo>
                <a:pt x="2933152" y="254529"/>
              </a:lnTo>
              <a:lnTo>
                <a:pt x="2933152" y="5090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1BA1E9-CD12-4BC2-88B4-43FDDDCF5722}">
      <dsp:nvSpPr>
        <dsp:cNvPr id="0" name=""/>
        <dsp:cNvSpPr/>
      </dsp:nvSpPr>
      <dsp:spPr>
        <a:xfrm>
          <a:off x="4100035" y="1949602"/>
          <a:ext cx="91440" cy="509059"/>
        </a:xfrm>
        <a:custGeom>
          <a:avLst/>
          <a:gdLst/>
          <a:ahLst/>
          <a:cxnLst/>
          <a:rect l="0" t="0" r="0" b="0"/>
          <a:pathLst>
            <a:path>
              <a:moveTo>
                <a:pt x="45720" y="0"/>
              </a:moveTo>
              <a:lnTo>
                <a:pt x="45720" y="5090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147A85-5F3E-4032-A33D-2B0E22FAC4A3}">
      <dsp:nvSpPr>
        <dsp:cNvPr id="0" name=""/>
        <dsp:cNvSpPr/>
      </dsp:nvSpPr>
      <dsp:spPr>
        <a:xfrm>
          <a:off x="1212603" y="1949602"/>
          <a:ext cx="2933152" cy="509059"/>
        </a:xfrm>
        <a:custGeom>
          <a:avLst/>
          <a:gdLst/>
          <a:ahLst/>
          <a:cxnLst/>
          <a:rect l="0" t="0" r="0" b="0"/>
          <a:pathLst>
            <a:path>
              <a:moveTo>
                <a:pt x="2933152" y="0"/>
              </a:moveTo>
              <a:lnTo>
                <a:pt x="2933152" y="254529"/>
              </a:lnTo>
              <a:lnTo>
                <a:pt x="0" y="254529"/>
              </a:lnTo>
              <a:lnTo>
                <a:pt x="0" y="5090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6B4355-C83F-41BD-8D32-BB0F076C2170}">
      <dsp:nvSpPr>
        <dsp:cNvPr id="0" name=""/>
        <dsp:cNvSpPr/>
      </dsp:nvSpPr>
      <dsp:spPr>
        <a:xfrm>
          <a:off x="2933709" y="737555"/>
          <a:ext cx="2424093" cy="12120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ZPP-DOH</a:t>
          </a:r>
        </a:p>
      </dsp:txBody>
      <dsp:txXfrm>
        <a:off x="2933709" y="737555"/>
        <a:ext cx="2424093" cy="1212046"/>
      </dsp:txXfrm>
    </dsp:sp>
    <dsp:sp modelId="{C9F2E0F9-0103-4318-97A2-7668C9F0CD58}">
      <dsp:nvSpPr>
        <dsp:cNvPr id="0" name=""/>
        <dsp:cNvSpPr/>
      </dsp:nvSpPr>
      <dsp:spPr>
        <a:xfrm>
          <a:off x="556" y="2458661"/>
          <a:ext cx="2424093" cy="12120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UVEĆANI OSOBNI ODBITAK</a:t>
          </a:r>
        </a:p>
      </dsp:txBody>
      <dsp:txXfrm>
        <a:off x="556" y="2458661"/>
        <a:ext cx="2424093" cy="1212046"/>
      </dsp:txXfrm>
    </dsp:sp>
    <dsp:sp modelId="{E92B7DD2-ABB4-4A2D-BB5C-B923854AF1BA}">
      <dsp:nvSpPr>
        <dsp:cNvPr id="0" name=""/>
        <dsp:cNvSpPr/>
      </dsp:nvSpPr>
      <dsp:spPr>
        <a:xfrm>
          <a:off x="2933709" y="2458661"/>
          <a:ext cx="2424093" cy="12120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PRAVO NA URAČUNAVANJE POREZA PLAĆENOG U INOZEMSTVU</a:t>
          </a:r>
        </a:p>
      </dsp:txBody>
      <dsp:txXfrm>
        <a:off x="2933709" y="2458661"/>
        <a:ext cx="2424093" cy="1212046"/>
      </dsp:txXfrm>
    </dsp:sp>
    <dsp:sp modelId="{2FA64305-5B39-44EB-BB73-E499E1097078}">
      <dsp:nvSpPr>
        <dsp:cNvPr id="0" name=""/>
        <dsp:cNvSpPr/>
      </dsp:nvSpPr>
      <dsp:spPr>
        <a:xfrm>
          <a:off x="5866862" y="2458661"/>
          <a:ext cx="2424093" cy="12120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HR" sz="2100" kern="1200" dirty="0"/>
            <a:t>DRUGA PRAVA NA UMANJENJE DOHOTKA…….</a:t>
          </a:r>
        </a:p>
      </dsp:txBody>
      <dsp:txXfrm>
        <a:off x="5866862" y="2458661"/>
        <a:ext cx="2424093" cy="1212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E8D50-9216-4731-8B43-72BB23323728}">
      <dsp:nvSpPr>
        <dsp:cNvPr id="0" name=""/>
        <dsp:cNvSpPr/>
      </dsp:nvSpPr>
      <dsp:spPr>
        <a:xfrm>
          <a:off x="7851194" y="3158473"/>
          <a:ext cx="91440" cy="401305"/>
        </a:xfrm>
        <a:custGeom>
          <a:avLst/>
          <a:gdLst/>
          <a:ahLst/>
          <a:cxnLst/>
          <a:rect l="0" t="0" r="0" b="0"/>
          <a:pathLst>
            <a:path>
              <a:moveTo>
                <a:pt x="45720" y="0"/>
              </a:moveTo>
              <a:lnTo>
                <a:pt x="45720" y="4013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AC9D06-575C-42D8-A6A1-DD37D7CE3138}">
      <dsp:nvSpPr>
        <dsp:cNvPr id="0" name=""/>
        <dsp:cNvSpPr/>
      </dsp:nvSpPr>
      <dsp:spPr>
        <a:xfrm>
          <a:off x="5584632" y="1801680"/>
          <a:ext cx="2312281" cy="401305"/>
        </a:xfrm>
        <a:custGeom>
          <a:avLst/>
          <a:gdLst/>
          <a:ahLst/>
          <a:cxnLst/>
          <a:rect l="0" t="0" r="0" b="0"/>
          <a:pathLst>
            <a:path>
              <a:moveTo>
                <a:pt x="0" y="0"/>
              </a:moveTo>
              <a:lnTo>
                <a:pt x="0" y="200652"/>
              </a:lnTo>
              <a:lnTo>
                <a:pt x="2312281" y="200652"/>
              </a:lnTo>
              <a:lnTo>
                <a:pt x="2312281" y="4013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83A1F6-DC65-488D-955C-9F92227C574C}">
      <dsp:nvSpPr>
        <dsp:cNvPr id="0" name=""/>
        <dsp:cNvSpPr/>
      </dsp:nvSpPr>
      <dsp:spPr>
        <a:xfrm>
          <a:off x="3272351" y="3158473"/>
          <a:ext cx="2312281" cy="401305"/>
        </a:xfrm>
        <a:custGeom>
          <a:avLst/>
          <a:gdLst/>
          <a:ahLst/>
          <a:cxnLst/>
          <a:rect l="0" t="0" r="0" b="0"/>
          <a:pathLst>
            <a:path>
              <a:moveTo>
                <a:pt x="0" y="0"/>
              </a:moveTo>
              <a:lnTo>
                <a:pt x="0" y="200652"/>
              </a:lnTo>
              <a:lnTo>
                <a:pt x="2312281" y="200652"/>
              </a:lnTo>
              <a:lnTo>
                <a:pt x="2312281" y="4013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17402-3005-4E40-BE24-8D682646D85C}">
      <dsp:nvSpPr>
        <dsp:cNvPr id="0" name=""/>
        <dsp:cNvSpPr/>
      </dsp:nvSpPr>
      <dsp:spPr>
        <a:xfrm>
          <a:off x="3226631" y="3158473"/>
          <a:ext cx="91440" cy="401305"/>
        </a:xfrm>
        <a:custGeom>
          <a:avLst/>
          <a:gdLst/>
          <a:ahLst/>
          <a:cxnLst/>
          <a:rect l="0" t="0" r="0" b="0"/>
          <a:pathLst>
            <a:path>
              <a:moveTo>
                <a:pt x="45720" y="0"/>
              </a:moveTo>
              <a:lnTo>
                <a:pt x="45720" y="4013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44CDE6-8BB5-4CF7-9612-CB0C28375156}">
      <dsp:nvSpPr>
        <dsp:cNvPr id="0" name=""/>
        <dsp:cNvSpPr/>
      </dsp:nvSpPr>
      <dsp:spPr>
        <a:xfrm>
          <a:off x="960069" y="3158473"/>
          <a:ext cx="2312281" cy="401305"/>
        </a:xfrm>
        <a:custGeom>
          <a:avLst/>
          <a:gdLst/>
          <a:ahLst/>
          <a:cxnLst/>
          <a:rect l="0" t="0" r="0" b="0"/>
          <a:pathLst>
            <a:path>
              <a:moveTo>
                <a:pt x="2312281" y="0"/>
              </a:moveTo>
              <a:lnTo>
                <a:pt x="2312281" y="200652"/>
              </a:lnTo>
              <a:lnTo>
                <a:pt x="0" y="200652"/>
              </a:lnTo>
              <a:lnTo>
                <a:pt x="0" y="4013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E2F867-300B-42A8-995E-9B4CE453B7B8}">
      <dsp:nvSpPr>
        <dsp:cNvPr id="0" name=""/>
        <dsp:cNvSpPr/>
      </dsp:nvSpPr>
      <dsp:spPr>
        <a:xfrm>
          <a:off x="3272351" y="1801680"/>
          <a:ext cx="2312281" cy="401305"/>
        </a:xfrm>
        <a:custGeom>
          <a:avLst/>
          <a:gdLst/>
          <a:ahLst/>
          <a:cxnLst/>
          <a:rect l="0" t="0" r="0" b="0"/>
          <a:pathLst>
            <a:path>
              <a:moveTo>
                <a:pt x="2312281" y="0"/>
              </a:moveTo>
              <a:lnTo>
                <a:pt x="2312281" y="200652"/>
              </a:lnTo>
              <a:lnTo>
                <a:pt x="0" y="200652"/>
              </a:lnTo>
              <a:lnTo>
                <a:pt x="0" y="4013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4B188C-6F63-4A54-B107-4B76652E9A2E}">
      <dsp:nvSpPr>
        <dsp:cNvPr id="0" name=""/>
        <dsp:cNvSpPr/>
      </dsp:nvSpPr>
      <dsp:spPr>
        <a:xfrm>
          <a:off x="4629144" y="846192"/>
          <a:ext cx="1910976" cy="9554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hr-HR" sz="1100" kern="1200" dirty="0"/>
            <a:t>UTVRĐIVANJE GODIŠNJEG POREZA</a:t>
          </a:r>
        </a:p>
      </dsp:txBody>
      <dsp:txXfrm>
        <a:off x="4629144" y="846192"/>
        <a:ext cx="1910976" cy="955488"/>
      </dsp:txXfrm>
    </dsp:sp>
    <dsp:sp modelId="{49A92383-DB44-459E-A553-C842CA9A8892}">
      <dsp:nvSpPr>
        <dsp:cNvPr id="0" name=""/>
        <dsp:cNvSpPr/>
      </dsp:nvSpPr>
      <dsp:spPr>
        <a:xfrm>
          <a:off x="2316863" y="2202985"/>
          <a:ext cx="1910976" cy="9554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hr-HR" sz="1100" kern="1200" dirty="0"/>
            <a:t>PUTEM GODIŠNJE POREZNE PRIJAVE</a:t>
          </a:r>
        </a:p>
      </dsp:txBody>
      <dsp:txXfrm>
        <a:off x="2316863" y="2202985"/>
        <a:ext cx="1910976" cy="955488"/>
      </dsp:txXfrm>
    </dsp:sp>
    <dsp:sp modelId="{6B687660-7C3C-480C-A947-A841E2B99402}">
      <dsp:nvSpPr>
        <dsp:cNvPr id="0" name=""/>
        <dsp:cNvSpPr/>
      </dsp:nvSpPr>
      <dsp:spPr>
        <a:xfrm>
          <a:off x="4581" y="3559778"/>
          <a:ext cx="1910976" cy="9554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hr-HR" sz="1100" kern="1200" dirty="0"/>
            <a:t>Porezni obveznik koji ostvari dohodak od samostalne djelatnosti i djelatnosti po osnovi kojih se dohodak utvrđuje i oporezuje kao </a:t>
          </a:r>
          <a:r>
            <a:rPr lang="hr-HR" sz="1100" kern="1200" dirty="0" err="1"/>
            <a:t>dohoda</a:t>
          </a:r>
          <a:r>
            <a:rPr lang="hr-HR" sz="1100" kern="1200" dirty="0"/>
            <a:t> od SD</a:t>
          </a:r>
        </a:p>
      </dsp:txBody>
      <dsp:txXfrm>
        <a:off x="4581" y="3559778"/>
        <a:ext cx="1910976" cy="955488"/>
      </dsp:txXfrm>
    </dsp:sp>
    <dsp:sp modelId="{B917102D-DB20-4C55-9950-37422480D5D7}">
      <dsp:nvSpPr>
        <dsp:cNvPr id="0" name=""/>
        <dsp:cNvSpPr/>
      </dsp:nvSpPr>
      <dsp:spPr>
        <a:xfrm>
          <a:off x="2316863" y="3559778"/>
          <a:ext cx="1910976" cy="9554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hr-HR" sz="1100" kern="1200" dirty="0"/>
            <a:t>Pomorci</a:t>
          </a:r>
        </a:p>
      </dsp:txBody>
      <dsp:txXfrm>
        <a:off x="2316863" y="3559778"/>
        <a:ext cx="1910976" cy="955488"/>
      </dsp:txXfrm>
    </dsp:sp>
    <dsp:sp modelId="{128D7878-8297-4473-A5CB-F2826282E08E}">
      <dsp:nvSpPr>
        <dsp:cNvPr id="0" name=""/>
        <dsp:cNvSpPr/>
      </dsp:nvSpPr>
      <dsp:spPr>
        <a:xfrm>
          <a:off x="4629144" y="3559778"/>
          <a:ext cx="1910976" cy="9554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hr-HR" sz="1100" kern="1200" dirty="0"/>
            <a:t>Ako je Porezna uprava zatražila naknadno</a:t>
          </a:r>
        </a:p>
      </dsp:txBody>
      <dsp:txXfrm>
        <a:off x="4629144" y="3559778"/>
        <a:ext cx="1910976" cy="955488"/>
      </dsp:txXfrm>
    </dsp:sp>
    <dsp:sp modelId="{4EF5A40A-D26B-4887-97C1-D12A139E7595}">
      <dsp:nvSpPr>
        <dsp:cNvPr id="0" name=""/>
        <dsp:cNvSpPr/>
      </dsp:nvSpPr>
      <dsp:spPr>
        <a:xfrm>
          <a:off x="6941426" y="2202985"/>
          <a:ext cx="1910976" cy="9554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hr-HR" sz="1100" kern="1200" dirty="0"/>
            <a:t>PUTEM POSEBNOG POSTUPKA</a:t>
          </a:r>
        </a:p>
      </dsp:txBody>
      <dsp:txXfrm>
        <a:off x="6941426" y="2202985"/>
        <a:ext cx="1910976" cy="955488"/>
      </dsp:txXfrm>
    </dsp:sp>
    <dsp:sp modelId="{A87A3BC1-5AD1-4346-B1D8-0627C6354C7A}">
      <dsp:nvSpPr>
        <dsp:cNvPr id="0" name=""/>
        <dsp:cNvSpPr/>
      </dsp:nvSpPr>
      <dsp:spPr>
        <a:xfrm>
          <a:off x="6941426" y="3559778"/>
          <a:ext cx="1910976" cy="9554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hr-HR" sz="1100" kern="1200" dirty="0"/>
            <a:t>Porezni obveznik koji je ostvario drugi dohodak koji se ne smatra konačnim i/ili dohodak od nesamostalnog rada uz uvjet za nema obvezu podnošenja GPP-a</a:t>
          </a:r>
        </a:p>
      </dsp:txBody>
      <dsp:txXfrm>
        <a:off x="6941426" y="3559778"/>
        <a:ext cx="1910976" cy="9554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14AC9-68EB-4923-AE67-486859264D55}">
      <dsp:nvSpPr>
        <dsp:cNvPr id="0" name=""/>
        <dsp:cNvSpPr/>
      </dsp:nvSpPr>
      <dsp:spPr>
        <a:xfrm>
          <a:off x="7863265" y="4281737"/>
          <a:ext cx="91440" cy="275559"/>
        </a:xfrm>
        <a:custGeom>
          <a:avLst/>
          <a:gdLst/>
          <a:ahLst/>
          <a:cxnLst/>
          <a:rect l="0" t="0" r="0" b="0"/>
          <a:pathLst>
            <a:path>
              <a:moveTo>
                <a:pt x="68401" y="0"/>
              </a:moveTo>
              <a:lnTo>
                <a:pt x="68401" y="144093"/>
              </a:lnTo>
              <a:lnTo>
                <a:pt x="45720" y="144093"/>
              </a:lnTo>
              <a:lnTo>
                <a:pt x="45720" y="2755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191AF0-8C5E-4205-BBE1-C921CFDD3451}">
      <dsp:nvSpPr>
        <dsp:cNvPr id="0" name=""/>
        <dsp:cNvSpPr/>
      </dsp:nvSpPr>
      <dsp:spPr>
        <a:xfrm>
          <a:off x="7863265" y="3404175"/>
          <a:ext cx="91440" cy="250306"/>
        </a:xfrm>
        <a:custGeom>
          <a:avLst/>
          <a:gdLst/>
          <a:ahLst/>
          <a:cxnLst/>
          <a:rect l="0" t="0" r="0" b="0"/>
          <a:pathLst>
            <a:path>
              <a:moveTo>
                <a:pt x="45720" y="0"/>
              </a:moveTo>
              <a:lnTo>
                <a:pt x="45720" y="118711"/>
              </a:lnTo>
              <a:lnTo>
                <a:pt x="68401" y="118711"/>
              </a:lnTo>
              <a:lnTo>
                <a:pt x="68401" y="2503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FDB4D7-ECAB-466C-9C83-5EA1597D4BFF}">
      <dsp:nvSpPr>
        <dsp:cNvPr id="0" name=""/>
        <dsp:cNvSpPr/>
      </dsp:nvSpPr>
      <dsp:spPr>
        <a:xfrm>
          <a:off x="7863265" y="2513987"/>
          <a:ext cx="91440" cy="262933"/>
        </a:xfrm>
        <a:custGeom>
          <a:avLst/>
          <a:gdLst/>
          <a:ahLst/>
          <a:cxnLst/>
          <a:rect l="0" t="0" r="0" b="0"/>
          <a:pathLst>
            <a:path>
              <a:moveTo>
                <a:pt x="45720" y="0"/>
              </a:moveTo>
              <a:lnTo>
                <a:pt x="45720" y="2629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FD1368-E059-4D57-9606-2A1A32C6B30D}">
      <dsp:nvSpPr>
        <dsp:cNvPr id="0" name=""/>
        <dsp:cNvSpPr/>
      </dsp:nvSpPr>
      <dsp:spPr>
        <a:xfrm>
          <a:off x="6650544" y="1662709"/>
          <a:ext cx="1258440" cy="262933"/>
        </a:xfrm>
        <a:custGeom>
          <a:avLst/>
          <a:gdLst/>
          <a:ahLst/>
          <a:cxnLst/>
          <a:rect l="0" t="0" r="0" b="0"/>
          <a:pathLst>
            <a:path>
              <a:moveTo>
                <a:pt x="0" y="0"/>
              </a:moveTo>
              <a:lnTo>
                <a:pt x="0" y="131080"/>
              </a:lnTo>
              <a:lnTo>
                <a:pt x="1258440" y="131080"/>
              </a:lnTo>
              <a:lnTo>
                <a:pt x="1258440" y="2629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C52B83-08E0-454C-9E2C-B5C3989366FE}">
      <dsp:nvSpPr>
        <dsp:cNvPr id="0" name=""/>
        <dsp:cNvSpPr/>
      </dsp:nvSpPr>
      <dsp:spPr>
        <a:xfrm>
          <a:off x="5238701" y="3442474"/>
          <a:ext cx="91440" cy="262933"/>
        </a:xfrm>
        <a:custGeom>
          <a:avLst/>
          <a:gdLst/>
          <a:ahLst/>
          <a:cxnLst/>
          <a:rect l="0" t="0" r="0" b="0"/>
          <a:pathLst>
            <a:path>
              <a:moveTo>
                <a:pt x="45720" y="0"/>
              </a:moveTo>
              <a:lnTo>
                <a:pt x="45720" y="2629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3527C4-89C2-4704-BB0C-8758AF1B8A3C}">
      <dsp:nvSpPr>
        <dsp:cNvPr id="0" name=""/>
        <dsp:cNvSpPr/>
      </dsp:nvSpPr>
      <dsp:spPr>
        <a:xfrm>
          <a:off x="5238701" y="2552898"/>
          <a:ext cx="91440" cy="262933"/>
        </a:xfrm>
        <a:custGeom>
          <a:avLst/>
          <a:gdLst/>
          <a:ahLst/>
          <a:cxnLst/>
          <a:rect l="0" t="0" r="0" b="0"/>
          <a:pathLst>
            <a:path>
              <a:moveTo>
                <a:pt x="45720" y="0"/>
              </a:moveTo>
              <a:lnTo>
                <a:pt x="45720" y="2629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EB6B6A-6BBC-4B63-AEE4-A84B5A8E4ADA}">
      <dsp:nvSpPr>
        <dsp:cNvPr id="0" name=""/>
        <dsp:cNvSpPr/>
      </dsp:nvSpPr>
      <dsp:spPr>
        <a:xfrm>
          <a:off x="5284421" y="1662709"/>
          <a:ext cx="1366122" cy="262933"/>
        </a:xfrm>
        <a:custGeom>
          <a:avLst/>
          <a:gdLst/>
          <a:ahLst/>
          <a:cxnLst/>
          <a:rect l="0" t="0" r="0" b="0"/>
          <a:pathLst>
            <a:path>
              <a:moveTo>
                <a:pt x="1366122" y="0"/>
              </a:moveTo>
              <a:lnTo>
                <a:pt x="1366122" y="131080"/>
              </a:lnTo>
              <a:lnTo>
                <a:pt x="0" y="131080"/>
              </a:lnTo>
              <a:lnTo>
                <a:pt x="0" y="2629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D0940-F315-454B-98D3-751B53B5DAA2}">
      <dsp:nvSpPr>
        <dsp:cNvPr id="0" name=""/>
        <dsp:cNvSpPr/>
      </dsp:nvSpPr>
      <dsp:spPr>
        <a:xfrm>
          <a:off x="4450945" y="771908"/>
          <a:ext cx="2199599" cy="262933"/>
        </a:xfrm>
        <a:custGeom>
          <a:avLst/>
          <a:gdLst/>
          <a:ahLst/>
          <a:cxnLst/>
          <a:rect l="0" t="0" r="0" b="0"/>
          <a:pathLst>
            <a:path>
              <a:moveTo>
                <a:pt x="0" y="0"/>
              </a:moveTo>
              <a:lnTo>
                <a:pt x="0" y="131080"/>
              </a:lnTo>
              <a:lnTo>
                <a:pt x="2199599" y="131080"/>
              </a:lnTo>
              <a:lnTo>
                <a:pt x="2199599" y="262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3C3EAF-7AD2-41C2-A94A-4F864AE601BD}">
      <dsp:nvSpPr>
        <dsp:cNvPr id="0" name=""/>
        <dsp:cNvSpPr/>
      </dsp:nvSpPr>
      <dsp:spPr>
        <a:xfrm>
          <a:off x="2022771" y="1662709"/>
          <a:ext cx="91440" cy="262933"/>
        </a:xfrm>
        <a:custGeom>
          <a:avLst/>
          <a:gdLst/>
          <a:ahLst/>
          <a:cxnLst/>
          <a:rect l="0" t="0" r="0" b="0"/>
          <a:pathLst>
            <a:path>
              <a:moveTo>
                <a:pt x="45720" y="0"/>
              </a:moveTo>
              <a:lnTo>
                <a:pt x="45720" y="2629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D730A1-9357-48E8-BAAE-D380106E9C65}">
      <dsp:nvSpPr>
        <dsp:cNvPr id="0" name=""/>
        <dsp:cNvSpPr/>
      </dsp:nvSpPr>
      <dsp:spPr>
        <a:xfrm>
          <a:off x="2068491" y="771908"/>
          <a:ext cx="2382453" cy="262933"/>
        </a:xfrm>
        <a:custGeom>
          <a:avLst/>
          <a:gdLst/>
          <a:ahLst/>
          <a:cxnLst/>
          <a:rect l="0" t="0" r="0" b="0"/>
          <a:pathLst>
            <a:path>
              <a:moveTo>
                <a:pt x="2382453" y="0"/>
              </a:moveTo>
              <a:lnTo>
                <a:pt x="2382453" y="131080"/>
              </a:lnTo>
              <a:lnTo>
                <a:pt x="0" y="131080"/>
              </a:lnTo>
              <a:lnTo>
                <a:pt x="0" y="262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BD4445-5AF3-47B9-8ECE-0DA96782B68B}">
      <dsp:nvSpPr>
        <dsp:cNvPr id="0" name=""/>
        <dsp:cNvSpPr/>
      </dsp:nvSpPr>
      <dsp:spPr>
        <a:xfrm>
          <a:off x="3323255" y="144039"/>
          <a:ext cx="2255379" cy="627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UTVRĐIVANJE KONAČNOG POREZA</a:t>
          </a:r>
        </a:p>
      </dsp:txBody>
      <dsp:txXfrm>
        <a:off x="3323255" y="144039"/>
        <a:ext cx="2255379" cy="627868"/>
      </dsp:txXfrm>
    </dsp:sp>
    <dsp:sp modelId="{5717AC97-0F08-4288-8D15-B7B3DB4860FF}">
      <dsp:nvSpPr>
        <dsp:cNvPr id="0" name=""/>
        <dsp:cNvSpPr/>
      </dsp:nvSpPr>
      <dsp:spPr>
        <a:xfrm>
          <a:off x="743" y="1034841"/>
          <a:ext cx="4135494" cy="627868"/>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JOPPD</a:t>
          </a:r>
        </a:p>
      </dsp:txBody>
      <dsp:txXfrm>
        <a:off x="743" y="1034841"/>
        <a:ext cx="4135494" cy="627868"/>
      </dsp:txXfrm>
    </dsp:sp>
    <dsp:sp modelId="{CBAC29C0-EF0D-4A4B-8AFD-6B0368DDA04A}">
      <dsp:nvSpPr>
        <dsp:cNvPr id="0" name=""/>
        <dsp:cNvSpPr/>
      </dsp:nvSpPr>
      <dsp:spPr>
        <a:xfrm>
          <a:off x="940801" y="1925642"/>
          <a:ext cx="2255379" cy="627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KRAJ</a:t>
          </a:r>
        </a:p>
      </dsp:txBody>
      <dsp:txXfrm>
        <a:off x="940801" y="1925642"/>
        <a:ext cx="2255379" cy="627868"/>
      </dsp:txXfrm>
    </dsp:sp>
    <dsp:sp modelId="{C86C8FED-72E4-4697-BFF6-C4C2D4C787FA}">
      <dsp:nvSpPr>
        <dsp:cNvPr id="0" name=""/>
        <dsp:cNvSpPr/>
      </dsp:nvSpPr>
      <dsp:spPr>
        <a:xfrm>
          <a:off x="4399943" y="1034841"/>
          <a:ext cx="4501202" cy="627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AKO SE POREZ PLAĆA U INOZEMSTVU</a:t>
          </a:r>
        </a:p>
      </dsp:txBody>
      <dsp:txXfrm>
        <a:off x="4399943" y="1034841"/>
        <a:ext cx="4501202" cy="627868"/>
      </dsp:txXfrm>
    </dsp:sp>
    <dsp:sp modelId="{E826E906-F669-4AF7-86A1-0A5A230F3F36}">
      <dsp:nvSpPr>
        <dsp:cNvPr id="0" name=""/>
        <dsp:cNvSpPr/>
      </dsp:nvSpPr>
      <dsp:spPr>
        <a:xfrm>
          <a:off x="4157833" y="1925642"/>
          <a:ext cx="2253177" cy="6272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POREZNI OBVEZNIK PODNIO INO-IZJAVU</a:t>
          </a:r>
        </a:p>
      </dsp:txBody>
      <dsp:txXfrm>
        <a:off x="4157833" y="1925642"/>
        <a:ext cx="2253177" cy="627255"/>
      </dsp:txXfrm>
    </dsp:sp>
    <dsp:sp modelId="{D06FABFE-3A53-47A6-B9CF-2F8C302CFD3E}">
      <dsp:nvSpPr>
        <dsp:cNvPr id="0" name=""/>
        <dsp:cNvSpPr/>
      </dsp:nvSpPr>
      <dsp:spPr>
        <a:xfrm>
          <a:off x="4158933" y="2815831"/>
          <a:ext cx="2250976" cy="626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INO-DOH</a:t>
          </a:r>
        </a:p>
      </dsp:txBody>
      <dsp:txXfrm>
        <a:off x="4158933" y="2815831"/>
        <a:ext cx="2250976" cy="626642"/>
      </dsp:txXfrm>
    </dsp:sp>
    <dsp:sp modelId="{D5E3DA63-156C-43FE-A58A-05A2778BA975}">
      <dsp:nvSpPr>
        <dsp:cNvPr id="0" name=""/>
        <dsp:cNvSpPr/>
      </dsp:nvSpPr>
      <dsp:spPr>
        <a:xfrm>
          <a:off x="4158933" y="3705407"/>
          <a:ext cx="2250976" cy="626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RJEŠENJE</a:t>
          </a:r>
        </a:p>
      </dsp:txBody>
      <dsp:txXfrm>
        <a:off x="4158933" y="3705407"/>
        <a:ext cx="2250976" cy="626642"/>
      </dsp:txXfrm>
    </dsp:sp>
    <dsp:sp modelId="{3AF3EF0B-BA57-4236-A571-7FD3972E3751}">
      <dsp:nvSpPr>
        <dsp:cNvPr id="0" name=""/>
        <dsp:cNvSpPr/>
      </dsp:nvSpPr>
      <dsp:spPr>
        <a:xfrm>
          <a:off x="6674715" y="1925642"/>
          <a:ext cx="2468540" cy="588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POREZNI OBVEZNIK NIJE PODNIO INO-IZJAVU</a:t>
          </a:r>
        </a:p>
      </dsp:txBody>
      <dsp:txXfrm>
        <a:off x="6674715" y="1925642"/>
        <a:ext cx="2468540" cy="588344"/>
      </dsp:txXfrm>
    </dsp:sp>
    <dsp:sp modelId="{A5ABE0DD-822D-4580-80AE-DD1B47F63F3D}">
      <dsp:nvSpPr>
        <dsp:cNvPr id="0" name=""/>
        <dsp:cNvSpPr/>
      </dsp:nvSpPr>
      <dsp:spPr>
        <a:xfrm>
          <a:off x="6782397" y="2776920"/>
          <a:ext cx="2253177" cy="627255"/>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JOPPD</a:t>
          </a:r>
        </a:p>
      </dsp:txBody>
      <dsp:txXfrm>
        <a:off x="6782397" y="2776920"/>
        <a:ext cx="2253177" cy="627255"/>
      </dsp:txXfrm>
    </dsp:sp>
    <dsp:sp modelId="{E88C38A6-ABA6-43FB-9A8F-807CC7397EE9}">
      <dsp:nvSpPr>
        <dsp:cNvPr id="0" name=""/>
        <dsp:cNvSpPr/>
      </dsp:nvSpPr>
      <dsp:spPr>
        <a:xfrm>
          <a:off x="6805078" y="3654481"/>
          <a:ext cx="2253177" cy="627255"/>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INO-DOH</a:t>
          </a:r>
        </a:p>
        <a:p>
          <a:pPr marL="0" lvl="0" indent="0" algn="ctr" defTabSz="800100">
            <a:lnSpc>
              <a:spcPct val="90000"/>
            </a:lnSpc>
            <a:spcBef>
              <a:spcPct val="0"/>
            </a:spcBef>
            <a:spcAft>
              <a:spcPct val="35000"/>
            </a:spcAft>
            <a:buNone/>
          </a:pPr>
          <a:r>
            <a:rPr lang="hr-HR" sz="1800" kern="1200" dirty="0"/>
            <a:t>(zbog uračunavanja)</a:t>
          </a:r>
        </a:p>
      </dsp:txBody>
      <dsp:txXfrm>
        <a:off x="6805078" y="3654481"/>
        <a:ext cx="2253177" cy="627255"/>
      </dsp:txXfrm>
    </dsp:sp>
    <dsp:sp modelId="{E13D2BB7-C17C-4D97-8199-E65781642F3E}">
      <dsp:nvSpPr>
        <dsp:cNvPr id="0" name=""/>
        <dsp:cNvSpPr/>
      </dsp:nvSpPr>
      <dsp:spPr>
        <a:xfrm>
          <a:off x="6782397" y="4557297"/>
          <a:ext cx="2253177" cy="627255"/>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RJEŠENJE</a:t>
          </a:r>
        </a:p>
      </dsp:txBody>
      <dsp:txXfrm>
        <a:off x="6782397" y="4557297"/>
        <a:ext cx="2253177" cy="627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14AC9-68EB-4923-AE67-486859264D55}">
      <dsp:nvSpPr>
        <dsp:cNvPr id="0" name=""/>
        <dsp:cNvSpPr/>
      </dsp:nvSpPr>
      <dsp:spPr>
        <a:xfrm>
          <a:off x="6514262" y="5671259"/>
          <a:ext cx="91440" cy="102756"/>
        </a:xfrm>
        <a:custGeom>
          <a:avLst/>
          <a:gdLst/>
          <a:ahLst/>
          <a:cxnLst/>
          <a:rect l="0" t="0" r="0" b="0"/>
          <a:pathLst>
            <a:path>
              <a:moveTo>
                <a:pt x="59277" y="0"/>
              </a:moveTo>
              <a:lnTo>
                <a:pt x="45720" y="0"/>
              </a:lnTo>
              <a:lnTo>
                <a:pt x="45720" y="1027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191AF0-8C5E-4205-BBE1-C921CFDD3451}">
      <dsp:nvSpPr>
        <dsp:cNvPr id="0" name=""/>
        <dsp:cNvSpPr/>
      </dsp:nvSpPr>
      <dsp:spPr>
        <a:xfrm>
          <a:off x="6498036" y="4332918"/>
          <a:ext cx="91440" cy="329346"/>
        </a:xfrm>
        <a:custGeom>
          <a:avLst/>
          <a:gdLst/>
          <a:ahLst/>
          <a:cxnLst/>
          <a:rect l="0" t="0" r="0" b="0"/>
          <a:pathLst>
            <a:path>
              <a:moveTo>
                <a:pt x="45720" y="0"/>
              </a:moveTo>
              <a:lnTo>
                <a:pt x="45720" y="156383"/>
              </a:lnTo>
              <a:lnTo>
                <a:pt x="75502" y="156383"/>
              </a:lnTo>
              <a:lnTo>
                <a:pt x="75502" y="3293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FDB4D7-ECAB-466C-9C83-5EA1597D4BFF}">
      <dsp:nvSpPr>
        <dsp:cNvPr id="0" name=""/>
        <dsp:cNvSpPr/>
      </dsp:nvSpPr>
      <dsp:spPr>
        <a:xfrm>
          <a:off x="6498036" y="3163357"/>
          <a:ext cx="91440" cy="345926"/>
        </a:xfrm>
        <a:custGeom>
          <a:avLst/>
          <a:gdLst/>
          <a:ahLst/>
          <a:cxnLst/>
          <a:rect l="0" t="0" r="0" b="0"/>
          <a:pathLst>
            <a:path>
              <a:moveTo>
                <a:pt x="45720" y="0"/>
              </a:moveTo>
              <a:lnTo>
                <a:pt x="45720" y="3459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FD1368-E059-4D57-9606-2A1A32C6B30D}">
      <dsp:nvSpPr>
        <dsp:cNvPr id="0" name=""/>
        <dsp:cNvSpPr/>
      </dsp:nvSpPr>
      <dsp:spPr>
        <a:xfrm>
          <a:off x="5019418" y="1993795"/>
          <a:ext cx="1524338" cy="345926"/>
        </a:xfrm>
        <a:custGeom>
          <a:avLst/>
          <a:gdLst/>
          <a:ahLst/>
          <a:cxnLst/>
          <a:rect l="0" t="0" r="0" b="0"/>
          <a:pathLst>
            <a:path>
              <a:moveTo>
                <a:pt x="0" y="0"/>
              </a:moveTo>
              <a:lnTo>
                <a:pt x="0" y="172963"/>
              </a:lnTo>
              <a:lnTo>
                <a:pt x="1524338" y="172963"/>
              </a:lnTo>
              <a:lnTo>
                <a:pt x="1524338" y="3459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C52B83-08E0-454C-9E2C-B5C3989366FE}">
      <dsp:nvSpPr>
        <dsp:cNvPr id="0" name=""/>
        <dsp:cNvSpPr/>
      </dsp:nvSpPr>
      <dsp:spPr>
        <a:xfrm>
          <a:off x="3787042" y="4538704"/>
          <a:ext cx="91440" cy="345926"/>
        </a:xfrm>
        <a:custGeom>
          <a:avLst/>
          <a:gdLst/>
          <a:ahLst/>
          <a:cxnLst/>
          <a:rect l="0" t="0" r="0" b="0"/>
          <a:pathLst>
            <a:path>
              <a:moveTo>
                <a:pt x="45720" y="0"/>
              </a:moveTo>
              <a:lnTo>
                <a:pt x="45720" y="3459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3527C4-89C2-4704-BB0C-8758AF1B8A3C}">
      <dsp:nvSpPr>
        <dsp:cNvPr id="0" name=""/>
        <dsp:cNvSpPr/>
      </dsp:nvSpPr>
      <dsp:spPr>
        <a:xfrm>
          <a:off x="3787042" y="3369142"/>
          <a:ext cx="91440" cy="345926"/>
        </a:xfrm>
        <a:custGeom>
          <a:avLst/>
          <a:gdLst/>
          <a:ahLst/>
          <a:cxnLst/>
          <a:rect l="0" t="0" r="0" b="0"/>
          <a:pathLst>
            <a:path>
              <a:moveTo>
                <a:pt x="45720" y="0"/>
              </a:moveTo>
              <a:lnTo>
                <a:pt x="45720" y="3459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EB6B6A-6BBC-4B63-AEE4-A84B5A8E4ADA}">
      <dsp:nvSpPr>
        <dsp:cNvPr id="0" name=""/>
        <dsp:cNvSpPr/>
      </dsp:nvSpPr>
      <dsp:spPr>
        <a:xfrm>
          <a:off x="3832762" y="1993795"/>
          <a:ext cx="1186656" cy="345926"/>
        </a:xfrm>
        <a:custGeom>
          <a:avLst/>
          <a:gdLst/>
          <a:ahLst/>
          <a:cxnLst/>
          <a:rect l="0" t="0" r="0" b="0"/>
          <a:pathLst>
            <a:path>
              <a:moveTo>
                <a:pt x="1186656" y="0"/>
              </a:moveTo>
              <a:lnTo>
                <a:pt x="1186656" y="172963"/>
              </a:lnTo>
              <a:lnTo>
                <a:pt x="0" y="172963"/>
              </a:lnTo>
              <a:lnTo>
                <a:pt x="0" y="3459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D0940-F315-454B-98D3-751B53B5DAA2}">
      <dsp:nvSpPr>
        <dsp:cNvPr id="0" name=""/>
        <dsp:cNvSpPr/>
      </dsp:nvSpPr>
      <dsp:spPr>
        <a:xfrm>
          <a:off x="3260651" y="824233"/>
          <a:ext cx="1758767" cy="345926"/>
        </a:xfrm>
        <a:custGeom>
          <a:avLst/>
          <a:gdLst/>
          <a:ahLst/>
          <a:cxnLst/>
          <a:rect l="0" t="0" r="0" b="0"/>
          <a:pathLst>
            <a:path>
              <a:moveTo>
                <a:pt x="0" y="0"/>
              </a:moveTo>
              <a:lnTo>
                <a:pt x="0" y="172963"/>
              </a:lnTo>
              <a:lnTo>
                <a:pt x="1758767" y="172963"/>
              </a:lnTo>
              <a:lnTo>
                <a:pt x="1758767" y="34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3C3EAF-7AD2-41C2-A94A-4F864AE601BD}">
      <dsp:nvSpPr>
        <dsp:cNvPr id="0" name=""/>
        <dsp:cNvSpPr/>
      </dsp:nvSpPr>
      <dsp:spPr>
        <a:xfrm>
          <a:off x="1456163" y="1993795"/>
          <a:ext cx="91440" cy="345926"/>
        </a:xfrm>
        <a:custGeom>
          <a:avLst/>
          <a:gdLst/>
          <a:ahLst/>
          <a:cxnLst/>
          <a:rect l="0" t="0" r="0" b="0"/>
          <a:pathLst>
            <a:path>
              <a:moveTo>
                <a:pt x="45720" y="0"/>
              </a:moveTo>
              <a:lnTo>
                <a:pt x="45720" y="3459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D730A1-9357-48E8-BAAE-D380106E9C65}">
      <dsp:nvSpPr>
        <dsp:cNvPr id="0" name=""/>
        <dsp:cNvSpPr/>
      </dsp:nvSpPr>
      <dsp:spPr>
        <a:xfrm>
          <a:off x="1501883" y="824233"/>
          <a:ext cx="1758767" cy="345926"/>
        </a:xfrm>
        <a:custGeom>
          <a:avLst/>
          <a:gdLst/>
          <a:ahLst/>
          <a:cxnLst/>
          <a:rect l="0" t="0" r="0" b="0"/>
          <a:pathLst>
            <a:path>
              <a:moveTo>
                <a:pt x="1758767" y="0"/>
              </a:moveTo>
              <a:lnTo>
                <a:pt x="1758767" y="172963"/>
              </a:lnTo>
              <a:lnTo>
                <a:pt x="0" y="172963"/>
              </a:lnTo>
              <a:lnTo>
                <a:pt x="0" y="3459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BD4445-5AF3-47B9-8ECE-0DA96782B68B}">
      <dsp:nvSpPr>
        <dsp:cNvPr id="0" name=""/>
        <dsp:cNvSpPr/>
      </dsp:nvSpPr>
      <dsp:spPr>
        <a:xfrm>
          <a:off x="2437016" y="598"/>
          <a:ext cx="1647269" cy="823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t>DOHODAK OD KAMATA</a:t>
          </a:r>
        </a:p>
        <a:p>
          <a:pPr marL="0" lvl="0" indent="0" algn="ctr" defTabSz="622300">
            <a:lnSpc>
              <a:spcPct val="90000"/>
            </a:lnSpc>
            <a:spcBef>
              <a:spcPct val="0"/>
            </a:spcBef>
            <a:spcAft>
              <a:spcPct val="35000"/>
            </a:spcAft>
            <a:buNone/>
          </a:pPr>
          <a:r>
            <a:rPr lang="hr-HR" sz="2000" kern="1200" dirty="0"/>
            <a:t>1.000,00</a:t>
          </a:r>
          <a:endParaRPr lang="hr-HR" sz="1400" kern="1200" dirty="0"/>
        </a:p>
      </dsp:txBody>
      <dsp:txXfrm>
        <a:off x="2437016" y="598"/>
        <a:ext cx="1647269" cy="823634"/>
      </dsp:txXfrm>
    </dsp:sp>
    <dsp:sp modelId="{5717AC97-0F08-4288-8D15-B7B3DB4860FF}">
      <dsp:nvSpPr>
        <dsp:cNvPr id="0" name=""/>
        <dsp:cNvSpPr/>
      </dsp:nvSpPr>
      <dsp:spPr>
        <a:xfrm>
          <a:off x="678248" y="1170160"/>
          <a:ext cx="1647269" cy="823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JOPPD</a:t>
          </a:r>
        </a:p>
        <a:p>
          <a:pPr marL="0" lvl="0" indent="0" algn="ctr" defTabSz="889000">
            <a:lnSpc>
              <a:spcPct val="90000"/>
            </a:lnSpc>
            <a:spcBef>
              <a:spcPct val="0"/>
            </a:spcBef>
            <a:spcAft>
              <a:spcPct val="35000"/>
            </a:spcAft>
            <a:buNone/>
          </a:pPr>
          <a:r>
            <a:rPr lang="hr-HR" sz="2000" kern="1200" dirty="0"/>
            <a:t>120,00</a:t>
          </a:r>
        </a:p>
      </dsp:txBody>
      <dsp:txXfrm>
        <a:off x="678248" y="1170160"/>
        <a:ext cx="1647269" cy="823634"/>
      </dsp:txXfrm>
    </dsp:sp>
    <dsp:sp modelId="{CBAC29C0-EF0D-4A4B-8AFD-6B0368DDA04A}">
      <dsp:nvSpPr>
        <dsp:cNvPr id="0" name=""/>
        <dsp:cNvSpPr/>
      </dsp:nvSpPr>
      <dsp:spPr>
        <a:xfrm>
          <a:off x="678248" y="2339722"/>
          <a:ext cx="1647269" cy="823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hr-HR" sz="2400" kern="1200" dirty="0"/>
            <a:t>KRAJ</a:t>
          </a:r>
        </a:p>
      </dsp:txBody>
      <dsp:txXfrm>
        <a:off x="678248" y="2339722"/>
        <a:ext cx="1647269" cy="823634"/>
      </dsp:txXfrm>
    </dsp:sp>
    <dsp:sp modelId="{C86C8FED-72E4-4697-BFF6-C4C2D4C787FA}">
      <dsp:nvSpPr>
        <dsp:cNvPr id="0" name=""/>
        <dsp:cNvSpPr/>
      </dsp:nvSpPr>
      <dsp:spPr>
        <a:xfrm>
          <a:off x="4195783" y="1170160"/>
          <a:ext cx="1647269" cy="823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kern="1200" dirty="0"/>
            <a:t>AKO</a:t>
          </a:r>
          <a:r>
            <a:rPr lang="hr-HR" sz="1400" kern="1200" dirty="0"/>
            <a:t> SE POREZ PLAĆA U INOZEMSTVU</a:t>
          </a:r>
        </a:p>
      </dsp:txBody>
      <dsp:txXfrm>
        <a:off x="4195783" y="1170160"/>
        <a:ext cx="1647269" cy="823634"/>
      </dsp:txXfrm>
    </dsp:sp>
    <dsp:sp modelId="{E826E906-F669-4AF7-86A1-0A5A230F3F36}">
      <dsp:nvSpPr>
        <dsp:cNvPr id="0" name=""/>
        <dsp:cNvSpPr/>
      </dsp:nvSpPr>
      <dsp:spPr>
        <a:xfrm>
          <a:off x="2671445" y="2339722"/>
          <a:ext cx="2322634" cy="10294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t>POREZNI OBVEZNIK PODNIO INO-IZJAVU</a:t>
          </a:r>
        </a:p>
        <a:p>
          <a:pPr marL="0" lvl="0" indent="0" algn="ctr" defTabSz="622300">
            <a:lnSpc>
              <a:spcPct val="90000"/>
            </a:lnSpc>
            <a:spcBef>
              <a:spcPct val="0"/>
            </a:spcBef>
            <a:spcAft>
              <a:spcPct val="35000"/>
            </a:spcAft>
            <a:buNone/>
          </a:pPr>
          <a:r>
            <a:rPr lang="hr-HR" sz="1400" kern="1200" dirty="0"/>
            <a:t>JER JE POREZ PLATI U DRUGOJ DRŽAVI 10%</a:t>
          </a:r>
        </a:p>
      </dsp:txBody>
      <dsp:txXfrm>
        <a:off x="2671445" y="2339722"/>
        <a:ext cx="2322634" cy="1029420"/>
      </dsp:txXfrm>
    </dsp:sp>
    <dsp:sp modelId="{D06FABFE-3A53-47A6-B9CF-2F8C302CFD3E}">
      <dsp:nvSpPr>
        <dsp:cNvPr id="0" name=""/>
        <dsp:cNvSpPr/>
      </dsp:nvSpPr>
      <dsp:spPr>
        <a:xfrm>
          <a:off x="2291329" y="3715069"/>
          <a:ext cx="3082865" cy="823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t>INO-DOH</a:t>
          </a:r>
        </a:p>
        <a:p>
          <a:pPr marL="0" lvl="0" indent="0" algn="ctr" defTabSz="622300">
            <a:lnSpc>
              <a:spcPct val="90000"/>
            </a:lnSpc>
            <a:spcBef>
              <a:spcPct val="0"/>
            </a:spcBef>
            <a:spcAft>
              <a:spcPct val="35000"/>
            </a:spcAft>
            <a:buNone/>
          </a:pPr>
          <a:r>
            <a:rPr lang="hr-HR" sz="1400" kern="1200" dirty="0"/>
            <a:t>(ISKAZUJE DOHODAK U IZNOSU OD 1.000,00 KN I PLAĆENI POREZ U IZNOSU 100,00-IMA POTVRDU</a:t>
          </a:r>
        </a:p>
      </dsp:txBody>
      <dsp:txXfrm>
        <a:off x="2291329" y="3715069"/>
        <a:ext cx="3082865" cy="823634"/>
      </dsp:txXfrm>
    </dsp:sp>
    <dsp:sp modelId="{D5E3DA63-156C-43FE-A58A-05A2778BA975}">
      <dsp:nvSpPr>
        <dsp:cNvPr id="0" name=""/>
        <dsp:cNvSpPr/>
      </dsp:nvSpPr>
      <dsp:spPr>
        <a:xfrm>
          <a:off x="2671445" y="4884630"/>
          <a:ext cx="2322634" cy="14051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t>RJEŠENJE</a:t>
          </a:r>
        </a:p>
        <a:p>
          <a:pPr marL="0" lvl="0" indent="0" algn="ctr" defTabSz="622300">
            <a:lnSpc>
              <a:spcPct val="90000"/>
            </a:lnSpc>
            <a:spcBef>
              <a:spcPct val="0"/>
            </a:spcBef>
            <a:spcAft>
              <a:spcPct val="35000"/>
            </a:spcAft>
            <a:buNone/>
          </a:pPr>
          <a:r>
            <a:rPr lang="hr-HR" sz="1400" kern="1200" dirty="0"/>
            <a:t>120,00 MORAO BI PLATITI</a:t>
          </a:r>
        </a:p>
        <a:p>
          <a:pPr marL="0" lvl="0" indent="0" algn="ctr" defTabSz="622300">
            <a:lnSpc>
              <a:spcPct val="90000"/>
            </a:lnSpc>
            <a:spcBef>
              <a:spcPct val="0"/>
            </a:spcBef>
            <a:spcAft>
              <a:spcPct val="35000"/>
            </a:spcAft>
            <a:buNone/>
          </a:pPr>
          <a:r>
            <a:rPr lang="hr-HR" sz="1400" kern="1200" dirty="0"/>
            <a:t>100,00 JE PLATIO U INOZEMSTVU</a:t>
          </a:r>
        </a:p>
        <a:p>
          <a:pPr marL="0" lvl="0" indent="0" algn="ctr" defTabSz="622300">
            <a:lnSpc>
              <a:spcPct val="90000"/>
            </a:lnSpc>
            <a:spcBef>
              <a:spcPct val="0"/>
            </a:spcBef>
            <a:spcAft>
              <a:spcPct val="35000"/>
            </a:spcAft>
            <a:buNone/>
          </a:pPr>
          <a:r>
            <a:rPr lang="hr-HR" sz="1400" kern="1200" dirty="0"/>
            <a:t>OBVEZA PLAĆANJA RAZLIKE U IZNOSU OD 20,00 KN</a:t>
          </a:r>
        </a:p>
      </dsp:txBody>
      <dsp:txXfrm>
        <a:off x="2671445" y="4884630"/>
        <a:ext cx="2322634" cy="1405113"/>
      </dsp:txXfrm>
    </dsp:sp>
    <dsp:sp modelId="{3AF3EF0B-BA57-4236-A571-7FD3972E3751}">
      <dsp:nvSpPr>
        <dsp:cNvPr id="0" name=""/>
        <dsp:cNvSpPr/>
      </dsp:nvSpPr>
      <dsp:spPr>
        <a:xfrm>
          <a:off x="5720121" y="2339722"/>
          <a:ext cx="1647269" cy="823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t>POREZNI OBVEZNIK NIJE PODNIO INO-IZJAVU</a:t>
          </a:r>
        </a:p>
      </dsp:txBody>
      <dsp:txXfrm>
        <a:off x="5720121" y="2339722"/>
        <a:ext cx="1647269" cy="823634"/>
      </dsp:txXfrm>
    </dsp:sp>
    <dsp:sp modelId="{A5ABE0DD-822D-4580-80AE-DD1B47F63F3D}">
      <dsp:nvSpPr>
        <dsp:cNvPr id="0" name=""/>
        <dsp:cNvSpPr/>
      </dsp:nvSpPr>
      <dsp:spPr>
        <a:xfrm>
          <a:off x="5720121" y="3509283"/>
          <a:ext cx="1647269" cy="823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t>JOPPD</a:t>
          </a:r>
        </a:p>
        <a:p>
          <a:pPr marL="0" lvl="0" indent="0" algn="ctr" defTabSz="800100">
            <a:lnSpc>
              <a:spcPct val="90000"/>
            </a:lnSpc>
            <a:spcBef>
              <a:spcPct val="0"/>
            </a:spcBef>
            <a:spcAft>
              <a:spcPct val="35000"/>
            </a:spcAft>
            <a:buNone/>
          </a:pPr>
          <a:r>
            <a:rPr lang="hr-HR" sz="1800" kern="1200" dirty="0"/>
            <a:t>120,00</a:t>
          </a:r>
        </a:p>
      </dsp:txBody>
      <dsp:txXfrm>
        <a:off x="5720121" y="3509283"/>
        <a:ext cx="1647269" cy="823634"/>
      </dsp:txXfrm>
    </dsp:sp>
    <dsp:sp modelId="{E88C38A6-ABA6-43FB-9A8F-807CC7397EE9}">
      <dsp:nvSpPr>
        <dsp:cNvPr id="0" name=""/>
        <dsp:cNvSpPr/>
      </dsp:nvSpPr>
      <dsp:spPr>
        <a:xfrm>
          <a:off x="5504033" y="4662265"/>
          <a:ext cx="2139013" cy="1008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r-HR" sz="1400" kern="1200" dirty="0"/>
            <a:t>INO-DOH</a:t>
          </a:r>
        </a:p>
        <a:p>
          <a:pPr marL="0" lvl="0" indent="0" algn="ctr" defTabSz="622300">
            <a:lnSpc>
              <a:spcPct val="90000"/>
            </a:lnSpc>
            <a:spcBef>
              <a:spcPct val="0"/>
            </a:spcBef>
            <a:spcAft>
              <a:spcPct val="35000"/>
            </a:spcAft>
            <a:buNone/>
          </a:pPr>
          <a:r>
            <a:rPr lang="hr-HR" sz="1400" kern="1200" dirty="0"/>
            <a:t>(zbog uračunavanja)</a:t>
          </a:r>
        </a:p>
        <a:p>
          <a:pPr marL="0" lvl="0" indent="0" algn="ctr" defTabSz="622300">
            <a:lnSpc>
              <a:spcPct val="90000"/>
            </a:lnSpc>
            <a:spcBef>
              <a:spcPct val="0"/>
            </a:spcBef>
            <a:spcAft>
              <a:spcPct val="35000"/>
            </a:spcAft>
            <a:buNone/>
          </a:pPr>
          <a:r>
            <a:rPr lang="hr-HR" sz="1400" kern="1200" dirty="0"/>
            <a:t>ISKAZUJE POREZ PLAĆEN U INOZEMSTVU 100,00 KN</a:t>
          </a:r>
        </a:p>
      </dsp:txBody>
      <dsp:txXfrm>
        <a:off x="5504033" y="4662265"/>
        <a:ext cx="2139013" cy="1008994"/>
      </dsp:txXfrm>
    </dsp:sp>
    <dsp:sp modelId="{E13D2BB7-C17C-4D97-8199-E65781642F3E}">
      <dsp:nvSpPr>
        <dsp:cNvPr id="0" name=""/>
        <dsp:cNvSpPr/>
      </dsp:nvSpPr>
      <dsp:spPr>
        <a:xfrm>
          <a:off x="5736347" y="5774016"/>
          <a:ext cx="1647269" cy="8236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kern="1200" dirty="0"/>
            <a:t>RJEŠENJE</a:t>
          </a:r>
        </a:p>
        <a:p>
          <a:pPr marL="0" lvl="0" indent="0" algn="ctr" defTabSz="711200">
            <a:lnSpc>
              <a:spcPct val="90000"/>
            </a:lnSpc>
            <a:spcBef>
              <a:spcPct val="0"/>
            </a:spcBef>
            <a:spcAft>
              <a:spcPct val="35000"/>
            </a:spcAft>
            <a:buNone/>
          </a:pPr>
          <a:r>
            <a:rPr lang="hr-HR" sz="1600" kern="1200" dirty="0"/>
            <a:t>POVRAT 100,00</a:t>
          </a:r>
        </a:p>
      </dsp:txBody>
      <dsp:txXfrm>
        <a:off x="5736347" y="5774016"/>
        <a:ext cx="1647269" cy="8236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A96FB-38A2-428B-AAFC-2E006C899114}">
      <dsp:nvSpPr>
        <dsp:cNvPr id="0" name=""/>
        <dsp:cNvSpPr/>
      </dsp:nvSpPr>
      <dsp:spPr>
        <a:xfrm>
          <a:off x="6815936" y="1666708"/>
          <a:ext cx="91440" cy="272211"/>
        </a:xfrm>
        <a:custGeom>
          <a:avLst/>
          <a:gdLst/>
          <a:ahLst/>
          <a:cxnLst/>
          <a:rect l="0" t="0" r="0" b="0"/>
          <a:pathLst>
            <a:path>
              <a:moveTo>
                <a:pt x="45720" y="0"/>
              </a:moveTo>
              <a:lnTo>
                <a:pt x="45720" y="2722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5738D7-120E-4432-B69F-9DD320180696}">
      <dsp:nvSpPr>
        <dsp:cNvPr id="0" name=""/>
        <dsp:cNvSpPr/>
      </dsp:nvSpPr>
      <dsp:spPr>
        <a:xfrm>
          <a:off x="4402038" y="746374"/>
          <a:ext cx="2459618" cy="272211"/>
        </a:xfrm>
        <a:custGeom>
          <a:avLst/>
          <a:gdLst/>
          <a:ahLst/>
          <a:cxnLst/>
          <a:rect l="0" t="0" r="0" b="0"/>
          <a:pathLst>
            <a:path>
              <a:moveTo>
                <a:pt x="0" y="0"/>
              </a:moveTo>
              <a:lnTo>
                <a:pt x="0" y="136105"/>
              </a:lnTo>
              <a:lnTo>
                <a:pt x="2459618" y="136105"/>
              </a:lnTo>
              <a:lnTo>
                <a:pt x="2459618" y="272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43F13-0303-47F5-A5D4-43B63F1D666A}">
      <dsp:nvSpPr>
        <dsp:cNvPr id="0" name=""/>
        <dsp:cNvSpPr/>
      </dsp:nvSpPr>
      <dsp:spPr>
        <a:xfrm>
          <a:off x="2312217" y="3507376"/>
          <a:ext cx="91440" cy="272211"/>
        </a:xfrm>
        <a:custGeom>
          <a:avLst/>
          <a:gdLst/>
          <a:ahLst/>
          <a:cxnLst/>
          <a:rect l="0" t="0" r="0" b="0"/>
          <a:pathLst>
            <a:path>
              <a:moveTo>
                <a:pt x="45720" y="0"/>
              </a:moveTo>
              <a:lnTo>
                <a:pt x="45720" y="2722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4A31FE-3D53-450D-9DC6-60E50DAA44A2}">
      <dsp:nvSpPr>
        <dsp:cNvPr id="0" name=""/>
        <dsp:cNvSpPr/>
      </dsp:nvSpPr>
      <dsp:spPr>
        <a:xfrm>
          <a:off x="2312217" y="2587042"/>
          <a:ext cx="91440" cy="272211"/>
        </a:xfrm>
        <a:custGeom>
          <a:avLst/>
          <a:gdLst/>
          <a:ahLst/>
          <a:cxnLst/>
          <a:rect l="0" t="0" r="0" b="0"/>
          <a:pathLst>
            <a:path>
              <a:moveTo>
                <a:pt x="45720" y="0"/>
              </a:moveTo>
              <a:lnTo>
                <a:pt x="45720" y="2722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0B32C-77F8-446B-AC05-87C6ADCA9E6F}">
      <dsp:nvSpPr>
        <dsp:cNvPr id="0" name=""/>
        <dsp:cNvSpPr/>
      </dsp:nvSpPr>
      <dsp:spPr>
        <a:xfrm>
          <a:off x="2312217" y="1666708"/>
          <a:ext cx="91440" cy="272211"/>
        </a:xfrm>
        <a:custGeom>
          <a:avLst/>
          <a:gdLst/>
          <a:ahLst/>
          <a:cxnLst/>
          <a:rect l="0" t="0" r="0" b="0"/>
          <a:pathLst>
            <a:path>
              <a:moveTo>
                <a:pt x="45720" y="0"/>
              </a:moveTo>
              <a:lnTo>
                <a:pt x="45720" y="2722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08A01C-6DFE-404B-BD2A-E3F0D126832F}">
      <dsp:nvSpPr>
        <dsp:cNvPr id="0" name=""/>
        <dsp:cNvSpPr/>
      </dsp:nvSpPr>
      <dsp:spPr>
        <a:xfrm>
          <a:off x="2357937" y="746374"/>
          <a:ext cx="2044100" cy="272211"/>
        </a:xfrm>
        <a:custGeom>
          <a:avLst/>
          <a:gdLst/>
          <a:ahLst/>
          <a:cxnLst/>
          <a:rect l="0" t="0" r="0" b="0"/>
          <a:pathLst>
            <a:path>
              <a:moveTo>
                <a:pt x="2044100" y="0"/>
              </a:moveTo>
              <a:lnTo>
                <a:pt x="2044100" y="136105"/>
              </a:lnTo>
              <a:lnTo>
                <a:pt x="0" y="136105"/>
              </a:lnTo>
              <a:lnTo>
                <a:pt x="0" y="272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980560-350B-45A0-BC13-7D1EAEE755EA}">
      <dsp:nvSpPr>
        <dsp:cNvPr id="0" name=""/>
        <dsp:cNvSpPr/>
      </dsp:nvSpPr>
      <dsp:spPr>
        <a:xfrm>
          <a:off x="1883641" y="98252"/>
          <a:ext cx="5036793" cy="6481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solidFill>
                <a:schemeClr val="bg1"/>
              </a:solidFill>
            </a:rPr>
            <a:t>INO DOHODAK</a:t>
          </a:r>
        </a:p>
        <a:p>
          <a:pPr marL="0" lvl="0" indent="0" algn="ctr" defTabSz="800100">
            <a:lnSpc>
              <a:spcPct val="90000"/>
            </a:lnSpc>
            <a:spcBef>
              <a:spcPct val="0"/>
            </a:spcBef>
            <a:spcAft>
              <a:spcPct val="35000"/>
            </a:spcAft>
            <a:buNone/>
          </a:pPr>
          <a:r>
            <a:rPr lang="hr-HR" sz="1800" kern="1200" dirty="0">
              <a:solidFill>
                <a:schemeClr val="bg1"/>
              </a:solidFill>
            </a:rPr>
            <a:t>(u roku 30 dana)</a:t>
          </a:r>
        </a:p>
      </dsp:txBody>
      <dsp:txXfrm>
        <a:off x="1883641" y="98252"/>
        <a:ext cx="5036793" cy="648122"/>
      </dsp:txXfrm>
    </dsp:sp>
    <dsp:sp modelId="{2717835C-B4FB-4DEE-84EB-304F7C8DCF30}">
      <dsp:nvSpPr>
        <dsp:cNvPr id="0" name=""/>
        <dsp:cNvSpPr/>
      </dsp:nvSpPr>
      <dsp:spPr>
        <a:xfrm>
          <a:off x="39298" y="1018586"/>
          <a:ext cx="4637277" cy="6481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solidFill>
                <a:schemeClr val="bg1"/>
              </a:solidFill>
            </a:rPr>
            <a:t>POREZNI OBVEZNIK PLAĆA PREDUJMOVE/POREZ U INOZEMSTVU</a:t>
          </a:r>
        </a:p>
      </dsp:txBody>
      <dsp:txXfrm>
        <a:off x="39298" y="1018586"/>
        <a:ext cx="4637277" cy="648122"/>
      </dsp:txXfrm>
    </dsp:sp>
    <dsp:sp modelId="{FB78026E-099F-4713-B050-BD1BC14B9674}">
      <dsp:nvSpPr>
        <dsp:cNvPr id="0" name=""/>
        <dsp:cNvSpPr/>
      </dsp:nvSpPr>
      <dsp:spPr>
        <a:xfrm>
          <a:off x="46965" y="1938920"/>
          <a:ext cx="4621943" cy="6481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solidFill>
                <a:schemeClr val="bg1"/>
              </a:solidFill>
            </a:rPr>
            <a:t>IZJAVA</a:t>
          </a:r>
        </a:p>
        <a:p>
          <a:pPr marL="0" lvl="0" indent="0" algn="ctr" defTabSz="800100">
            <a:lnSpc>
              <a:spcPct val="90000"/>
            </a:lnSpc>
            <a:spcBef>
              <a:spcPct val="0"/>
            </a:spcBef>
            <a:spcAft>
              <a:spcPct val="35000"/>
            </a:spcAft>
            <a:buNone/>
          </a:pPr>
          <a:r>
            <a:rPr lang="hr-HR" sz="1800" kern="1200" dirty="0">
              <a:solidFill>
                <a:schemeClr val="bg1"/>
              </a:solidFill>
            </a:rPr>
            <a:t>(u roku 8 dana)</a:t>
          </a:r>
        </a:p>
      </dsp:txBody>
      <dsp:txXfrm>
        <a:off x="46965" y="1938920"/>
        <a:ext cx="4621943" cy="648122"/>
      </dsp:txXfrm>
    </dsp:sp>
    <dsp:sp modelId="{0B54B641-5B8A-4024-B254-D7BE69798679}">
      <dsp:nvSpPr>
        <dsp:cNvPr id="0" name=""/>
        <dsp:cNvSpPr/>
      </dsp:nvSpPr>
      <dsp:spPr>
        <a:xfrm>
          <a:off x="30950" y="2859254"/>
          <a:ext cx="4653973" cy="6481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solidFill>
                <a:schemeClr val="bg1"/>
              </a:solidFill>
            </a:rPr>
            <a:t>INO DOH</a:t>
          </a:r>
        </a:p>
        <a:p>
          <a:pPr marL="0" lvl="0" indent="0" algn="ctr" defTabSz="800100">
            <a:lnSpc>
              <a:spcPct val="90000"/>
            </a:lnSpc>
            <a:spcBef>
              <a:spcPct val="0"/>
            </a:spcBef>
            <a:spcAft>
              <a:spcPct val="35000"/>
            </a:spcAft>
            <a:buNone/>
          </a:pPr>
          <a:r>
            <a:rPr lang="hr-HR" sz="1800" kern="1200" dirty="0">
              <a:solidFill>
                <a:schemeClr val="bg1"/>
              </a:solidFill>
            </a:rPr>
            <a:t>(31.1. tekuća godina+1)</a:t>
          </a:r>
        </a:p>
      </dsp:txBody>
      <dsp:txXfrm>
        <a:off x="30950" y="2859254"/>
        <a:ext cx="4653973" cy="648122"/>
      </dsp:txXfrm>
    </dsp:sp>
    <dsp:sp modelId="{4E38EC79-CE03-4552-B9B8-A4BE050753CC}">
      <dsp:nvSpPr>
        <dsp:cNvPr id="0" name=""/>
        <dsp:cNvSpPr/>
      </dsp:nvSpPr>
      <dsp:spPr>
        <a:xfrm>
          <a:off x="2783" y="3779588"/>
          <a:ext cx="4710308" cy="6481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solidFill>
                <a:schemeClr val="bg1"/>
              </a:solidFill>
            </a:rPr>
            <a:t>POTVRDA O PLAĆENOM POREZU</a:t>
          </a:r>
        </a:p>
        <a:p>
          <a:pPr marL="0" lvl="0" indent="0" algn="ctr" defTabSz="800100">
            <a:lnSpc>
              <a:spcPct val="90000"/>
            </a:lnSpc>
            <a:spcBef>
              <a:spcPct val="0"/>
            </a:spcBef>
            <a:spcAft>
              <a:spcPct val="35000"/>
            </a:spcAft>
            <a:buNone/>
          </a:pPr>
          <a:r>
            <a:rPr lang="hr-HR" sz="1800" kern="1200" dirty="0">
              <a:solidFill>
                <a:schemeClr val="bg1"/>
              </a:solidFill>
            </a:rPr>
            <a:t>(30. 11.  iduće godine)</a:t>
          </a:r>
        </a:p>
      </dsp:txBody>
      <dsp:txXfrm>
        <a:off x="2783" y="3779588"/>
        <a:ext cx="4710308" cy="648122"/>
      </dsp:txXfrm>
    </dsp:sp>
    <dsp:sp modelId="{24703A02-779B-4DBB-A791-5B6866F2EED6}">
      <dsp:nvSpPr>
        <dsp:cNvPr id="0" name=""/>
        <dsp:cNvSpPr/>
      </dsp:nvSpPr>
      <dsp:spPr>
        <a:xfrm>
          <a:off x="4958535" y="1018586"/>
          <a:ext cx="3806242" cy="6481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solidFill>
                <a:schemeClr val="bg1"/>
              </a:solidFill>
            </a:rPr>
            <a:t>POREZNI OBVEZNIK NE PLAĆA PREDUJMOVE/POREZ U INOZEMSTVU</a:t>
          </a:r>
        </a:p>
      </dsp:txBody>
      <dsp:txXfrm>
        <a:off x="4958535" y="1018586"/>
        <a:ext cx="3806242" cy="648122"/>
      </dsp:txXfrm>
    </dsp:sp>
    <dsp:sp modelId="{2DD2430C-1614-4F78-AEBD-E814727CB565}">
      <dsp:nvSpPr>
        <dsp:cNvPr id="0" name=""/>
        <dsp:cNvSpPr/>
      </dsp:nvSpPr>
      <dsp:spPr>
        <a:xfrm>
          <a:off x="4941120" y="1938920"/>
          <a:ext cx="3841072" cy="6481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r-HR" sz="1800" kern="1200" dirty="0">
              <a:solidFill>
                <a:schemeClr val="bg1"/>
              </a:solidFill>
            </a:rPr>
            <a:t>JOPPD</a:t>
          </a:r>
        </a:p>
        <a:p>
          <a:pPr marL="0" lvl="0" indent="0" algn="ctr" defTabSz="800100">
            <a:lnSpc>
              <a:spcPct val="90000"/>
            </a:lnSpc>
            <a:spcBef>
              <a:spcPct val="0"/>
            </a:spcBef>
            <a:spcAft>
              <a:spcPct val="35000"/>
            </a:spcAft>
            <a:buNone/>
          </a:pPr>
          <a:r>
            <a:rPr lang="hr-HR" sz="1800" kern="1200" dirty="0">
              <a:solidFill>
                <a:schemeClr val="bg1"/>
              </a:solidFill>
            </a:rPr>
            <a:t>(u roku 30 dana)</a:t>
          </a:r>
        </a:p>
      </dsp:txBody>
      <dsp:txXfrm>
        <a:off x="4941120" y="1938920"/>
        <a:ext cx="3841072" cy="6481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3BC35-827B-44CB-A106-919B3C7630F7}">
      <dsp:nvSpPr>
        <dsp:cNvPr id="0" name=""/>
        <dsp:cNvSpPr/>
      </dsp:nvSpPr>
      <dsp:spPr>
        <a:xfrm>
          <a:off x="4069079" y="4332427"/>
          <a:ext cx="91440" cy="272143"/>
        </a:xfrm>
        <a:custGeom>
          <a:avLst/>
          <a:gdLst/>
          <a:ahLst/>
          <a:cxnLst/>
          <a:rect l="0" t="0" r="0" b="0"/>
          <a:pathLst>
            <a:path>
              <a:moveTo>
                <a:pt x="45720" y="0"/>
              </a:moveTo>
              <a:lnTo>
                <a:pt x="45720" y="2721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898252-B35C-4A16-940A-A9BD6A60118B}">
      <dsp:nvSpPr>
        <dsp:cNvPr id="0" name=""/>
        <dsp:cNvSpPr/>
      </dsp:nvSpPr>
      <dsp:spPr>
        <a:xfrm>
          <a:off x="4069079" y="3412324"/>
          <a:ext cx="91440" cy="272143"/>
        </a:xfrm>
        <a:custGeom>
          <a:avLst/>
          <a:gdLst/>
          <a:ahLst/>
          <a:cxnLst/>
          <a:rect l="0" t="0" r="0" b="0"/>
          <a:pathLst>
            <a:path>
              <a:moveTo>
                <a:pt x="45720" y="0"/>
              </a:moveTo>
              <a:lnTo>
                <a:pt x="45720" y="2721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9EE425-FEFF-41F9-BB2C-3542D5A0960D}">
      <dsp:nvSpPr>
        <dsp:cNvPr id="0" name=""/>
        <dsp:cNvSpPr/>
      </dsp:nvSpPr>
      <dsp:spPr>
        <a:xfrm>
          <a:off x="4069079" y="2492220"/>
          <a:ext cx="91440" cy="272143"/>
        </a:xfrm>
        <a:custGeom>
          <a:avLst/>
          <a:gdLst/>
          <a:ahLst/>
          <a:cxnLst/>
          <a:rect l="0" t="0" r="0" b="0"/>
          <a:pathLst>
            <a:path>
              <a:moveTo>
                <a:pt x="45720" y="0"/>
              </a:moveTo>
              <a:lnTo>
                <a:pt x="45720" y="2721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C65DB7-228C-4BF5-BA8B-6C74AEE655E4}">
      <dsp:nvSpPr>
        <dsp:cNvPr id="0" name=""/>
        <dsp:cNvSpPr/>
      </dsp:nvSpPr>
      <dsp:spPr>
        <a:xfrm>
          <a:off x="4069079" y="1572116"/>
          <a:ext cx="91440" cy="272143"/>
        </a:xfrm>
        <a:custGeom>
          <a:avLst/>
          <a:gdLst/>
          <a:ahLst/>
          <a:cxnLst/>
          <a:rect l="0" t="0" r="0" b="0"/>
          <a:pathLst>
            <a:path>
              <a:moveTo>
                <a:pt x="45720" y="0"/>
              </a:moveTo>
              <a:lnTo>
                <a:pt x="45720" y="2721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8216D5-D2CE-476F-B619-DD98C9579B18}">
      <dsp:nvSpPr>
        <dsp:cNvPr id="0" name=""/>
        <dsp:cNvSpPr/>
      </dsp:nvSpPr>
      <dsp:spPr>
        <a:xfrm>
          <a:off x="4069079" y="652012"/>
          <a:ext cx="91440" cy="272143"/>
        </a:xfrm>
        <a:custGeom>
          <a:avLst/>
          <a:gdLst/>
          <a:ahLst/>
          <a:cxnLst/>
          <a:rect l="0" t="0" r="0" b="0"/>
          <a:pathLst>
            <a:path>
              <a:moveTo>
                <a:pt x="45720" y="0"/>
              </a:moveTo>
              <a:lnTo>
                <a:pt x="45720" y="2721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D835CF-6492-48D5-BD01-A52ADEDBBED1}">
      <dsp:nvSpPr>
        <dsp:cNvPr id="0" name=""/>
        <dsp:cNvSpPr/>
      </dsp:nvSpPr>
      <dsp:spPr>
        <a:xfrm>
          <a:off x="994261" y="4052"/>
          <a:ext cx="6241077" cy="647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HR" sz="2200" kern="1200" dirty="0"/>
            <a:t>INOZEMNI DOHODAK – </a:t>
          </a:r>
          <a:r>
            <a:rPr lang="hr-HR" sz="2200" kern="1200" dirty="0" err="1"/>
            <a:t>DOHODAK</a:t>
          </a:r>
          <a:r>
            <a:rPr lang="hr-HR" sz="2200" kern="1200" dirty="0"/>
            <a:t> OSTVAREN U/ILI IZ  INOZEMSTVA</a:t>
          </a:r>
        </a:p>
      </dsp:txBody>
      <dsp:txXfrm>
        <a:off x="994261" y="4052"/>
        <a:ext cx="6241077" cy="647960"/>
      </dsp:txXfrm>
    </dsp:sp>
    <dsp:sp modelId="{6F6A2479-076F-421C-BE53-6BCA318ACF43}">
      <dsp:nvSpPr>
        <dsp:cNvPr id="0" name=""/>
        <dsp:cNvSpPr/>
      </dsp:nvSpPr>
      <dsp:spPr>
        <a:xfrm>
          <a:off x="994267" y="924156"/>
          <a:ext cx="6241064" cy="647960"/>
        </a:xfrm>
        <a:prstGeom prst="rect">
          <a:avLst/>
        </a:prstGeom>
        <a:solidFill>
          <a:srgbClr val="95B3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HR" sz="2200" kern="1200" dirty="0"/>
            <a:t>ODREDBE MEĐUNARODNIH UGOVORA IMAJU PREDNOST PRED ODREDBAMA TUZEMNOG ZAKONA</a:t>
          </a:r>
        </a:p>
      </dsp:txBody>
      <dsp:txXfrm>
        <a:off x="994267" y="924156"/>
        <a:ext cx="6241064" cy="647960"/>
      </dsp:txXfrm>
    </dsp:sp>
    <dsp:sp modelId="{9CD6155F-4ACB-4522-9AEE-785491631708}">
      <dsp:nvSpPr>
        <dsp:cNvPr id="0" name=""/>
        <dsp:cNvSpPr/>
      </dsp:nvSpPr>
      <dsp:spPr>
        <a:xfrm>
          <a:off x="994267" y="1844259"/>
          <a:ext cx="6241064" cy="647960"/>
        </a:xfrm>
        <a:prstGeom prst="rect">
          <a:avLst/>
        </a:prstGeom>
        <a:solidFill>
          <a:srgbClr val="94B8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HR" sz="2200" kern="1200" dirty="0"/>
            <a:t>TUZEMNI POSLODAVAC/ SAM POREZNI OBVEZNIK KOJI OSTVARI OPOREZIVI DOHODAK IZ INOZEMSTVA</a:t>
          </a:r>
        </a:p>
      </dsp:txBody>
      <dsp:txXfrm>
        <a:off x="994267" y="1844259"/>
        <a:ext cx="6241064" cy="647960"/>
      </dsp:txXfrm>
    </dsp:sp>
    <dsp:sp modelId="{FB45C013-F5C8-4994-A23C-758D7EBF36F6}">
      <dsp:nvSpPr>
        <dsp:cNvPr id="0" name=""/>
        <dsp:cNvSpPr/>
      </dsp:nvSpPr>
      <dsp:spPr>
        <a:xfrm>
          <a:off x="994261" y="2764363"/>
          <a:ext cx="6241077" cy="647960"/>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HR" sz="2200" kern="1200" dirty="0"/>
            <a:t>OBRAČUNATI PREDUJAM/KONAČNI POREZ</a:t>
          </a:r>
        </a:p>
      </dsp:txBody>
      <dsp:txXfrm>
        <a:off x="994261" y="2764363"/>
        <a:ext cx="6241077" cy="647960"/>
      </dsp:txXfrm>
    </dsp:sp>
    <dsp:sp modelId="{6B440743-B763-4042-9EEC-1683897BEB40}">
      <dsp:nvSpPr>
        <dsp:cNvPr id="0" name=""/>
        <dsp:cNvSpPr/>
      </dsp:nvSpPr>
      <dsp:spPr>
        <a:xfrm>
          <a:off x="994261" y="3684467"/>
          <a:ext cx="6241077" cy="647960"/>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HR" sz="2200" kern="1200" dirty="0"/>
            <a:t>U ROKU 30 OD DANA PRIMITKA</a:t>
          </a:r>
        </a:p>
      </dsp:txBody>
      <dsp:txXfrm>
        <a:off x="994261" y="3684467"/>
        <a:ext cx="6241077" cy="647960"/>
      </dsp:txXfrm>
    </dsp:sp>
    <dsp:sp modelId="{2BF8668F-6BD6-497F-B9C0-3904D5F14836}">
      <dsp:nvSpPr>
        <dsp:cNvPr id="0" name=""/>
        <dsp:cNvSpPr/>
      </dsp:nvSpPr>
      <dsp:spPr>
        <a:xfrm>
          <a:off x="994261" y="4604571"/>
          <a:ext cx="6241077" cy="647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hr-HR" sz="2200" kern="1200" dirty="0"/>
            <a:t>DOSTAVITI PROPISANO IZVJEŠĆE</a:t>
          </a:r>
        </a:p>
      </dsp:txBody>
      <dsp:txXfrm>
        <a:off x="994261" y="4604571"/>
        <a:ext cx="6241077" cy="6479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737A1-6584-41E8-89B9-B96914B014A4}">
      <dsp:nvSpPr>
        <dsp:cNvPr id="0" name=""/>
        <dsp:cNvSpPr/>
      </dsp:nvSpPr>
      <dsp:spPr>
        <a:xfrm>
          <a:off x="5985939" y="3150692"/>
          <a:ext cx="285977" cy="1257593"/>
        </a:xfrm>
        <a:custGeom>
          <a:avLst/>
          <a:gdLst/>
          <a:ahLst/>
          <a:cxnLst/>
          <a:rect l="0" t="0" r="0" b="0"/>
          <a:pathLst>
            <a:path>
              <a:moveTo>
                <a:pt x="0" y="0"/>
              </a:moveTo>
              <a:lnTo>
                <a:pt x="0" y="1257593"/>
              </a:lnTo>
              <a:lnTo>
                <a:pt x="285977" y="12575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57C86B-D554-42E2-A7D9-C0D0FB281349}">
      <dsp:nvSpPr>
        <dsp:cNvPr id="0" name=""/>
        <dsp:cNvSpPr/>
      </dsp:nvSpPr>
      <dsp:spPr>
        <a:xfrm>
          <a:off x="6791544" y="1902003"/>
          <a:ext cx="91440" cy="324649"/>
        </a:xfrm>
        <a:custGeom>
          <a:avLst/>
          <a:gdLst/>
          <a:ahLst/>
          <a:cxnLst/>
          <a:rect l="0" t="0" r="0" b="0"/>
          <a:pathLst>
            <a:path>
              <a:moveTo>
                <a:pt x="45720" y="0"/>
              </a:moveTo>
              <a:lnTo>
                <a:pt x="45720" y="3246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5C8B6F-8A3F-4BFD-B1A9-D51BED4CA029}">
      <dsp:nvSpPr>
        <dsp:cNvPr id="0" name=""/>
        <dsp:cNvSpPr/>
      </dsp:nvSpPr>
      <dsp:spPr>
        <a:xfrm>
          <a:off x="4619657" y="804377"/>
          <a:ext cx="2217606" cy="324649"/>
        </a:xfrm>
        <a:custGeom>
          <a:avLst/>
          <a:gdLst/>
          <a:ahLst/>
          <a:cxnLst/>
          <a:rect l="0" t="0" r="0" b="0"/>
          <a:pathLst>
            <a:path>
              <a:moveTo>
                <a:pt x="0" y="0"/>
              </a:moveTo>
              <a:lnTo>
                <a:pt x="0" y="162324"/>
              </a:lnTo>
              <a:lnTo>
                <a:pt x="2217606" y="162324"/>
              </a:lnTo>
              <a:lnTo>
                <a:pt x="2217606" y="3246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68A8FC-3FFE-48BD-B0B7-E572AC4D0E06}">
      <dsp:nvSpPr>
        <dsp:cNvPr id="0" name=""/>
        <dsp:cNvSpPr/>
      </dsp:nvSpPr>
      <dsp:spPr>
        <a:xfrm>
          <a:off x="3781345" y="5176492"/>
          <a:ext cx="343032" cy="745353"/>
        </a:xfrm>
        <a:custGeom>
          <a:avLst/>
          <a:gdLst/>
          <a:ahLst/>
          <a:cxnLst/>
          <a:rect l="0" t="0" r="0" b="0"/>
          <a:pathLst>
            <a:path>
              <a:moveTo>
                <a:pt x="0" y="0"/>
              </a:moveTo>
              <a:lnTo>
                <a:pt x="0" y="745353"/>
              </a:lnTo>
              <a:lnTo>
                <a:pt x="343032" y="7453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7B0D68-B072-4D2C-9C2E-84829385F2A3}">
      <dsp:nvSpPr>
        <dsp:cNvPr id="0" name=""/>
        <dsp:cNvSpPr/>
      </dsp:nvSpPr>
      <dsp:spPr>
        <a:xfrm>
          <a:off x="2638697" y="4123227"/>
          <a:ext cx="2034766" cy="280288"/>
        </a:xfrm>
        <a:custGeom>
          <a:avLst/>
          <a:gdLst/>
          <a:ahLst/>
          <a:cxnLst/>
          <a:rect l="0" t="0" r="0" b="0"/>
          <a:pathLst>
            <a:path>
              <a:moveTo>
                <a:pt x="0" y="0"/>
              </a:moveTo>
              <a:lnTo>
                <a:pt x="0" y="117963"/>
              </a:lnTo>
              <a:lnTo>
                <a:pt x="2034766" y="117963"/>
              </a:lnTo>
              <a:lnTo>
                <a:pt x="2034766" y="2802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52638-7E53-4811-9D58-EBF6B2DC832E}">
      <dsp:nvSpPr>
        <dsp:cNvPr id="0" name=""/>
        <dsp:cNvSpPr/>
      </dsp:nvSpPr>
      <dsp:spPr>
        <a:xfrm>
          <a:off x="258733" y="5176492"/>
          <a:ext cx="148691" cy="716981"/>
        </a:xfrm>
        <a:custGeom>
          <a:avLst/>
          <a:gdLst/>
          <a:ahLst/>
          <a:cxnLst/>
          <a:rect l="0" t="0" r="0" b="0"/>
          <a:pathLst>
            <a:path>
              <a:moveTo>
                <a:pt x="0" y="0"/>
              </a:moveTo>
              <a:lnTo>
                <a:pt x="0" y="716981"/>
              </a:lnTo>
              <a:lnTo>
                <a:pt x="148691" y="7169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AEA080-FF8B-4303-983F-42737B4537DF}">
      <dsp:nvSpPr>
        <dsp:cNvPr id="0" name=""/>
        <dsp:cNvSpPr/>
      </dsp:nvSpPr>
      <dsp:spPr>
        <a:xfrm>
          <a:off x="1293668" y="4123227"/>
          <a:ext cx="1345029" cy="280288"/>
        </a:xfrm>
        <a:custGeom>
          <a:avLst/>
          <a:gdLst/>
          <a:ahLst/>
          <a:cxnLst/>
          <a:rect l="0" t="0" r="0" b="0"/>
          <a:pathLst>
            <a:path>
              <a:moveTo>
                <a:pt x="1345029" y="0"/>
              </a:moveTo>
              <a:lnTo>
                <a:pt x="1345029" y="117963"/>
              </a:lnTo>
              <a:lnTo>
                <a:pt x="0" y="117963"/>
              </a:lnTo>
              <a:lnTo>
                <a:pt x="0" y="2802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C0E434-E6D5-4B74-BC58-C9D9E6AD082A}">
      <dsp:nvSpPr>
        <dsp:cNvPr id="0" name=""/>
        <dsp:cNvSpPr/>
      </dsp:nvSpPr>
      <dsp:spPr>
        <a:xfrm>
          <a:off x="2638697" y="3013326"/>
          <a:ext cx="263322" cy="148627"/>
        </a:xfrm>
        <a:custGeom>
          <a:avLst/>
          <a:gdLst/>
          <a:ahLst/>
          <a:cxnLst/>
          <a:rect l="0" t="0" r="0" b="0"/>
          <a:pathLst>
            <a:path>
              <a:moveTo>
                <a:pt x="263322" y="0"/>
              </a:moveTo>
              <a:lnTo>
                <a:pt x="0" y="0"/>
              </a:lnTo>
              <a:lnTo>
                <a:pt x="0" y="1486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61B00A-AD6E-412D-BB14-8B982766FDAC}">
      <dsp:nvSpPr>
        <dsp:cNvPr id="0" name=""/>
        <dsp:cNvSpPr/>
      </dsp:nvSpPr>
      <dsp:spPr>
        <a:xfrm>
          <a:off x="2146018" y="1894227"/>
          <a:ext cx="756001" cy="346123"/>
        </a:xfrm>
        <a:custGeom>
          <a:avLst/>
          <a:gdLst/>
          <a:ahLst/>
          <a:cxnLst/>
          <a:rect l="0" t="0" r="0" b="0"/>
          <a:pathLst>
            <a:path>
              <a:moveTo>
                <a:pt x="0" y="0"/>
              </a:moveTo>
              <a:lnTo>
                <a:pt x="0" y="183798"/>
              </a:lnTo>
              <a:lnTo>
                <a:pt x="756001" y="183798"/>
              </a:lnTo>
              <a:lnTo>
                <a:pt x="756001" y="3461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F037B5-53AA-486D-950F-CCE83D7D9D92}">
      <dsp:nvSpPr>
        <dsp:cNvPr id="0" name=""/>
        <dsp:cNvSpPr/>
      </dsp:nvSpPr>
      <dsp:spPr>
        <a:xfrm>
          <a:off x="2146018" y="804377"/>
          <a:ext cx="2473639" cy="316873"/>
        </a:xfrm>
        <a:custGeom>
          <a:avLst/>
          <a:gdLst/>
          <a:ahLst/>
          <a:cxnLst/>
          <a:rect l="0" t="0" r="0" b="0"/>
          <a:pathLst>
            <a:path>
              <a:moveTo>
                <a:pt x="2473639" y="0"/>
              </a:moveTo>
              <a:lnTo>
                <a:pt x="2473639" y="154548"/>
              </a:lnTo>
              <a:lnTo>
                <a:pt x="0" y="154548"/>
              </a:lnTo>
              <a:lnTo>
                <a:pt x="0" y="316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3AD964-3F41-4295-B618-F5FCC662A1A6}">
      <dsp:nvSpPr>
        <dsp:cNvPr id="0" name=""/>
        <dsp:cNvSpPr/>
      </dsp:nvSpPr>
      <dsp:spPr>
        <a:xfrm>
          <a:off x="1807756" y="31401"/>
          <a:ext cx="5623802" cy="772976"/>
        </a:xfrm>
        <a:prstGeom prst="downArrowCallou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t>DOHODAK U/IZ</a:t>
          </a:r>
        </a:p>
        <a:p>
          <a:pPr marL="0" lvl="0" indent="0" algn="ctr" defTabSz="711200">
            <a:lnSpc>
              <a:spcPct val="90000"/>
            </a:lnSpc>
            <a:spcBef>
              <a:spcPct val="0"/>
            </a:spcBef>
            <a:spcAft>
              <a:spcPct val="35000"/>
            </a:spcAft>
            <a:buNone/>
          </a:pPr>
          <a:r>
            <a:rPr lang="hr-HR" sz="1600" b="1" kern="1200" dirty="0"/>
            <a:t> INOZEMSTVA</a:t>
          </a:r>
        </a:p>
      </dsp:txBody>
      <dsp:txXfrm>
        <a:off x="1807756" y="31401"/>
        <a:ext cx="5623802" cy="502257"/>
      </dsp:txXfrm>
    </dsp:sp>
    <dsp:sp modelId="{125DDD28-C478-46E0-BAC9-E9149DBF671D}">
      <dsp:nvSpPr>
        <dsp:cNvPr id="0" name=""/>
        <dsp:cNvSpPr/>
      </dsp:nvSpPr>
      <dsp:spPr>
        <a:xfrm>
          <a:off x="90736" y="1121251"/>
          <a:ext cx="4110563" cy="772976"/>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chemeClr val="tx1"/>
              </a:solidFill>
            </a:rPr>
            <a:t>PLAĆA SE PREDUJAM</a:t>
          </a:r>
        </a:p>
        <a:p>
          <a:pPr marL="0" lvl="0" indent="0" algn="ctr" defTabSz="711200">
            <a:lnSpc>
              <a:spcPct val="90000"/>
            </a:lnSpc>
            <a:spcBef>
              <a:spcPct val="0"/>
            </a:spcBef>
            <a:spcAft>
              <a:spcPct val="35000"/>
            </a:spcAft>
            <a:buNone/>
          </a:pPr>
          <a:r>
            <a:rPr lang="hr-HR" sz="1600" b="1" kern="1200" dirty="0">
              <a:solidFill>
                <a:schemeClr val="tx1"/>
              </a:solidFill>
            </a:rPr>
            <a:t> POREZA NA DOHODAK /POREZ (KONAČNI) U INOZEMSTVU</a:t>
          </a:r>
        </a:p>
      </dsp:txBody>
      <dsp:txXfrm>
        <a:off x="90736" y="1121251"/>
        <a:ext cx="4110563" cy="772976"/>
      </dsp:txXfrm>
    </dsp:sp>
    <dsp:sp modelId="{1CAB2101-75D8-4173-AEA2-A19DDE8DCB2C}">
      <dsp:nvSpPr>
        <dsp:cNvPr id="0" name=""/>
        <dsp:cNvSpPr/>
      </dsp:nvSpPr>
      <dsp:spPr>
        <a:xfrm>
          <a:off x="2129043" y="2240350"/>
          <a:ext cx="1545952" cy="772976"/>
        </a:xfrm>
        <a:prstGeom prst="donut">
          <a:avLst/>
        </a:prstGeom>
        <a:solidFill>
          <a:srgbClr val="FF0000"/>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chemeClr val="tx1"/>
              </a:solidFill>
            </a:rPr>
            <a:t>IZJAVA</a:t>
          </a:r>
        </a:p>
      </dsp:txBody>
      <dsp:txXfrm>
        <a:off x="2355442" y="2353550"/>
        <a:ext cx="1093154" cy="546576"/>
      </dsp:txXfrm>
    </dsp:sp>
    <dsp:sp modelId="{F7DE5B74-EC54-40FD-B214-F72E735B65AF}">
      <dsp:nvSpPr>
        <dsp:cNvPr id="0" name=""/>
        <dsp:cNvSpPr/>
      </dsp:nvSpPr>
      <dsp:spPr>
        <a:xfrm>
          <a:off x="2001441" y="3161954"/>
          <a:ext cx="1274513" cy="961273"/>
        </a:xfrm>
        <a:prstGeom prst="round2Diag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t>INO DOH</a:t>
          </a:r>
        </a:p>
      </dsp:txBody>
      <dsp:txXfrm>
        <a:off x="2048366" y="3208879"/>
        <a:ext cx="1180663" cy="867423"/>
      </dsp:txXfrm>
    </dsp:sp>
    <dsp:sp modelId="{D2EF9232-CF4E-4D54-91B7-9ADD867472BE}">
      <dsp:nvSpPr>
        <dsp:cNvPr id="0" name=""/>
        <dsp:cNvSpPr/>
      </dsp:nvSpPr>
      <dsp:spPr>
        <a:xfrm>
          <a:off x="0" y="4403516"/>
          <a:ext cx="2587336" cy="772976"/>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t>GODIŠNJI POREZ</a:t>
          </a:r>
        </a:p>
        <a:p>
          <a:pPr marL="0" lvl="0" indent="0" algn="ctr" defTabSz="711200">
            <a:lnSpc>
              <a:spcPct val="90000"/>
            </a:lnSpc>
            <a:spcBef>
              <a:spcPct val="0"/>
            </a:spcBef>
            <a:spcAft>
              <a:spcPct val="35000"/>
            </a:spcAft>
            <a:buNone/>
          </a:pPr>
          <a:r>
            <a:rPr lang="hr-HR" sz="1600" b="1" kern="1200" dirty="0"/>
            <a:t>(URAČUNAVANJE)</a:t>
          </a:r>
        </a:p>
      </dsp:txBody>
      <dsp:txXfrm>
        <a:off x="37734" y="4441250"/>
        <a:ext cx="2511868" cy="697508"/>
      </dsp:txXfrm>
    </dsp:sp>
    <dsp:sp modelId="{67D83342-2DB5-4ED3-930B-91620906F452}">
      <dsp:nvSpPr>
        <dsp:cNvPr id="0" name=""/>
        <dsp:cNvSpPr/>
      </dsp:nvSpPr>
      <dsp:spPr>
        <a:xfrm>
          <a:off x="407425" y="5456781"/>
          <a:ext cx="2286231" cy="873385"/>
        </a:xfrm>
        <a:prstGeom prst="diamond">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t>POSEBNI POSTUPAK</a:t>
          </a:r>
        </a:p>
      </dsp:txBody>
      <dsp:txXfrm>
        <a:off x="978983" y="5675127"/>
        <a:ext cx="1143115" cy="436693"/>
      </dsp:txXfrm>
    </dsp:sp>
    <dsp:sp modelId="{4AA16743-C670-41DB-887B-D98937A91E50}">
      <dsp:nvSpPr>
        <dsp:cNvPr id="0" name=""/>
        <dsp:cNvSpPr/>
      </dsp:nvSpPr>
      <dsp:spPr>
        <a:xfrm>
          <a:off x="3558315" y="4403516"/>
          <a:ext cx="2230298" cy="772976"/>
        </a:xfrm>
        <a:prstGeom prst="round2Diag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t>KONAČNI POREZ</a:t>
          </a:r>
        </a:p>
        <a:p>
          <a:pPr marL="0" lvl="0" indent="0" algn="ctr" defTabSz="711200">
            <a:lnSpc>
              <a:spcPct val="90000"/>
            </a:lnSpc>
            <a:spcBef>
              <a:spcPct val="0"/>
            </a:spcBef>
            <a:spcAft>
              <a:spcPct val="35000"/>
            </a:spcAft>
            <a:buNone/>
          </a:pPr>
          <a:r>
            <a:rPr lang="hr-HR" sz="1600" b="1" kern="1200" dirty="0"/>
            <a:t>(URAČUNAVANJE)</a:t>
          </a:r>
        </a:p>
      </dsp:txBody>
      <dsp:txXfrm>
        <a:off x="3596049" y="4441250"/>
        <a:ext cx="2154830" cy="697508"/>
      </dsp:txXfrm>
    </dsp:sp>
    <dsp:sp modelId="{0956AB61-A985-4484-93F5-9BF2292D0634}">
      <dsp:nvSpPr>
        <dsp:cNvPr id="0" name=""/>
        <dsp:cNvSpPr/>
      </dsp:nvSpPr>
      <dsp:spPr>
        <a:xfrm>
          <a:off x="4124377" y="5456781"/>
          <a:ext cx="1941576" cy="930129"/>
        </a:xfrm>
        <a:prstGeom prst="donu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chemeClr val="tx1"/>
              </a:solidFill>
            </a:rPr>
            <a:t>RJEŠENJE</a:t>
          </a:r>
        </a:p>
      </dsp:txBody>
      <dsp:txXfrm>
        <a:off x="4408714" y="5592995"/>
        <a:ext cx="1372902" cy="657701"/>
      </dsp:txXfrm>
    </dsp:sp>
    <dsp:sp modelId="{8F653862-5922-4FC3-8578-D4766B9E4C7E}">
      <dsp:nvSpPr>
        <dsp:cNvPr id="0" name=""/>
        <dsp:cNvSpPr/>
      </dsp:nvSpPr>
      <dsp:spPr>
        <a:xfrm>
          <a:off x="4953050" y="1129027"/>
          <a:ext cx="3768428" cy="772976"/>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chemeClr val="tx1"/>
              </a:solidFill>
            </a:rPr>
            <a:t>NE PLAĆA SE PREDUJAM </a:t>
          </a:r>
        </a:p>
        <a:p>
          <a:pPr marL="0" lvl="0" indent="0" algn="ctr" defTabSz="711200">
            <a:lnSpc>
              <a:spcPct val="90000"/>
            </a:lnSpc>
            <a:spcBef>
              <a:spcPct val="0"/>
            </a:spcBef>
            <a:spcAft>
              <a:spcPct val="35000"/>
            </a:spcAft>
            <a:buNone/>
          </a:pPr>
          <a:r>
            <a:rPr lang="hr-HR" sz="1600" b="1" kern="1200" dirty="0">
              <a:solidFill>
                <a:schemeClr val="tx1"/>
              </a:solidFill>
            </a:rPr>
            <a:t>POREZA NA DOHODAK /POREZ (KONAČNI) U INOZEMSTVU</a:t>
          </a:r>
        </a:p>
      </dsp:txBody>
      <dsp:txXfrm>
        <a:off x="4953050" y="1129027"/>
        <a:ext cx="3768428" cy="772976"/>
      </dsp:txXfrm>
    </dsp:sp>
    <dsp:sp modelId="{1CE7C8CB-C324-458B-BCF3-DB64B7173242}">
      <dsp:nvSpPr>
        <dsp:cNvPr id="0" name=""/>
        <dsp:cNvSpPr/>
      </dsp:nvSpPr>
      <dsp:spPr>
        <a:xfrm>
          <a:off x="5773108" y="2226653"/>
          <a:ext cx="2128312" cy="924038"/>
        </a:xfrm>
        <a:prstGeom prst="ellipse">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solidFill>
                <a:schemeClr val="tx1"/>
              </a:solidFill>
            </a:rPr>
            <a:t>JOPPD</a:t>
          </a:r>
        </a:p>
      </dsp:txBody>
      <dsp:txXfrm>
        <a:off x="6084792" y="2361975"/>
        <a:ext cx="1504944" cy="653394"/>
      </dsp:txXfrm>
    </dsp:sp>
    <dsp:sp modelId="{86060E6E-79CF-4823-B23A-093C68C268A9}">
      <dsp:nvSpPr>
        <dsp:cNvPr id="0" name=""/>
        <dsp:cNvSpPr/>
      </dsp:nvSpPr>
      <dsp:spPr>
        <a:xfrm>
          <a:off x="6271917" y="3444678"/>
          <a:ext cx="2836837" cy="1927214"/>
        </a:xfrm>
        <a:prstGeom prst="diamond">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hr-HR" sz="1600" b="1" kern="1200" dirty="0"/>
            <a:t>POSEBNI POSTUPAK</a:t>
          </a:r>
        </a:p>
        <a:p>
          <a:pPr marL="0" lvl="0" indent="0" algn="ctr" defTabSz="711200">
            <a:lnSpc>
              <a:spcPct val="90000"/>
            </a:lnSpc>
            <a:spcBef>
              <a:spcPct val="0"/>
            </a:spcBef>
            <a:spcAft>
              <a:spcPct val="35000"/>
            </a:spcAft>
            <a:buNone/>
          </a:pPr>
          <a:r>
            <a:rPr lang="hr-HR" sz="1600" b="1" kern="1200" dirty="0"/>
            <a:t>(U SLUČAJU GODIŠNJIH POREZA)</a:t>
          </a:r>
        </a:p>
      </dsp:txBody>
      <dsp:txXfrm>
        <a:off x="6981126" y="3926482"/>
        <a:ext cx="1418419" cy="9636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177E3D-892D-4C41-AF69-738286925BDD}"/>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746DC741-FFCE-413E-8A3A-F7585D2A4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34EABBCD-1303-44CC-B854-15AA2CB2F3C7}"/>
              </a:ext>
            </a:extLst>
          </p:cNvPr>
          <p:cNvSpPr>
            <a:spLocks noGrp="1"/>
          </p:cNvSpPr>
          <p:nvPr>
            <p:ph type="dt" sz="half" idx="10"/>
          </p:nvPr>
        </p:nvSpPr>
        <p:spPr/>
        <p:txBody>
          <a:bodyPr/>
          <a:lstStyle/>
          <a:p>
            <a:fld id="{ACA0B85D-8645-40BE-B60A-586BA8860304}" type="datetimeFigureOut">
              <a:rPr lang="hr-HR" smtClean="0"/>
              <a:pPr/>
              <a:t>2.12.2020.</a:t>
            </a:fld>
            <a:endParaRPr lang="hr-HR"/>
          </a:p>
        </p:txBody>
      </p:sp>
      <p:sp>
        <p:nvSpPr>
          <p:cNvPr id="5" name="Rezervirano mjesto podnožja 4">
            <a:extLst>
              <a:ext uri="{FF2B5EF4-FFF2-40B4-BE49-F238E27FC236}">
                <a16:creationId xmlns:a16="http://schemas.microsoft.com/office/drawing/2014/main" id="{16DDD8A6-B5D2-4C3D-9B3C-C64DAA316D8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0E1FC26-89AB-40AE-B97C-361FBD67F8A7}"/>
              </a:ext>
            </a:extLst>
          </p:cNvPr>
          <p:cNvSpPr>
            <a:spLocks noGrp="1"/>
          </p:cNvSpPr>
          <p:nvPr>
            <p:ph type="sldNum" sz="quarter" idx="12"/>
          </p:nvPr>
        </p:nvSpPr>
        <p:spPr/>
        <p:txBody>
          <a:bodyPr/>
          <a:lstStyle/>
          <a:p>
            <a:fld id="{2041FB22-FC2A-4532-8898-87E5CCAD64F5}" type="slidenum">
              <a:rPr lang="hr-HR" smtClean="0"/>
              <a:pPr/>
              <a:t>‹#›</a:t>
            </a:fld>
            <a:endParaRPr lang="hr-HR"/>
          </a:p>
        </p:txBody>
      </p:sp>
    </p:spTree>
    <p:extLst>
      <p:ext uri="{BB962C8B-B14F-4D97-AF65-F5344CB8AC3E}">
        <p14:creationId xmlns:p14="http://schemas.microsoft.com/office/powerpoint/2010/main" val="3678803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852903-EDE4-4A42-9614-10E0593EA8D7}"/>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66CB7CCA-5BA6-4D1E-8564-C284987550F3}"/>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B7678A4F-54E7-4D85-8430-9D87D41BB2A4}"/>
              </a:ext>
            </a:extLst>
          </p:cNvPr>
          <p:cNvSpPr>
            <a:spLocks noGrp="1"/>
          </p:cNvSpPr>
          <p:nvPr>
            <p:ph type="dt" sz="half" idx="10"/>
          </p:nvPr>
        </p:nvSpPr>
        <p:spPr/>
        <p:txBody>
          <a:bodyPr/>
          <a:lstStyle/>
          <a:p>
            <a:fld id="{ACA0B85D-8645-40BE-B60A-586BA8860304}" type="datetimeFigureOut">
              <a:rPr lang="hr-HR" smtClean="0"/>
              <a:pPr/>
              <a:t>2.12.2020.</a:t>
            </a:fld>
            <a:endParaRPr lang="hr-HR"/>
          </a:p>
        </p:txBody>
      </p:sp>
      <p:sp>
        <p:nvSpPr>
          <p:cNvPr id="5" name="Rezervirano mjesto podnožja 4">
            <a:extLst>
              <a:ext uri="{FF2B5EF4-FFF2-40B4-BE49-F238E27FC236}">
                <a16:creationId xmlns:a16="http://schemas.microsoft.com/office/drawing/2014/main" id="{735134F2-E95B-486A-873B-30C3646E8A1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9FCDECC-5C34-4CC0-9045-318C08087E57}"/>
              </a:ext>
            </a:extLst>
          </p:cNvPr>
          <p:cNvSpPr>
            <a:spLocks noGrp="1"/>
          </p:cNvSpPr>
          <p:nvPr>
            <p:ph type="sldNum" sz="quarter" idx="12"/>
          </p:nvPr>
        </p:nvSpPr>
        <p:spPr/>
        <p:txBody>
          <a:bodyPr/>
          <a:lstStyle/>
          <a:p>
            <a:fld id="{2041FB22-FC2A-4532-8898-87E5CCAD64F5}" type="slidenum">
              <a:rPr lang="hr-HR" smtClean="0"/>
              <a:pPr/>
              <a:t>‹#›</a:t>
            </a:fld>
            <a:endParaRPr lang="hr-HR"/>
          </a:p>
        </p:txBody>
      </p:sp>
    </p:spTree>
    <p:extLst>
      <p:ext uri="{BB962C8B-B14F-4D97-AF65-F5344CB8AC3E}">
        <p14:creationId xmlns:p14="http://schemas.microsoft.com/office/powerpoint/2010/main" val="1630742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FDEFC70C-7501-4B5B-8B85-7E4FA1552F5B}"/>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0F8CCCBB-239D-4A98-9302-1B7807A01310}"/>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A2D87386-B375-4265-9F0A-53F390FF9339}"/>
              </a:ext>
            </a:extLst>
          </p:cNvPr>
          <p:cNvSpPr>
            <a:spLocks noGrp="1"/>
          </p:cNvSpPr>
          <p:nvPr>
            <p:ph type="dt" sz="half" idx="10"/>
          </p:nvPr>
        </p:nvSpPr>
        <p:spPr/>
        <p:txBody>
          <a:bodyPr/>
          <a:lstStyle/>
          <a:p>
            <a:fld id="{ACA0B85D-8645-40BE-B60A-586BA8860304}" type="datetimeFigureOut">
              <a:rPr lang="hr-HR" smtClean="0"/>
              <a:pPr/>
              <a:t>2.12.2020.</a:t>
            </a:fld>
            <a:endParaRPr lang="hr-HR"/>
          </a:p>
        </p:txBody>
      </p:sp>
      <p:sp>
        <p:nvSpPr>
          <p:cNvPr id="5" name="Rezervirano mjesto podnožja 4">
            <a:extLst>
              <a:ext uri="{FF2B5EF4-FFF2-40B4-BE49-F238E27FC236}">
                <a16:creationId xmlns:a16="http://schemas.microsoft.com/office/drawing/2014/main" id="{C2B758AF-9D0C-42D7-AD8C-6082B2264D5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14CC317-C7C3-4F71-BD80-D9BD93A2EB39}"/>
              </a:ext>
            </a:extLst>
          </p:cNvPr>
          <p:cNvSpPr>
            <a:spLocks noGrp="1"/>
          </p:cNvSpPr>
          <p:nvPr>
            <p:ph type="sldNum" sz="quarter" idx="12"/>
          </p:nvPr>
        </p:nvSpPr>
        <p:spPr/>
        <p:txBody>
          <a:bodyPr/>
          <a:lstStyle/>
          <a:p>
            <a:fld id="{2041FB22-FC2A-4532-8898-87E5CCAD64F5}" type="slidenum">
              <a:rPr lang="hr-HR" smtClean="0"/>
              <a:pPr/>
              <a:t>‹#›</a:t>
            </a:fld>
            <a:endParaRPr lang="hr-HR"/>
          </a:p>
        </p:txBody>
      </p:sp>
    </p:spTree>
    <p:extLst>
      <p:ext uri="{BB962C8B-B14F-4D97-AF65-F5344CB8AC3E}">
        <p14:creationId xmlns:p14="http://schemas.microsoft.com/office/powerpoint/2010/main" val="44948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 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1196753"/>
            <a:ext cx="10972800" cy="4929411"/>
          </a:xfrm>
          <a:prstGeom prst="rect">
            <a:avLst/>
          </a:prstGeom>
        </p:spPr>
        <p:txBody>
          <a:bodyPr/>
          <a:lstStyle>
            <a:lvl1pPr marL="0" indent="0">
              <a:buNone/>
              <a:defRPr sz="1800">
                <a:latin typeface="Arial" pitchFamily="34" charset="0"/>
                <a:cs typeface="Arial" pitchFamily="34" charset="0"/>
              </a:defRPr>
            </a:lvl1pPr>
            <a:lvl2pPr marL="742950" indent="-285750">
              <a:buClr>
                <a:schemeClr val="tx1"/>
              </a:buClr>
              <a:buFont typeface="Wingdings" pitchFamily="2" charset="2"/>
              <a:buChar char="w"/>
              <a:defRPr sz="1800">
                <a:latin typeface="Arial" pitchFamily="34" charset="0"/>
                <a:cs typeface="Arial" pitchFamily="34" charset="0"/>
              </a:defRPr>
            </a:lvl2pPr>
            <a:lvl3pPr marL="1143000" indent="-228600">
              <a:buClr>
                <a:schemeClr val="tx1"/>
              </a:buClr>
              <a:buFont typeface="Wingdings" pitchFamily="2" charset="2"/>
              <a:buChar char="w"/>
              <a:defRPr sz="1800">
                <a:latin typeface="Arial" pitchFamily="34" charset="0"/>
                <a:cs typeface="Arial" pitchFamily="34" charset="0"/>
              </a:defRPr>
            </a:lvl3pPr>
            <a:lvl4pPr marL="1600200" indent="-228600">
              <a:buClr>
                <a:schemeClr val="tx1"/>
              </a:buClr>
              <a:buFont typeface="Wingdings" pitchFamily="2" charset="2"/>
              <a:buChar char="w"/>
              <a:defRPr sz="1800">
                <a:latin typeface="Arial" pitchFamily="34" charset="0"/>
                <a:cs typeface="Arial" pitchFamily="34" charset="0"/>
              </a:defRPr>
            </a:lvl4pPr>
            <a:lvl5pPr marL="2057400" indent="-228600">
              <a:buClr>
                <a:schemeClr val="tx1"/>
              </a:buClr>
              <a:buFont typeface="Wingdings" pitchFamily="2" charset="2"/>
              <a:buChar char="w"/>
              <a:defRPr sz="18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6" name="Text Placeholder 14"/>
          <p:cNvSpPr>
            <a:spLocks noGrp="1"/>
          </p:cNvSpPr>
          <p:nvPr>
            <p:ph type="body" sz="quarter" idx="10"/>
          </p:nvPr>
        </p:nvSpPr>
        <p:spPr>
          <a:xfrm>
            <a:off x="815414" y="476672"/>
            <a:ext cx="7296151" cy="431800"/>
          </a:xfrm>
          <a:prstGeom prst="rect">
            <a:avLst/>
          </a:prstGeom>
        </p:spPr>
        <p:txBody>
          <a:bodyPr/>
          <a:lstStyle>
            <a:lvl1pPr marL="0" indent="0" algn="l">
              <a:buNone/>
              <a:defRPr sz="2400">
                <a:solidFill>
                  <a:schemeClr val="bg1"/>
                </a:solidFill>
                <a:latin typeface="Arial" pitchFamily="34" charset="0"/>
                <a:cs typeface="Arial" pitchFamily="34" charset="0"/>
              </a:defRPr>
            </a:lvl1pPr>
          </a:lstStyle>
          <a:p>
            <a:pPr lvl="0"/>
            <a:r>
              <a:rPr lang="en-US" dirty="0"/>
              <a:t>Click to edit Master text styles</a:t>
            </a:r>
          </a:p>
        </p:txBody>
      </p:sp>
      <p:sp>
        <p:nvSpPr>
          <p:cNvPr id="4" name="Text Placeholder 2" descr="www.porezna-uprava.hr&#10;"/>
          <p:cNvSpPr>
            <a:spLocks noGrp="1"/>
          </p:cNvSpPr>
          <p:nvPr>
            <p:ph type="body" sz="quarter" idx="12" hasCustomPrompt="1"/>
          </p:nvPr>
        </p:nvSpPr>
        <p:spPr>
          <a:xfrm>
            <a:off x="527051" y="6597650"/>
            <a:ext cx="11099800" cy="215900"/>
          </a:xfrm>
          <a:prstGeom prst="rect">
            <a:avLst/>
          </a:prstGeom>
        </p:spPr>
        <p:txBody>
          <a:bodyPr/>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sz="1000" b="1">
                <a:solidFill>
                  <a:schemeClr val="tx1"/>
                </a:solidFill>
                <a:latin typeface="Arial Narrow" pitchFamily="34" charset="0"/>
              </a:defRPr>
            </a:lvl1pPr>
          </a:lstStyle>
          <a:p>
            <a:pPr lvl="0"/>
            <a:r>
              <a:rPr lang="hr-HR" noProof="1"/>
              <a:t>www.porezna-uprava.hr</a:t>
            </a:r>
          </a:p>
        </p:txBody>
      </p:sp>
    </p:spTree>
    <p:extLst>
      <p:ext uri="{BB962C8B-B14F-4D97-AF65-F5344CB8AC3E}">
        <p14:creationId xmlns:p14="http://schemas.microsoft.com/office/powerpoint/2010/main" val="136582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285D91-7AC3-45E6-A419-1AE033D32155}"/>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90ED7F83-59B0-4089-9DF0-23EDF5CDE40C}"/>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A7AE786-C978-48C9-A16A-A819C0E06E3F}"/>
              </a:ext>
            </a:extLst>
          </p:cNvPr>
          <p:cNvSpPr>
            <a:spLocks noGrp="1"/>
          </p:cNvSpPr>
          <p:nvPr>
            <p:ph type="dt" sz="half" idx="10"/>
          </p:nvPr>
        </p:nvSpPr>
        <p:spPr/>
        <p:txBody>
          <a:bodyPr/>
          <a:lstStyle/>
          <a:p>
            <a:fld id="{ACA0B85D-8645-40BE-B60A-586BA8860304}" type="datetimeFigureOut">
              <a:rPr lang="hr-HR" smtClean="0"/>
              <a:pPr/>
              <a:t>2.12.2020.</a:t>
            </a:fld>
            <a:endParaRPr lang="hr-HR"/>
          </a:p>
        </p:txBody>
      </p:sp>
      <p:sp>
        <p:nvSpPr>
          <p:cNvPr id="5" name="Rezervirano mjesto podnožja 4">
            <a:extLst>
              <a:ext uri="{FF2B5EF4-FFF2-40B4-BE49-F238E27FC236}">
                <a16:creationId xmlns:a16="http://schemas.microsoft.com/office/drawing/2014/main" id="{1A383E3E-8F4F-4465-BA2E-A656D21B04C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25B6C2E-6E5E-4DB6-A21C-FACA626E452A}"/>
              </a:ext>
            </a:extLst>
          </p:cNvPr>
          <p:cNvSpPr>
            <a:spLocks noGrp="1"/>
          </p:cNvSpPr>
          <p:nvPr>
            <p:ph type="sldNum" sz="quarter" idx="12"/>
          </p:nvPr>
        </p:nvSpPr>
        <p:spPr/>
        <p:txBody>
          <a:bodyPr/>
          <a:lstStyle/>
          <a:p>
            <a:fld id="{2041FB22-FC2A-4532-8898-87E5CCAD64F5}" type="slidenum">
              <a:rPr lang="hr-HR" smtClean="0"/>
              <a:pPr/>
              <a:t>‹#›</a:t>
            </a:fld>
            <a:endParaRPr lang="hr-HR"/>
          </a:p>
        </p:txBody>
      </p:sp>
    </p:spTree>
    <p:extLst>
      <p:ext uri="{BB962C8B-B14F-4D97-AF65-F5344CB8AC3E}">
        <p14:creationId xmlns:p14="http://schemas.microsoft.com/office/powerpoint/2010/main" val="116055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4B7CF6-FEDD-4A69-893C-9CC96AD18222}"/>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3CD3F0B1-07A5-44BA-9715-745765ABA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7989B81B-513F-4EE8-875B-19BB214E6363}"/>
              </a:ext>
            </a:extLst>
          </p:cNvPr>
          <p:cNvSpPr>
            <a:spLocks noGrp="1"/>
          </p:cNvSpPr>
          <p:nvPr>
            <p:ph type="dt" sz="half" idx="10"/>
          </p:nvPr>
        </p:nvSpPr>
        <p:spPr/>
        <p:txBody>
          <a:bodyPr/>
          <a:lstStyle/>
          <a:p>
            <a:fld id="{ACA0B85D-8645-40BE-B60A-586BA8860304}" type="datetimeFigureOut">
              <a:rPr lang="hr-HR" smtClean="0"/>
              <a:pPr/>
              <a:t>2.12.2020.</a:t>
            </a:fld>
            <a:endParaRPr lang="hr-HR"/>
          </a:p>
        </p:txBody>
      </p:sp>
      <p:sp>
        <p:nvSpPr>
          <p:cNvPr id="5" name="Rezervirano mjesto podnožja 4">
            <a:extLst>
              <a:ext uri="{FF2B5EF4-FFF2-40B4-BE49-F238E27FC236}">
                <a16:creationId xmlns:a16="http://schemas.microsoft.com/office/drawing/2014/main" id="{5B33265B-BB32-4194-B058-5C03177A64E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A1D0B52-C00D-4849-885D-CCEB77166870}"/>
              </a:ext>
            </a:extLst>
          </p:cNvPr>
          <p:cNvSpPr>
            <a:spLocks noGrp="1"/>
          </p:cNvSpPr>
          <p:nvPr>
            <p:ph type="sldNum" sz="quarter" idx="12"/>
          </p:nvPr>
        </p:nvSpPr>
        <p:spPr/>
        <p:txBody>
          <a:bodyPr/>
          <a:lstStyle/>
          <a:p>
            <a:fld id="{2041FB22-FC2A-4532-8898-87E5CCAD64F5}" type="slidenum">
              <a:rPr lang="hr-HR" smtClean="0"/>
              <a:pPr/>
              <a:t>‹#›</a:t>
            </a:fld>
            <a:endParaRPr lang="hr-HR"/>
          </a:p>
        </p:txBody>
      </p:sp>
    </p:spTree>
    <p:extLst>
      <p:ext uri="{BB962C8B-B14F-4D97-AF65-F5344CB8AC3E}">
        <p14:creationId xmlns:p14="http://schemas.microsoft.com/office/powerpoint/2010/main" val="277450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1034C8-8880-4D8B-90CC-F7333D5AC7A5}"/>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234C2D4-B7FF-46E7-BD27-38DD29513E86}"/>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D5972040-725A-4764-9624-EADB5FB42E1C}"/>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83A8278F-1485-4988-90AE-D4F59D8CFDC5}"/>
              </a:ext>
            </a:extLst>
          </p:cNvPr>
          <p:cNvSpPr>
            <a:spLocks noGrp="1"/>
          </p:cNvSpPr>
          <p:nvPr>
            <p:ph type="dt" sz="half" idx="10"/>
          </p:nvPr>
        </p:nvSpPr>
        <p:spPr/>
        <p:txBody>
          <a:bodyPr/>
          <a:lstStyle/>
          <a:p>
            <a:fld id="{ACA0B85D-8645-40BE-B60A-586BA8860304}" type="datetimeFigureOut">
              <a:rPr lang="hr-HR" smtClean="0"/>
              <a:pPr/>
              <a:t>2.12.2020.</a:t>
            </a:fld>
            <a:endParaRPr lang="hr-HR"/>
          </a:p>
        </p:txBody>
      </p:sp>
      <p:sp>
        <p:nvSpPr>
          <p:cNvPr id="6" name="Rezervirano mjesto podnožja 5">
            <a:extLst>
              <a:ext uri="{FF2B5EF4-FFF2-40B4-BE49-F238E27FC236}">
                <a16:creationId xmlns:a16="http://schemas.microsoft.com/office/drawing/2014/main" id="{862C2142-C48D-47CE-AFCF-A72F819874D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F4399201-20FF-4B38-8E94-88E0A56DCDD2}"/>
              </a:ext>
            </a:extLst>
          </p:cNvPr>
          <p:cNvSpPr>
            <a:spLocks noGrp="1"/>
          </p:cNvSpPr>
          <p:nvPr>
            <p:ph type="sldNum" sz="quarter" idx="12"/>
          </p:nvPr>
        </p:nvSpPr>
        <p:spPr/>
        <p:txBody>
          <a:bodyPr/>
          <a:lstStyle/>
          <a:p>
            <a:fld id="{2041FB22-FC2A-4532-8898-87E5CCAD64F5}" type="slidenum">
              <a:rPr lang="hr-HR" smtClean="0"/>
              <a:pPr/>
              <a:t>‹#›</a:t>
            </a:fld>
            <a:endParaRPr lang="hr-HR"/>
          </a:p>
        </p:txBody>
      </p:sp>
    </p:spTree>
    <p:extLst>
      <p:ext uri="{BB962C8B-B14F-4D97-AF65-F5344CB8AC3E}">
        <p14:creationId xmlns:p14="http://schemas.microsoft.com/office/powerpoint/2010/main" val="248447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5DED70-4316-45E2-8269-C883ECD3CBCF}"/>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74EEC1EF-0606-499B-909A-C14665F94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CA96EBBF-E8B8-4156-A122-96140E7DFC84}"/>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22699D36-0D88-44D9-A416-E684A48144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9BDAD557-3D71-493D-A2B1-757762319CCF}"/>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3F720E4E-9067-4505-84E3-CC2DC047FAEC}"/>
              </a:ext>
            </a:extLst>
          </p:cNvPr>
          <p:cNvSpPr>
            <a:spLocks noGrp="1"/>
          </p:cNvSpPr>
          <p:nvPr>
            <p:ph type="dt" sz="half" idx="10"/>
          </p:nvPr>
        </p:nvSpPr>
        <p:spPr/>
        <p:txBody>
          <a:bodyPr/>
          <a:lstStyle/>
          <a:p>
            <a:fld id="{ACA0B85D-8645-40BE-B60A-586BA8860304}" type="datetimeFigureOut">
              <a:rPr lang="hr-HR" smtClean="0"/>
              <a:pPr/>
              <a:t>2.12.2020.</a:t>
            </a:fld>
            <a:endParaRPr lang="hr-HR"/>
          </a:p>
        </p:txBody>
      </p:sp>
      <p:sp>
        <p:nvSpPr>
          <p:cNvPr id="8" name="Rezervirano mjesto podnožja 7">
            <a:extLst>
              <a:ext uri="{FF2B5EF4-FFF2-40B4-BE49-F238E27FC236}">
                <a16:creationId xmlns:a16="http://schemas.microsoft.com/office/drawing/2014/main" id="{206F405E-67B2-4AA1-8B84-0CFF01F2C844}"/>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9216857C-B8AC-4354-8743-E2B93F39AB11}"/>
              </a:ext>
            </a:extLst>
          </p:cNvPr>
          <p:cNvSpPr>
            <a:spLocks noGrp="1"/>
          </p:cNvSpPr>
          <p:nvPr>
            <p:ph type="sldNum" sz="quarter" idx="12"/>
          </p:nvPr>
        </p:nvSpPr>
        <p:spPr/>
        <p:txBody>
          <a:bodyPr/>
          <a:lstStyle/>
          <a:p>
            <a:fld id="{2041FB22-FC2A-4532-8898-87E5CCAD64F5}" type="slidenum">
              <a:rPr lang="hr-HR" smtClean="0"/>
              <a:pPr/>
              <a:t>‹#›</a:t>
            </a:fld>
            <a:endParaRPr lang="hr-HR"/>
          </a:p>
        </p:txBody>
      </p:sp>
    </p:spTree>
    <p:extLst>
      <p:ext uri="{BB962C8B-B14F-4D97-AF65-F5344CB8AC3E}">
        <p14:creationId xmlns:p14="http://schemas.microsoft.com/office/powerpoint/2010/main" val="193737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80DB99-8E59-4556-BF53-96F3CF93DBA6}"/>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49080CA9-EE3F-457C-A502-99CB3E24A99B}"/>
              </a:ext>
            </a:extLst>
          </p:cNvPr>
          <p:cNvSpPr>
            <a:spLocks noGrp="1"/>
          </p:cNvSpPr>
          <p:nvPr>
            <p:ph type="dt" sz="half" idx="10"/>
          </p:nvPr>
        </p:nvSpPr>
        <p:spPr/>
        <p:txBody>
          <a:bodyPr/>
          <a:lstStyle/>
          <a:p>
            <a:fld id="{ACA0B85D-8645-40BE-B60A-586BA8860304}" type="datetimeFigureOut">
              <a:rPr lang="hr-HR" smtClean="0"/>
              <a:pPr/>
              <a:t>2.12.2020.</a:t>
            </a:fld>
            <a:endParaRPr lang="hr-HR"/>
          </a:p>
        </p:txBody>
      </p:sp>
      <p:sp>
        <p:nvSpPr>
          <p:cNvPr id="4" name="Rezervirano mjesto podnožja 3">
            <a:extLst>
              <a:ext uri="{FF2B5EF4-FFF2-40B4-BE49-F238E27FC236}">
                <a16:creationId xmlns:a16="http://schemas.microsoft.com/office/drawing/2014/main" id="{30C60921-B624-4774-9D03-47537E2E4F8D}"/>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E0CD9C5C-491F-4BE4-AA7C-E107B140096F}"/>
              </a:ext>
            </a:extLst>
          </p:cNvPr>
          <p:cNvSpPr>
            <a:spLocks noGrp="1"/>
          </p:cNvSpPr>
          <p:nvPr>
            <p:ph type="sldNum" sz="quarter" idx="12"/>
          </p:nvPr>
        </p:nvSpPr>
        <p:spPr/>
        <p:txBody>
          <a:bodyPr/>
          <a:lstStyle/>
          <a:p>
            <a:fld id="{2041FB22-FC2A-4532-8898-87E5CCAD64F5}" type="slidenum">
              <a:rPr lang="hr-HR" smtClean="0"/>
              <a:pPr/>
              <a:t>‹#›</a:t>
            </a:fld>
            <a:endParaRPr lang="hr-HR"/>
          </a:p>
        </p:txBody>
      </p:sp>
    </p:spTree>
    <p:extLst>
      <p:ext uri="{BB962C8B-B14F-4D97-AF65-F5344CB8AC3E}">
        <p14:creationId xmlns:p14="http://schemas.microsoft.com/office/powerpoint/2010/main" val="79067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1F049463-BA28-462B-8E13-53663913425B}"/>
              </a:ext>
            </a:extLst>
          </p:cNvPr>
          <p:cNvSpPr>
            <a:spLocks noGrp="1"/>
          </p:cNvSpPr>
          <p:nvPr>
            <p:ph type="dt" sz="half" idx="10"/>
          </p:nvPr>
        </p:nvSpPr>
        <p:spPr/>
        <p:txBody>
          <a:bodyPr/>
          <a:lstStyle/>
          <a:p>
            <a:fld id="{ACA0B85D-8645-40BE-B60A-586BA8860304}" type="datetimeFigureOut">
              <a:rPr lang="hr-HR" smtClean="0"/>
              <a:pPr/>
              <a:t>2.12.2020.</a:t>
            </a:fld>
            <a:endParaRPr lang="hr-HR"/>
          </a:p>
        </p:txBody>
      </p:sp>
      <p:sp>
        <p:nvSpPr>
          <p:cNvPr id="3" name="Rezervirano mjesto podnožja 2">
            <a:extLst>
              <a:ext uri="{FF2B5EF4-FFF2-40B4-BE49-F238E27FC236}">
                <a16:creationId xmlns:a16="http://schemas.microsoft.com/office/drawing/2014/main" id="{077703F4-007E-46D3-91CF-F6A1952FB78E}"/>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9C6B7894-201E-4CA0-A390-F068724C569D}"/>
              </a:ext>
            </a:extLst>
          </p:cNvPr>
          <p:cNvSpPr>
            <a:spLocks noGrp="1"/>
          </p:cNvSpPr>
          <p:nvPr>
            <p:ph type="sldNum" sz="quarter" idx="12"/>
          </p:nvPr>
        </p:nvSpPr>
        <p:spPr/>
        <p:txBody>
          <a:bodyPr/>
          <a:lstStyle/>
          <a:p>
            <a:fld id="{2041FB22-FC2A-4532-8898-87E5CCAD64F5}" type="slidenum">
              <a:rPr lang="hr-HR" smtClean="0"/>
              <a:pPr/>
              <a:t>‹#›</a:t>
            </a:fld>
            <a:endParaRPr lang="hr-HR"/>
          </a:p>
        </p:txBody>
      </p:sp>
    </p:spTree>
    <p:extLst>
      <p:ext uri="{BB962C8B-B14F-4D97-AF65-F5344CB8AC3E}">
        <p14:creationId xmlns:p14="http://schemas.microsoft.com/office/powerpoint/2010/main" val="27929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8D2CEA-1CA0-4581-A9A6-F780AFA8142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38CCCE20-5790-477B-8E8B-317BD199C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F025019B-29AB-45D8-8AC8-EA54C87EE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8EBA462A-040F-44EF-8CB8-F7C2FF10CDA5}"/>
              </a:ext>
            </a:extLst>
          </p:cNvPr>
          <p:cNvSpPr>
            <a:spLocks noGrp="1"/>
          </p:cNvSpPr>
          <p:nvPr>
            <p:ph type="dt" sz="half" idx="10"/>
          </p:nvPr>
        </p:nvSpPr>
        <p:spPr/>
        <p:txBody>
          <a:bodyPr/>
          <a:lstStyle/>
          <a:p>
            <a:fld id="{ACA0B85D-8645-40BE-B60A-586BA8860304}" type="datetimeFigureOut">
              <a:rPr lang="hr-HR" smtClean="0"/>
              <a:pPr/>
              <a:t>2.12.2020.</a:t>
            </a:fld>
            <a:endParaRPr lang="hr-HR"/>
          </a:p>
        </p:txBody>
      </p:sp>
      <p:sp>
        <p:nvSpPr>
          <p:cNvPr id="6" name="Rezervirano mjesto podnožja 5">
            <a:extLst>
              <a:ext uri="{FF2B5EF4-FFF2-40B4-BE49-F238E27FC236}">
                <a16:creationId xmlns:a16="http://schemas.microsoft.com/office/drawing/2014/main" id="{BEDC0EF2-6E67-4779-B6EB-8CB98D02B4B3}"/>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F2D88738-3F55-42B2-BB06-74BD618F79EC}"/>
              </a:ext>
            </a:extLst>
          </p:cNvPr>
          <p:cNvSpPr>
            <a:spLocks noGrp="1"/>
          </p:cNvSpPr>
          <p:nvPr>
            <p:ph type="sldNum" sz="quarter" idx="12"/>
          </p:nvPr>
        </p:nvSpPr>
        <p:spPr/>
        <p:txBody>
          <a:bodyPr/>
          <a:lstStyle/>
          <a:p>
            <a:fld id="{2041FB22-FC2A-4532-8898-87E5CCAD64F5}" type="slidenum">
              <a:rPr lang="hr-HR" smtClean="0"/>
              <a:pPr/>
              <a:t>‹#›</a:t>
            </a:fld>
            <a:endParaRPr lang="hr-HR"/>
          </a:p>
        </p:txBody>
      </p:sp>
    </p:spTree>
    <p:extLst>
      <p:ext uri="{BB962C8B-B14F-4D97-AF65-F5344CB8AC3E}">
        <p14:creationId xmlns:p14="http://schemas.microsoft.com/office/powerpoint/2010/main" val="3411945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27811F-B7BC-4AA7-8029-4920DE2E43A1}"/>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093D781E-6EBF-4A26-9440-ED628A3D2D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1629241F-1881-464B-B3FD-7697ED7486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24137170-8612-424A-B99F-F1659D32658B}"/>
              </a:ext>
            </a:extLst>
          </p:cNvPr>
          <p:cNvSpPr>
            <a:spLocks noGrp="1"/>
          </p:cNvSpPr>
          <p:nvPr>
            <p:ph type="dt" sz="half" idx="10"/>
          </p:nvPr>
        </p:nvSpPr>
        <p:spPr/>
        <p:txBody>
          <a:bodyPr/>
          <a:lstStyle/>
          <a:p>
            <a:fld id="{ACA0B85D-8645-40BE-B60A-586BA8860304}" type="datetimeFigureOut">
              <a:rPr lang="hr-HR" smtClean="0"/>
              <a:pPr/>
              <a:t>2.12.2020.</a:t>
            </a:fld>
            <a:endParaRPr lang="hr-HR"/>
          </a:p>
        </p:txBody>
      </p:sp>
      <p:sp>
        <p:nvSpPr>
          <p:cNvPr id="6" name="Rezervirano mjesto podnožja 5">
            <a:extLst>
              <a:ext uri="{FF2B5EF4-FFF2-40B4-BE49-F238E27FC236}">
                <a16:creationId xmlns:a16="http://schemas.microsoft.com/office/drawing/2014/main" id="{D380DF04-F643-4D51-976A-8ED26978444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A3CA88AA-9C4F-43C7-91BD-B77674476542}"/>
              </a:ext>
            </a:extLst>
          </p:cNvPr>
          <p:cNvSpPr>
            <a:spLocks noGrp="1"/>
          </p:cNvSpPr>
          <p:nvPr>
            <p:ph type="sldNum" sz="quarter" idx="12"/>
          </p:nvPr>
        </p:nvSpPr>
        <p:spPr/>
        <p:txBody>
          <a:bodyPr/>
          <a:lstStyle/>
          <a:p>
            <a:fld id="{2041FB22-FC2A-4532-8898-87E5CCAD64F5}" type="slidenum">
              <a:rPr lang="hr-HR" smtClean="0"/>
              <a:pPr/>
              <a:t>‹#›</a:t>
            </a:fld>
            <a:endParaRPr lang="hr-HR"/>
          </a:p>
        </p:txBody>
      </p:sp>
    </p:spTree>
    <p:extLst>
      <p:ext uri="{BB962C8B-B14F-4D97-AF65-F5344CB8AC3E}">
        <p14:creationId xmlns:p14="http://schemas.microsoft.com/office/powerpoint/2010/main" val="99967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B00ECA97-8F1B-4924-B511-74F1E5EF6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A5817D0A-3BEE-493D-976B-B141308AC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DA7196CA-B38C-4B17-A9C6-7858BC4DC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0B85D-8645-40BE-B60A-586BA8860304}" type="datetimeFigureOut">
              <a:rPr lang="hr-HR" smtClean="0"/>
              <a:pPr/>
              <a:t>2.12.2020.</a:t>
            </a:fld>
            <a:endParaRPr lang="hr-HR"/>
          </a:p>
        </p:txBody>
      </p:sp>
      <p:sp>
        <p:nvSpPr>
          <p:cNvPr id="5" name="Rezervirano mjesto podnožja 4">
            <a:extLst>
              <a:ext uri="{FF2B5EF4-FFF2-40B4-BE49-F238E27FC236}">
                <a16:creationId xmlns:a16="http://schemas.microsoft.com/office/drawing/2014/main" id="{512485E0-D518-470D-928F-0819B4E2C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3461DF30-1435-4BBE-86FF-6FFCBE78B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1FB22-FC2A-4532-8898-87E5CCAD64F5}" type="slidenum">
              <a:rPr lang="hr-HR" smtClean="0"/>
              <a:pPr/>
              <a:t>‹#›</a:t>
            </a:fld>
            <a:endParaRPr lang="hr-HR"/>
          </a:p>
        </p:txBody>
      </p:sp>
    </p:spTree>
    <p:extLst>
      <p:ext uri="{BB962C8B-B14F-4D97-AF65-F5344CB8AC3E}">
        <p14:creationId xmlns:p14="http://schemas.microsoft.com/office/powerpoint/2010/main" val="1398010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11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12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0.e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21.emf"/></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22.emf"/></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23.emf"/></Relationships>
</file>

<file path=ppt/slides/_rels/slide13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24.e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25.e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26.emf"/></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24.vml"/><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17.emf"/></Relationships>
</file>

<file path=ppt/slides/_rels/slide14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12.xml"/><Relationship Id="rId1" Type="http://schemas.openxmlformats.org/officeDocument/2006/relationships/vmlDrawing" Target="../drawings/vmlDrawing26.vml"/><Relationship Id="rId4" Type="http://schemas.openxmlformats.org/officeDocument/2006/relationships/image" Target="../media/image28.e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29.emf"/></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30.emf"/></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31.emf"/></Relationships>
</file>

<file path=ppt/slides/_rels/slide14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12.xml"/><Relationship Id="rId1" Type="http://schemas.openxmlformats.org/officeDocument/2006/relationships/vmlDrawing" Target="../drawings/vmlDrawing30.vml"/><Relationship Id="rId4" Type="http://schemas.openxmlformats.org/officeDocument/2006/relationships/image" Target="../media/image32.em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33.emf"/></Relationships>
</file>

<file path=ppt/slides/_rels/slide15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34.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35.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36.emf"/></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37.emf"/></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39.emf"/></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image" Target="../media/image40.emf"/></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41.emf"/></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4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41.vml"/><Relationship Id="rId4" Type="http://schemas.openxmlformats.org/officeDocument/2006/relationships/image" Target="../media/image43.emf"/></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44.e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45.e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image" Target="../media/image46.e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hyperlink" Target="https://www.porezna-uprava.hr/hr_propisi/_layouts/in2.vuk.sp.propisi.intranet/propisi.aspx"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s://www.porezna-uprava.hr/hr_propisi/_layouts/in2.vuk.sp.propisi.intranet/propisi.aspx"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jpeg"/><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hyperlink" Target="https://www.porezna-uprava.hr/hr_propisi/_layouts/in2.vuk.sp.propisi.intranet/propisi.aspx#id=cla55074" TargetMode="Externa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6BBCE354-CA9D-49D9-ADBA-F246BED62E64}"/>
              </a:ext>
            </a:extLst>
          </p:cNvPr>
          <p:cNvSpPr>
            <a:spLocks noGrp="1"/>
          </p:cNvSpPr>
          <p:nvPr>
            <p:ph type="ctrTitle"/>
          </p:nvPr>
        </p:nvSpPr>
        <p:spPr/>
        <p:txBody>
          <a:bodyPr>
            <a:normAutofit fontScale="90000"/>
          </a:bodyPr>
          <a:lstStyle/>
          <a:p>
            <a:r>
              <a:rPr lang="hr-HR" dirty="0"/>
              <a:t>Obrazac INO-DOH i pravila utvrđivanja inozemnog dohotka</a:t>
            </a:r>
          </a:p>
        </p:txBody>
      </p:sp>
      <p:sp>
        <p:nvSpPr>
          <p:cNvPr id="5" name="Podnaslov 4">
            <a:extLst>
              <a:ext uri="{FF2B5EF4-FFF2-40B4-BE49-F238E27FC236}">
                <a16:creationId xmlns:a16="http://schemas.microsoft.com/office/drawing/2014/main" id="{A440EFA3-EE4C-4BBC-98BE-C10F03589FA3}"/>
              </a:ext>
            </a:extLst>
          </p:cNvPr>
          <p:cNvSpPr>
            <a:spLocks noGrp="1"/>
          </p:cNvSpPr>
          <p:nvPr>
            <p:ph type="subTitle" idx="1"/>
          </p:nvPr>
        </p:nvSpPr>
        <p:spPr>
          <a:xfrm>
            <a:off x="1706880" y="4298724"/>
            <a:ext cx="9144000" cy="1655762"/>
          </a:xfrm>
        </p:spPr>
        <p:txBody>
          <a:bodyPr>
            <a:normAutofit/>
          </a:bodyPr>
          <a:lstStyle/>
          <a:p>
            <a:r>
              <a:rPr lang="hr-HR" sz="3200" dirty="0"/>
              <a:t>(članak 80.a Zakona o porezu na dohodak)</a:t>
            </a:r>
          </a:p>
        </p:txBody>
      </p:sp>
      <p:sp>
        <p:nvSpPr>
          <p:cNvPr id="6"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3240499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4">
            <a:extLst>
              <a:ext uri="{FF2B5EF4-FFF2-40B4-BE49-F238E27FC236}">
                <a16:creationId xmlns:a16="http://schemas.microsoft.com/office/drawing/2014/main" id="{1A27351B-ED7D-4467-AA6C-B54F339942B9}"/>
              </a:ext>
            </a:extLst>
          </p:cNvPr>
          <p:cNvSpPr>
            <a:spLocks noGrp="1"/>
          </p:cNvSpPr>
          <p:nvPr>
            <p:ph idx="1"/>
          </p:nvPr>
        </p:nvSpPr>
        <p:spPr>
          <a:xfrm>
            <a:off x="429491" y="1196753"/>
            <a:ext cx="11360727" cy="5398011"/>
          </a:xfrm>
        </p:spPr>
        <p:txBody>
          <a:bodyPr>
            <a:noAutofit/>
          </a:bodyPr>
          <a:lstStyle/>
          <a:p>
            <a:r>
              <a:rPr lang="pl-PL" sz="2200" b="1" dirty="0"/>
              <a:t>Osobni odbitak od 1.1.2020.</a:t>
            </a:r>
          </a:p>
          <a:p>
            <a:pPr marL="342900" indent="-342900">
              <a:buFont typeface="Arial" panose="020B0604020202020204" pitchFamily="34" charset="0"/>
              <a:buChar char="•"/>
            </a:pPr>
            <a:r>
              <a:rPr lang="pl-PL" sz="2200" b="1" dirty="0">
                <a:solidFill>
                  <a:srgbClr val="FF0000"/>
                </a:solidFill>
              </a:rPr>
              <a:t>Mjesečni 4.000,00 kn =&gt; godišnji 48.000,00 kn</a:t>
            </a:r>
            <a:br>
              <a:rPr lang="pl-PL" sz="2200" dirty="0"/>
            </a:br>
            <a:r>
              <a:rPr lang="pl-PL" sz="2200" dirty="0"/>
              <a:t>osobni odbici za uzdržavane članove i invalidnost  - nepromijenjeni!</a:t>
            </a:r>
          </a:p>
          <a:p>
            <a:endParaRPr lang="pl-PL" sz="2200" dirty="0"/>
          </a:p>
          <a:p>
            <a:r>
              <a:rPr lang="pl-PL" sz="2200" b="1" dirty="0"/>
              <a:t>NEREZIDENT:</a:t>
            </a:r>
          </a:p>
          <a:p>
            <a:pPr marL="285750" indent="-285750">
              <a:buFont typeface="Arial" panose="020B0604020202020204" pitchFamily="34" charset="0"/>
              <a:buChar char="•"/>
            </a:pPr>
            <a:r>
              <a:rPr lang="pl-PL" sz="2200" dirty="0"/>
              <a:t>osnovni osobni odbitak za mjesece u kojima ostvaruje dohodak u tuzemstvu</a:t>
            </a:r>
          </a:p>
          <a:p>
            <a:endParaRPr lang="pl-PL" sz="2200" b="1" dirty="0"/>
          </a:p>
          <a:p>
            <a:r>
              <a:rPr lang="pl-PL" sz="2200" b="1" dirty="0"/>
              <a:t>Iznimka!</a:t>
            </a:r>
            <a:br>
              <a:rPr lang="pl-PL" sz="2200" dirty="0"/>
            </a:br>
            <a:r>
              <a:rPr lang="pl-PL" sz="2200" dirty="0"/>
              <a:t>Rezident države članice Europske unije ili Europskog gospodarskog prostora, može u godišnjem obračunu poreza na dohodak na temelju podnesene godišnje porezne prijave ili u posebnom postupku uvećati osobni odbitak za cijelo porezno razdoblje</a:t>
            </a:r>
            <a:br>
              <a:rPr lang="pl-PL" sz="2200" dirty="0"/>
            </a:br>
            <a:r>
              <a:rPr lang="pl-PL" sz="2200" dirty="0"/>
              <a:t>uz uvjet da vjerodostojnim ispravama dokaže da navedeni dohodak ostvaren u Republici Hrvatskoj čini najmanje 90% njegova ukupnog (svjetskog) dohotka ostvarenog u poreznom razdoblju i da je isti izuzet ili oslobođen oporezivanja u državi članici čiji je rezident</a:t>
            </a:r>
            <a:endParaRPr lang="hr-HR" sz="2200" dirty="0"/>
          </a:p>
        </p:txBody>
      </p:sp>
      <p:sp>
        <p:nvSpPr>
          <p:cNvPr id="6" name="Rezervirano mjesto teksta 5">
            <a:extLst>
              <a:ext uri="{FF2B5EF4-FFF2-40B4-BE49-F238E27FC236}">
                <a16:creationId xmlns:a16="http://schemas.microsoft.com/office/drawing/2014/main" id="{2399FD59-A20B-460F-AB9F-90AA0694F16B}"/>
              </a:ext>
            </a:extLst>
          </p:cNvPr>
          <p:cNvSpPr>
            <a:spLocks noGrp="1"/>
          </p:cNvSpPr>
          <p:nvPr>
            <p:ph type="body" sz="quarter" idx="10"/>
          </p:nvPr>
        </p:nvSpPr>
        <p:spPr>
          <a:xfrm>
            <a:off x="0" y="476672"/>
            <a:ext cx="12192000" cy="431800"/>
          </a:xfrm>
        </p:spPr>
        <p:txBody>
          <a:bodyPr/>
          <a:lstStyle/>
          <a:p>
            <a:pPr algn="ctr"/>
            <a:r>
              <a:rPr lang="hr-HR" dirty="0">
                <a:solidFill>
                  <a:schemeClr val="tx1"/>
                </a:solidFill>
              </a:rPr>
              <a:t>Godišnji dohodak</a:t>
            </a:r>
          </a:p>
        </p:txBody>
      </p:sp>
      <p:sp>
        <p:nvSpPr>
          <p:cNvPr id="8"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31790782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3DEAD930-AC04-4E83-A09C-894B66F2FBA8}"/>
              </a:ext>
            </a:extLst>
          </p:cNvPr>
          <p:cNvSpPr>
            <a:spLocks noGrp="1"/>
          </p:cNvSpPr>
          <p:nvPr>
            <p:ph type="ctrTitle"/>
          </p:nvPr>
        </p:nvSpPr>
        <p:spPr/>
        <p:txBody>
          <a:bodyPr/>
          <a:lstStyle/>
          <a:p>
            <a:r>
              <a:rPr lang="hr-HR" b="1" dirty="0">
                <a:solidFill>
                  <a:srgbClr val="FF0000"/>
                </a:solidFill>
              </a:rPr>
              <a:t>INFO KUTAK</a:t>
            </a:r>
            <a:br>
              <a:rPr lang="hr-HR" b="1" dirty="0">
                <a:solidFill>
                  <a:srgbClr val="FF0000"/>
                </a:solidFill>
              </a:rPr>
            </a:br>
            <a:r>
              <a:rPr lang="hr-HR" b="1" dirty="0">
                <a:solidFill>
                  <a:srgbClr val="FF0000"/>
                </a:solidFill>
              </a:rPr>
              <a:t>5. krug porezne reforme</a:t>
            </a:r>
          </a:p>
        </p:txBody>
      </p:sp>
      <p:sp>
        <p:nvSpPr>
          <p:cNvPr id="6" name="Podnaslov 5">
            <a:extLst>
              <a:ext uri="{FF2B5EF4-FFF2-40B4-BE49-F238E27FC236}">
                <a16:creationId xmlns:a16="http://schemas.microsoft.com/office/drawing/2014/main" id="{CC356080-4DFA-40C2-AE3E-83DBFC9961FF}"/>
              </a:ext>
            </a:extLst>
          </p:cNvPr>
          <p:cNvSpPr>
            <a:spLocks noGrp="1"/>
          </p:cNvSpPr>
          <p:nvPr>
            <p:ph type="subTitle" idx="1"/>
          </p:nvPr>
        </p:nvSpPr>
        <p:spPr/>
        <p:txBody>
          <a:bodyPr/>
          <a:lstStyle/>
          <a:p>
            <a:r>
              <a:rPr lang="hr-HR" sz="6000" b="1" dirty="0">
                <a:solidFill>
                  <a:srgbClr val="FF0000"/>
                </a:solidFill>
                <a:latin typeface="+mj-lt"/>
                <a:ea typeface="+mj-ea"/>
                <a:cs typeface="+mj-cs"/>
              </a:rPr>
              <a:t>(drugo čitanje)</a:t>
            </a:r>
          </a:p>
        </p:txBody>
      </p:sp>
    </p:spTree>
    <p:extLst>
      <p:ext uri="{BB962C8B-B14F-4D97-AF65-F5344CB8AC3E}">
        <p14:creationId xmlns:p14="http://schemas.microsoft.com/office/powerpoint/2010/main" val="23368733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06B2E886-6A4A-41E5-8356-D64442BEB7BE}"/>
              </a:ext>
            </a:extLst>
          </p:cNvPr>
          <p:cNvSpPr>
            <a:spLocks noGrp="1"/>
          </p:cNvSpPr>
          <p:nvPr>
            <p:ph type="title"/>
          </p:nvPr>
        </p:nvSpPr>
        <p:spPr/>
        <p:txBody>
          <a:bodyPr/>
          <a:lstStyle/>
          <a:p>
            <a:r>
              <a:rPr lang="hr-HR" b="1" dirty="0">
                <a:solidFill>
                  <a:srgbClr val="FF0000"/>
                </a:solidFill>
              </a:rPr>
              <a:t>5. krug porezne reforme (drugo čitanje)</a:t>
            </a:r>
            <a:endParaRPr lang="hr-HR" dirty="0"/>
          </a:p>
        </p:txBody>
      </p:sp>
      <p:sp>
        <p:nvSpPr>
          <p:cNvPr id="5" name="Rezervirano mjesto sadržaja 4">
            <a:extLst>
              <a:ext uri="{FF2B5EF4-FFF2-40B4-BE49-F238E27FC236}">
                <a16:creationId xmlns:a16="http://schemas.microsoft.com/office/drawing/2014/main" id="{1BBB50EC-0022-42C3-938E-3C3F4DA2B5FE}"/>
              </a:ext>
            </a:extLst>
          </p:cNvPr>
          <p:cNvSpPr>
            <a:spLocks noGrp="1"/>
          </p:cNvSpPr>
          <p:nvPr>
            <p:ph idx="1"/>
          </p:nvPr>
        </p:nvSpPr>
        <p:spPr/>
        <p:txBody>
          <a:bodyPr>
            <a:normAutofit fontScale="85000" lnSpcReduction="20000"/>
          </a:bodyPr>
          <a:lstStyle/>
          <a:p>
            <a:pPr marL="0" indent="0">
              <a:buNone/>
            </a:pPr>
            <a:r>
              <a:rPr lang="hr-HR" sz="3100" b="1" dirty="0">
                <a:solidFill>
                  <a:srgbClr val="FF0000"/>
                </a:solidFill>
              </a:rPr>
              <a:t>Prijedlozi:</a:t>
            </a:r>
          </a:p>
          <a:p>
            <a:endParaRPr lang="hr-HR" dirty="0"/>
          </a:p>
          <a:p>
            <a:pPr lvl="0" algn="just"/>
            <a:r>
              <a:rPr lang="hr-HR" sz="3000" b="1" dirty="0">
                <a:solidFill>
                  <a:srgbClr val="FF0000"/>
                </a:solidFill>
              </a:rPr>
              <a:t>Smanjenje poreznih stopa s 24% na 20%, s 36% na 30%</a:t>
            </a:r>
            <a:endParaRPr lang="hr-HR" sz="3000" dirty="0">
              <a:solidFill>
                <a:srgbClr val="FF0000"/>
              </a:solidFill>
            </a:endParaRPr>
          </a:p>
          <a:p>
            <a:pPr lvl="0" algn="just"/>
            <a:r>
              <a:rPr lang="hr-HR" sz="3000" b="1" dirty="0">
                <a:solidFill>
                  <a:srgbClr val="FF0000"/>
                </a:solidFill>
              </a:rPr>
              <a:t>Smanjenje poreznih stopa s 12% na 10% koje se primjenjuju pri oporezivanju godišnjih i konačnih dohodaka te paušalnog oporezivanja djelatnosti</a:t>
            </a:r>
            <a:endParaRPr lang="hr-HR" sz="3000" dirty="0">
              <a:solidFill>
                <a:srgbClr val="FF0000"/>
              </a:solidFill>
            </a:endParaRPr>
          </a:p>
          <a:p>
            <a:pPr lvl="0" algn="just"/>
            <a:r>
              <a:rPr lang="hr-HR" sz="3000" b="1" dirty="0">
                <a:solidFill>
                  <a:srgbClr val="FF0000"/>
                </a:solidFill>
              </a:rPr>
              <a:t>Uvođenja nacionalne naknade za starije osobe</a:t>
            </a:r>
            <a:endParaRPr lang="hr-HR" sz="3000" dirty="0">
              <a:solidFill>
                <a:srgbClr val="FF0000"/>
              </a:solidFill>
            </a:endParaRPr>
          </a:p>
          <a:p>
            <a:pPr lvl="0" algn="just"/>
            <a:r>
              <a:rPr lang="hr-HR" sz="3000" b="1" dirty="0">
                <a:solidFill>
                  <a:srgbClr val="FF0000"/>
                </a:solidFill>
              </a:rPr>
              <a:t>Povećanje poreza na  dohodak  koji je ostvaren po osnovi razlike vrijednosti imovine i visine sredstava kojima je stečena (nerazmjer imovine) </a:t>
            </a:r>
            <a:endParaRPr lang="hr-HR" sz="3000" dirty="0">
              <a:solidFill>
                <a:srgbClr val="FF0000"/>
              </a:solidFill>
            </a:endParaRPr>
          </a:p>
          <a:p>
            <a:pPr lvl="0" algn="just"/>
            <a:r>
              <a:rPr lang="hr-HR" sz="3000" b="1" dirty="0">
                <a:solidFill>
                  <a:srgbClr val="FF0000"/>
                </a:solidFill>
              </a:rPr>
              <a:t>Dohodak od imovine po osnovi najma/zakupa smatrao bi se prijavljenim dostavom isprava od javnih bilježnika </a:t>
            </a:r>
            <a:endParaRPr lang="hr-HR" sz="3000" dirty="0">
              <a:solidFill>
                <a:srgbClr val="FF0000"/>
              </a:solidFill>
            </a:endParaRPr>
          </a:p>
          <a:p>
            <a:pPr algn="just"/>
            <a:endParaRPr lang="hr-HR" sz="4000" dirty="0"/>
          </a:p>
          <a:p>
            <a:pPr lvl="1"/>
            <a:endParaRPr lang="hr-HR" b="1" dirty="0"/>
          </a:p>
        </p:txBody>
      </p:sp>
    </p:spTree>
    <p:extLst>
      <p:ext uri="{BB962C8B-B14F-4D97-AF65-F5344CB8AC3E}">
        <p14:creationId xmlns:p14="http://schemas.microsoft.com/office/powerpoint/2010/main" val="4596994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06B2E886-6A4A-41E5-8356-D64442BEB7BE}"/>
              </a:ext>
            </a:extLst>
          </p:cNvPr>
          <p:cNvSpPr>
            <a:spLocks noGrp="1"/>
          </p:cNvSpPr>
          <p:nvPr>
            <p:ph type="title"/>
          </p:nvPr>
        </p:nvSpPr>
        <p:spPr/>
        <p:txBody>
          <a:bodyPr/>
          <a:lstStyle/>
          <a:p>
            <a:r>
              <a:rPr lang="hr-HR" b="1" dirty="0">
                <a:solidFill>
                  <a:srgbClr val="FF0000"/>
                </a:solidFill>
              </a:rPr>
              <a:t>5. krug porezne reforme (drugo čitanje)</a:t>
            </a:r>
            <a:endParaRPr lang="hr-HR" dirty="0"/>
          </a:p>
        </p:txBody>
      </p:sp>
      <p:sp>
        <p:nvSpPr>
          <p:cNvPr id="5" name="Rezervirano mjesto sadržaja 4">
            <a:extLst>
              <a:ext uri="{FF2B5EF4-FFF2-40B4-BE49-F238E27FC236}">
                <a16:creationId xmlns:a16="http://schemas.microsoft.com/office/drawing/2014/main" id="{1BBB50EC-0022-42C3-938E-3C3F4DA2B5FE}"/>
              </a:ext>
            </a:extLst>
          </p:cNvPr>
          <p:cNvSpPr>
            <a:spLocks noGrp="1"/>
          </p:cNvSpPr>
          <p:nvPr>
            <p:ph idx="1"/>
          </p:nvPr>
        </p:nvSpPr>
        <p:spPr/>
        <p:txBody>
          <a:bodyPr>
            <a:normAutofit fontScale="77500" lnSpcReduction="20000"/>
          </a:bodyPr>
          <a:lstStyle/>
          <a:p>
            <a:pPr marL="0" indent="0">
              <a:buNone/>
            </a:pPr>
            <a:r>
              <a:rPr lang="hr-HR" b="1" dirty="0">
                <a:solidFill>
                  <a:srgbClr val="FF0000"/>
                </a:solidFill>
              </a:rPr>
              <a:t>Prijedlozi:</a:t>
            </a:r>
          </a:p>
          <a:p>
            <a:endParaRPr lang="hr-HR" b="1" dirty="0"/>
          </a:p>
          <a:p>
            <a:pPr lvl="0" algn="just">
              <a:lnSpc>
                <a:spcPct val="120000"/>
              </a:lnSpc>
            </a:pPr>
            <a:r>
              <a:rPr lang="hr-HR" sz="2600" b="1" dirty="0">
                <a:solidFill>
                  <a:srgbClr val="FF0000"/>
                </a:solidFill>
                <a:latin typeface="Arial" panose="020B0604020202020204" pitchFamily="34" charset="0"/>
                <a:cs typeface="Arial" panose="020B0604020202020204" pitchFamily="34" charset="0"/>
              </a:rPr>
              <a:t>Ujednačavanje godišnjeg obračuna za sve porezne obveznike i pojednostavljenje sustava</a:t>
            </a:r>
          </a:p>
          <a:p>
            <a:pPr algn="just">
              <a:lnSpc>
                <a:spcPct val="120000"/>
              </a:lnSpc>
            </a:pPr>
            <a:r>
              <a:rPr lang="hr-HR" sz="2600" b="1" dirty="0">
                <a:solidFill>
                  <a:srgbClr val="FF0000"/>
                </a:solidFill>
                <a:latin typeface="Arial" panose="020B0604020202020204" pitchFamily="34" charset="0"/>
                <a:cs typeface="Arial" panose="020B0604020202020204" pitchFamily="34" charset="0"/>
              </a:rPr>
              <a:t>Proširenje mogućnosti isplate</a:t>
            </a:r>
            <a:r>
              <a:rPr lang="vi-VN" sz="2600" b="1" dirty="0">
                <a:solidFill>
                  <a:srgbClr val="FF0000"/>
                </a:solidFill>
                <a:latin typeface="Arial" panose="020B0604020202020204" pitchFamily="34" charset="0"/>
                <a:cs typeface="Arial" panose="020B0604020202020204" pitchFamily="34" charset="0"/>
              </a:rPr>
              <a:t> primitka u naravi po osnovi dodjele ili opcijske kupnje vlastitih dionica</a:t>
            </a:r>
            <a:endParaRPr lang="hr-HR" sz="2600" b="1" dirty="0">
              <a:solidFill>
                <a:srgbClr val="FF0000"/>
              </a:solidFill>
              <a:latin typeface="Arial" panose="020B0604020202020204" pitchFamily="34" charset="0"/>
              <a:cs typeface="Arial" panose="020B0604020202020204" pitchFamily="34" charset="0"/>
            </a:endParaRPr>
          </a:p>
          <a:p>
            <a:pPr algn="just">
              <a:lnSpc>
                <a:spcPct val="120000"/>
              </a:lnSpc>
            </a:pPr>
            <a:r>
              <a:rPr lang="hr-HR" sz="2600" b="1" dirty="0">
                <a:solidFill>
                  <a:srgbClr val="FF0000"/>
                </a:solidFill>
                <a:latin typeface="Arial" panose="020B0604020202020204" pitchFamily="34" charset="0"/>
                <a:cs typeface="Arial" panose="020B0604020202020204" pitchFamily="34" charset="0"/>
              </a:rPr>
              <a:t>Usklađivanje odredbi Konačnog prijedloga zakona s odredbama posebnih propisa</a:t>
            </a:r>
          </a:p>
          <a:p>
            <a:pPr algn="just">
              <a:lnSpc>
                <a:spcPct val="120000"/>
              </a:lnSpc>
            </a:pPr>
            <a:r>
              <a:rPr lang="hr-HR" sz="2600" b="1" dirty="0">
                <a:solidFill>
                  <a:srgbClr val="FF0000"/>
                </a:solidFill>
                <a:latin typeface="Arial" panose="020B0604020202020204" pitchFamily="34" charset="0"/>
                <a:cs typeface="Arial" panose="020B0604020202020204" pitchFamily="34" charset="0"/>
              </a:rPr>
              <a:t>Proširenje obuhvata primitaka koji se ne smatraju primicima od nesamostalnog rada</a:t>
            </a:r>
          </a:p>
          <a:p>
            <a:pPr algn="just">
              <a:lnSpc>
                <a:spcPct val="120000"/>
              </a:lnSpc>
            </a:pPr>
            <a:r>
              <a:rPr lang="hr-HR" sz="2600" b="1" dirty="0">
                <a:solidFill>
                  <a:srgbClr val="FF0000"/>
                </a:solidFill>
                <a:latin typeface="Arial" panose="020B0604020202020204" pitchFamily="34" charset="0"/>
                <a:cs typeface="Arial" panose="020B0604020202020204" pitchFamily="34" charset="0"/>
              </a:rPr>
              <a:t>Definiranje poreznog položaja primitaka koje će ostvarivati digitalni nomadi (oslobođenje od oporezivanja)</a:t>
            </a:r>
          </a:p>
          <a:p>
            <a:pPr lvl="1"/>
            <a:endParaRPr lang="hr-HR" b="1" dirty="0"/>
          </a:p>
        </p:txBody>
      </p:sp>
    </p:spTree>
    <p:extLst>
      <p:ext uri="{BB962C8B-B14F-4D97-AF65-F5344CB8AC3E}">
        <p14:creationId xmlns:p14="http://schemas.microsoft.com/office/powerpoint/2010/main" val="3979432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10935D0A-680D-4955-ADF1-2693B809EDC5}"/>
              </a:ext>
            </a:extLst>
          </p:cNvPr>
          <p:cNvSpPr>
            <a:spLocks noGrp="1"/>
          </p:cNvSpPr>
          <p:nvPr>
            <p:ph type="ctrTitle"/>
          </p:nvPr>
        </p:nvSpPr>
        <p:spPr>
          <a:xfrm>
            <a:off x="1594338" y="2398504"/>
            <a:ext cx="9144000" cy="2387600"/>
          </a:xfrm>
        </p:spPr>
        <p:txBody>
          <a:bodyPr>
            <a:normAutofit fontScale="90000"/>
          </a:bodyPr>
          <a:lstStyle/>
          <a:p>
            <a:r>
              <a:rPr lang="hr-HR" b="1" dirty="0"/>
              <a:t>PRIMJERI</a:t>
            </a:r>
            <a:br>
              <a:rPr lang="hr-HR" b="1" dirty="0"/>
            </a:br>
            <a:r>
              <a:rPr lang="hr-HR" b="1" dirty="0"/>
              <a:t>“INO-IZJAVE”, INO-DOH-a, obračuna</a:t>
            </a:r>
          </a:p>
        </p:txBody>
      </p:sp>
      <p:sp>
        <p:nvSpPr>
          <p:cNvPr id="3"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41550253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A1BEE264-3FA1-4FD8-AA9C-7A141C76796D}"/>
              </a:ext>
            </a:extLst>
          </p:cNvPr>
          <p:cNvSpPr>
            <a:spLocks noGrp="1"/>
          </p:cNvSpPr>
          <p:nvPr>
            <p:ph type="ctrTitle"/>
          </p:nvPr>
        </p:nvSpPr>
        <p:spPr>
          <a:xfrm>
            <a:off x="1950720" y="2567986"/>
            <a:ext cx="9144000" cy="2387600"/>
          </a:xfrm>
        </p:spPr>
        <p:txBody>
          <a:bodyPr>
            <a:normAutofit fontScale="90000"/>
          </a:bodyPr>
          <a:lstStyle/>
          <a:p>
            <a:r>
              <a:rPr lang="hr-HR" b="1" dirty="0"/>
              <a:t>Primjer</a:t>
            </a:r>
            <a:br>
              <a:rPr lang="hr-HR" b="1" dirty="0"/>
            </a:br>
            <a:r>
              <a:rPr lang="hr-HR" b="1" dirty="0"/>
              <a:t>Dohodak od nesamostalnog rada</a:t>
            </a:r>
            <a:br>
              <a:rPr lang="hr-HR" b="1" dirty="0"/>
            </a:br>
            <a:r>
              <a:rPr lang="hr-HR" b="1" dirty="0"/>
              <a:t>Poljska</a:t>
            </a:r>
            <a:br>
              <a:rPr lang="hr-HR" b="1" dirty="0"/>
            </a:br>
            <a:r>
              <a:rPr lang="hr-HR" b="1" dirty="0"/>
              <a:t>(2019.)</a:t>
            </a:r>
            <a:br>
              <a:rPr lang="hr-HR" b="1" dirty="0"/>
            </a:br>
            <a:endParaRPr lang="hr-HR" dirty="0"/>
          </a:p>
        </p:txBody>
      </p:sp>
    </p:spTree>
    <p:extLst>
      <p:ext uri="{BB962C8B-B14F-4D97-AF65-F5344CB8AC3E}">
        <p14:creationId xmlns:p14="http://schemas.microsoft.com/office/powerpoint/2010/main" val="41750367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387927" y="1052737"/>
            <a:ext cx="11402291" cy="5625154"/>
          </a:xfrm>
        </p:spPr>
        <p:txBody>
          <a:bodyPr>
            <a:normAutofit/>
          </a:bodyPr>
          <a:lstStyle/>
          <a:p>
            <a:pPr algn="just"/>
            <a:r>
              <a:rPr lang="hr-HR" sz="2400" dirty="0"/>
              <a:t>Hrvatski porezni rezident izaslan je od strane hrvatskog društva u siječnju 2019. godine u Poljsku. Hrvatsko društvo poreznom obvezniku isplaćuje plaću. S obzirom da se radi o projektu koji će trajati godinu dana Poljska ima pravo oporezivanja plaće, nadnice i drugih sličnih primanja s nesamostalnog rada obavljenog u Poljskoj od prvog dana </a:t>
            </a:r>
            <a:r>
              <a:rPr lang="hr-HR" sz="2400" dirty="0" err="1"/>
              <a:t>izaslanja</a:t>
            </a:r>
            <a:r>
              <a:rPr lang="hr-HR" sz="2400" dirty="0"/>
              <a:t> poreznog obveznika u Poljsku. </a:t>
            </a:r>
          </a:p>
          <a:p>
            <a:pPr algn="just"/>
            <a:r>
              <a:rPr lang="hr-HR" sz="2400" dirty="0"/>
              <a:t>S obzirom na činjenicu da je porezni obveznik ostao hrvatski porezni rezident pravo oporezivanja ima i Republika Hrvatska kao država </a:t>
            </a:r>
            <a:r>
              <a:rPr lang="hr-HR" sz="2400" dirty="0" err="1"/>
              <a:t>rezidentnosti</a:t>
            </a:r>
            <a:r>
              <a:rPr lang="hr-HR" sz="2400" dirty="0"/>
              <a:t> poreznog obveznika, međutim Republika Hrvatska kao država </a:t>
            </a:r>
            <a:r>
              <a:rPr lang="hr-HR" sz="2400" dirty="0" err="1"/>
              <a:t>rezidentnosti</a:t>
            </a:r>
            <a:r>
              <a:rPr lang="hr-HR" sz="2400" dirty="0"/>
              <a:t> poreznog obveznika obvezna je izvršiti uklanjanje dvostrukog oporezivanja na način da uračuna porez plaćen u Poljskoj. </a:t>
            </a:r>
          </a:p>
          <a:p>
            <a:pPr algn="just"/>
            <a:r>
              <a:rPr lang="hr-HR" sz="2400" dirty="0"/>
              <a:t>Naime, porezni obveznik je hrvatski porezni rezident jer mu je središte životnih interesa u Republici Hrvatskoj budući da mu je u Republici Hrvatskoj ostala živjeti supruga sa dvoje maloljetne djece. </a:t>
            </a:r>
          </a:p>
        </p:txBody>
      </p:sp>
      <p:sp>
        <p:nvSpPr>
          <p:cNvPr id="3" name="Rezervirano mjesto teksta 2"/>
          <p:cNvSpPr>
            <a:spLocks noGrp="1"/>
          </p:cNvSpPr>
          <p:nvPr>
            <p:ph type="body" sz="quarter" idx="10"/>
          </p:nvPr>
        </p:nvSpPr>
        <p:spPr>
          <a:xfrm>
            <a:off x="498764" y="476672"/>
            <a:ext cx="8765588" cy="431800"/>
          </a:xfrm>
        </p:spPr>
        <p:txBody>
          <a:bodyPr/>
          <a:lstStyle/>
          <a:p>
            <a:r>
              <a:rPr lang="hr-HR" dirty="0">
                <a:solidFill>
                  <a:schemeClr val="tx1"/>
                </a:solidFill>
              </a:rPr>
              <a:t>Plaća – Poljska (P1) - primjena članka 80.a st.4.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290945" y="980729"/>
            <a:ext cx="11596255" cy="5586326"/>
          </a:xfrm>
        </p:spPr>
        <p:txBody>
          <a:bodyPr/>
          <a:lstStyle/>
          <a:p>
            <a:pPr algn="just"/>
            <a:r>
              <a:rPr lang="hr-HR" sz="2200" dirty="0"/>
              <a:t>Polazeći od gore navedenog porezni obveznik kao hrvatski porezni rezident obvezan je upisati se u Registra poreznih obveznika Republike Hrvatske budući da ostvaruje dohodak iz inozemstva. Uzevši u obzir činjenicu da porezni obveznik u Poljskoj plaća predujmove poreza na dohodak od nesamostalnog rada porezni obveznik je podnio „INO-IZJAVU“ u kojoj je izjavio da ostvaruje dohodak u Poljskoj. INO-IZJAVA zamjenjuje Obrazac RPO te da je njenim podnošenjem ispunjena obveza prijave u Registra poreznih obveznika. </a:t>
            </a:r>
          </a:p>
          <a:p>
            <a:pPr algn="just"/>
            <a:r>
              <a:rPr lang="hr-HR" sz="2200" dirty="0"/>
              <a:t>Porezni obveznik u siječnju 2020. godine podnosi Obrazac INO-DOH u kojem iskazuje dohodak od nesamostalnog rada, neoporezive primitke, porez plaćen u Poljskoj kako bi se isti mogao uračunatu u poreznu obvezu u Republici Hrvatskoj. Ističemo da je porezni obveznik u Obrascu INO-DOH istaknuo da želi primjenu odredbi tuzemnih propisa (</a:t>
            </a:r>
            <a:r>
              <a:rPr lang="hr-HR" sz="2200" dirty="0" err="1"/>
              <a:t>čl</a:t>
            </a:r>
            <a:r>
              <a:rPr lang="hr-HR" sz="2200" dirty="0"/>
              <a:t>. 80.a. st.4. Zakona o porezu na dohodak).</a:t>
            </a:r>
          </a:p>
          <a:p>
            <a:pPr algn="just"/>
            <a:endParaRPr lang="hr-HR" sz="2200" dirty="0"/>
          </a:p>
        </p:txBody>
      </p:sp>
      <p:sp>
        <p:nvSpPr>
          <p:cNvPr id="3" name="Rezervirano mjesto teksta 2"/>
          <p:cNvSpPr>
            <a:spLocks noGrp="1"/>
          </p:cNvSpPr>
          <p:nvPr>
            <p:ph type="body" sz="quarter" idx="10"/>
          </p:nvPr>
        </p:nvSpPr>
        <p:spPr>
          <a:xfrm>
            <a:off x="374073" y="476672"/>
            <a:ext cx="8890279" cy="431800"/>
          </a:xfrm>
        </p:spPr>
        <p:txBody>
          <a:bodyPr/>
          <a:lstStyle/>
          <a:p>
            <a:r>
              <a:rPr lang="hr-HR" dirty="0">
                <a:solidFill>
                  <a:schemeClr val="tx1"/>
                </a:solidFill>
              </a:rPr>
              <a:t>Plaća – Poljska (P1) - primjena članka 80.a st.4.</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a:xfrm>
            <a:off x="346364" y="476672"/>
            <a:ext cx="8917988" cy="431800"/>
          </a:xfrm>
        </p:spPr>
        <p:txBody>
          <a:bodyPr/>
          <a:lstStyle/>
          <a:p>
            <a:r>
              <a:rPr lang="hr-HR" dirty="0">
                <a:solidFill>
                  <a:schemeClr val="tx1"/>
                </a:solidFill>
              </a:rPr>
              <a:t>Plaća – Poljska (P1) - primjena članka 80.a st.4.</a:t>
            </a:r>
          </a:p>
        </p:txBody>
      </p:sp>
      <p:graphicFrame>
        <p:nvGraphicFramePr>
          <p:cNvPr id="104450" name="Object 2"/>
          <p:cNvGraphicFramePr>
            <a:graphicFrameLocks noChangeAspect="1"/>
          </p:cNvGraphicFramePr>
          <p:nvPr/>
        </p:nvGraphicFramePr>
        <p:xfrm>
          <a:off x="332509" y="1107774"/>
          <a:ext cx="11526981" cy="5529564"/>
        </p:xfrm>
        <a:graphic>
          <a:graphicData uri="http://schemas.openxmlformats.org/presentationml/2006/ole">
            <mc:AlternateContent xmlns:mc="http://schemas.openxmlformats.org/markup-compatibility/2006">
              <mc:Choice xmlns:v="urn:schemas-microsoft-com:vml" Requires="v">
                <p:oleObj spid="_x0000_s204823" name="Worksheet" r:id="rId3" imgW="8486671" imgH="6524565" progId="Excel.Sheet.12">
                  <p:embed/>
                </p:oleObj>
              </mc:Choice>
              <mc:Fallback>
                <p:oleObj name="Worksheet" r:id="rId3" imgW="8486671" imgH="6524565"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09" y="1107774"/>
                        <a:ext cx="11526981" cy="55295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a:xfrm>
            <a:off x="318655" y="476672"/>
            <a:ext cx="8945697" cy="431800"/>
          </a:xfrm>
        </p:spPr>
        <p:txBody>
          <a:bodyPr/>
          <a:lstStyle/>
          <a:p>
            <a:r>
              <a:rPr lang="hr-HR" dirty="0">
                <a:solidFill>
                  <a:schemeClr val="tx1"/>
                </a:solidFill>
              </a:rPr>
              <a:t>Plaća – Poljska (P1) - primjena članka 80.a st.4.</a:t>
            </a:r>
          </a:p>
        </p:txBody>
      </p:sp>
      <p:graphicFrame>
        <p:nvGraphicFramePr>
          <p:cNvPr id="105474" name="Object 2"/>
          <p:cNvGraphicFramePr>
            <a:graphicFrameLocks noChangeAspect="1"/>
          </p:cNvGraphicFramePr>
          <p:nvPr/>
        </p:nvGraphicFramePr>
        <p:xfrm>
          <a:off x="429491" y="1124744"/>
          <a:ext cx="11471564" cy="5511583"/>
        </p:xfrm>
        <a:graphic>
          <a:graphicData uri="http://schemas.openxmlformats.org/presentationml/2006/ole">
            <mc:AlternateContent xmlns:mc="http://schemas.openxmlformats.org/markup-compatibility/2006">
              <mc:Choice xmlns:v="urn:schemas-microsoft-com:vml" Requires="v">
                <p:oleObj spid="_x0000_s205847" name="Worksheet" r:id="rId3" imgW="8725029" imgH="6077015" progId="">
                  <p:embed/>
                </p:oleObj>
              </mc:Choice>
              <mc:Fallback>
                <p:oleObj name="Worksheet" r:id="rId3" imgW="8725029" imgH="607701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491" y="1124744"/>
                        <a:ext cx="11471564" cy="55115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a:xfrm>
            <a:off x="235527" y="476672"/>
            <a:ext cx="9028825" cy="431800"/>
          </a:xfrm>
        </p:spPr>
        <p:txBody>
          <a:bodyPr/>
          <a:lstStyle/>
          <a:p>
            <a:r>
              <a:rPr lang="hr-HR" dirty="0">
                <a:solidFill>
                  <a:schemeClr val="tx1"/>
                </a:solidFill>
              </a:rPr>
              <a:t>Plaća – Poljska (P1) - primjena članka 80.a st.4.</a:t>
            </a:r>
          </a:p>
        </p:txBody>
      </p:sp>
      <p:graphicFrame>
        <p:nvGraphicFramePr>
          <p:cNvPr id="106499" name="Object 3"/>
          <p:cNvGraphicFramePr>
            <a:graphicFrameLocks noChangeAspect="1"/>
          </p:cNvGraphicFramePr>
          <p:nvPr/>
        </p:nvGraphicFramePr>
        <p:xfrm>
          <a:off x="304800" y="1052736"/>
          <a:ext cx="11582400" cy="5542028"/>
        </p:xfrm>
        <a:graphic>
          <a:graphicData uri="http://schemas.openxmlformats.org/presentationml/2006/ole">
            <mc:AlternateContent xmlns:mc="http://schemas.openxmlformats.org/markup-compatibility/2006">
              <mc:Choice xmlns:v="urn:schemas-microsoft-com:vml" Requires="v">
                <p:oleObj spid="_x0000_s206871" name="Worksheet" r:id="rId3" imgW="8725029" imgH="6248422" progId="">
                  <p:embed/>
                </p:oleObj>
              </mc:Choice>
              <mc:Fallback>
                <p:oleObj name="Worksheet" r:id="rId3" imgW="8725029" imgH="624842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52736"/>
                        <a:ext cx="11582400" cy="55420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zervirano mjesto teksta 13">
            <a:extLst>
              <a:ext uri="{FF2B5EF4-FFF2-40B4-BE49-F238E27FC236}">
                <a16:creationId xmlns:a16="http://schemas.microsoft.com/office/drawing/2014/main" id="{C1E0D506-F18D-470D-B02C-D28A927D253A}"/>
              </a:ext>
            </a:extLst>
          </p:cNvPr>
          <p:cNvSpPr>
            <a:spLocks noGrp="1"/>
          </p:cNvSpPr>
          <p:nvPr>
            <p:ph type="body" sz="quarter" idx="10"/>
          </p:nvPr>
        </p:nvSpPr>
        <p:spPr>
          <a:xfrm>
            <a:off x="0" y="304800"/>
            <a:ext cx="12192000" cy="431800"/>
          </a:xfrm>
        </p:spPr>
        <p:txBody>
          <a:bodyPr/>
          <a:lstStyle/>
          <a:p>
            <a:pPr algn="ctr"/>
            <a:r>
              <a:rPr lang="hr-HR" b="1" dirty="0">
                <a:solidFill>
                  <a:schemeClr val="tx1"/>
                </a:solidFill>
              </a:rPr>
              <a:t>UZDRŽAVANI ČLANOVI</a:t>
            </a:r>
          </a:p>
          <a:p>
            <a:pPr algn="ctr"/>
            <a:endParaRPr lang="hr-HR" b="1" dirty="0">
              <a:solidFill>
                <a:schemeClr val="tx1"/>
              </a:solidFill>
              <a:highlight>
                <a:srgbClr val="FFFF00"/>
              </a:highlight>
            </a:endParaRPr>
          </a:p>
        </p:txBody>
      </p:sp>
      <p:graphicFrame>
        <p:nvGraphicFramePr>
          <p:cNvPr id="8" name="Objekt 7">
            <a:extLst>
              <a:ext uri="{FF2B5EF4-FFF2-40B4-BE49-F238E27FC236}">
                <a16:creationId xmlns:a16="http://schemas.microsoft.com/office/drawing/2014/main" id="{CDA2EEE3-9582-4499-AAAB-F75A87100AC3}"/>
              </a:ext>
            </a:extLst>
          </p:cNvPr>
          <p:cNvGraphicFramePr>
            <a:graphicFrameLocks noChangeAspect="1"/>
          </p:cNvGraphicFramePr>
          <p:nvPr>
            <p:extLst>
              <p:ext uri="{D42A27DB-BD31-4B8C-83A1-F6EECF244321}">
                <p14:modId xmlns:p14="http://schemas.microsoft.com/office/powerpoint/2010/main" val="215546948"/>
              </p:ext>
            </p:extLst>
          </p:nvPr>
        </p:nvGraphicFramePr>
        <p:xfrm>
          <a:off x="1427017" y="1080654"/>
          <a:ext cx="9963703" cy="5583381"/>
        </p:xfrm>
        <a:graphic>
          <a:graphicData uri="http://schemas.openxmlformats.org/presentationml/2006/ole">
            <mc:AlternateContent xmlns:mc="http://schemas.openxmlformats.org/markup-compatibility/2006">
              <mc:Choice xmlns:v="urn:schemas-microsoft-com:vml" Requires="v">
                <p:oleObj spid="_x0000_s1053" name="Document" r:id="rId3" imgW="5760720" imgH="5548887" progId="Word.Document.12">
                  <p:embed/>
                </p:oleObj>
              </mc:Choice>
              <mc:Fallback>
                <p:oleObj name="Document" r:id="rId3" imgW="5760720" imgH="5548887" progId="Word.Document.12">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017" y="1080654"/>
                        <a:ext cx="9963703" cy="5583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2021298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a:xfrm>
            <a:off x="2135560" y="476672"/>
            <a:ext cx="7128792" cy="431800"/>
          </a:xfrm>
        </p:spPr>
        <p:txBody>
          <a:bodyPr/>
          <a:lstStyle/>
          <a:p>
            <a:r>
              <a:rPr lang="hr-HR" dirty="0"/>
              <a:t>Plaća – Poljska (P1) - primjena članka 80.a st.4.</a:t>
            </a:r>
          </a:p>
        </p:txBody>
      </p:sp>
      <p:sp>
        <p:nvSpPr>
          <p:cNvPr id="107521" name="Rectangle 1"/>
          <p:cNvSpPr>
            <a:spLocks noChangeArrowheads="1"/>
          </p:cNvSpPr>
          <p:nvPr/>
        </p:nvSpPr>
        <p:spPr bwMode="auto">
          <a:xfrm>
            <a:off x="2578054" y="906491"/>
            <a:ext cx="703590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hr-HR" sz="2400" dirty="0">
                <a:latin typeface="Arial" pitchFamily="34" charset="0"/>
                <a:ea typeface="Calibri" pitchFamily="34" charset="0"/>
                <a:cs typeface="Arial" pitchFamily="34" charset="0"/>
              </a:rPr>
              <a:t>Obračun godi</a:t>
            </a:r>
            <a:r>
              <a:rPr lang="hr-HR" sz="2400" dirty="0">
                <a:latin typeface="Calibri"/>
                <a:ea typeface="Calibri" pitchFamily="34" charset="0"/>
                <a:cs typeface="Arial" pitchFamily="34" charset="0"/>
              </a:rPr>
              <a:t>š</a:t>
            </a:r>
            <a:r>
              <a:rPr lang="hr-HR" sz="2400" dirty="0">
                <a:latin typeface="Arial" pitchFamily="34" charset="0"/>
                <a:ea typeface="Calibri" pitchFamily="34" charset="0"/>
                <a:cs typeface="Arial" pitchFamily="34" charset="0"/>
              </a:rPr>
              <a:t>nje poreza na dohodak Poljska (P1)</a:t>
            </a:r>
            <a:endParaRPr lang="hr-HR" sz="4800" dirty="0">
              <a:latin typeface="Arial" pitchFamily="34" charset="0"/>
              <a:cs typeface="Arial" pitchFamily="34" charset="0"/>
            </a:endParaRPr>
          </a:p>
        </p:txBody>
      </p:sp>
      <p:sp>
        <p:nvSpPr>
          <p:cNvPr id="107523"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107522" name="Object 2"/>
          <p:cNvGraphicFramePr>
            <a:graphicFrameLocks noChangeAspect="1"/>
          </p:cNvGraphicFramePr>
          <p:nvPr/>
        </p:nvGraphicFramePr>
        <p:xfrm>
          <a:off x="346364" y="1501375"/>
          <a:ext cx="11499272" cy="5051825"/>
        </p:xfrm>
        <a:graphic>
          <a:graphicData uri="http://schemas.openxmlformats.org/presentationml/2006/ole">
            <mc:AlternateContent xmlns:mc="http://schemas.openxmlformats.org/markup-compatibility/2006">
              <mc:Choice xmlns:v="urn:schemas-microsoft-com:vml" Requires="v">
                <p:oleObj spid="_x0000_s207895" name="Worksheet" r:id="rId3" imgW="4829108" imgH="2495404" progId="Excel.Sheet.12">
                  <p:embed/>
                </p:oleObj>
              </mc:Choice>
              <mc:Fallback>
                <p:oleObj name="Worksheet" r:id="rId3" imgW="4829108" imgH="2495404"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4" y="1501375"/>
                        <a:ext cx="11499272" cy="505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p:cNvSpPr>
            <a:spLocks noGrp="1"/>
          </p:cNvSpPr>
          <p:nvPr>
            <p:ph idx="1"/>
          </p:nvPr>
        </p:nvSpPr>
        <p:spPr>
          <a:xfrm>
            <a:off x="318655" y="980729"/>
            <a:ext cx="11540836" cy="5669453"/>
          </a:xfrm>
        </p:spPr>
        <p:txBody>
          <a:bodyPr/>
          <a:lstStyle/>
          <a:p>
            <a:pPr algn="just"/>
            <a:r>
              <a:rPr lang="hr-HR" sz="2400" dirty="0"/>
              <a:t>Pretpostavimo da je porezni obveznik iz primjera (P1) dao otkaz u prosincu 2018. godini u hrvatskom društvo </a:t>
            </a:r>
            <a:r>
              <a:rPr lang="hr-HR" sz="2400" dirty="0" err="1"/>
              <a:t>Izaslanje</a:t>
            </a:r>
            <a:r>
              <a:rPr lang="hr-HR" sz="2400" dirty="0"/>
              <a:t> 2019. </a:t>
            </a:r>
            <a:r>
              <a:rPr lang="hr-HR" sz="2400" dirty="0" err="1"/>
              <a:t>d.d</a:t>
            </a:r>
            <a:r>
              <a:rPr lang="hr-HR" sz="2400" dirty="0"/>
              <a:t>. i zaposlio se u poljskom društvu </a:t>
            </a:r>
            <a:r>
              <a:rPr lang="hr-HR" sz="2400" dirty="0" err="1"/>
              <a:t>Gruzdien</a:t>
            </a:r>
            <a:r>
              <a:rPr lang="hr-HR" sz="2400" dirty="0"/>
              <a:t> sp.z.o.o. te je tijekom 2019. godine radio za poljsko društvo </a:t>
            </a:r>
            <a:r>
              <a:rPr lang="hr-HR" sz="2400" dirty="0" err="1"/>
              <a:t>Gruzdien</a:t>
            </a:r>
            <a:r>
              <a:rPr lang="hr-HR" sz="2400" dirty="0"/>
              <a:t> sp.z.o.o. Poljsko društvo poreznom obvezniku isplaćuje plaću, nadnicu i druga slična primanja s osnova nesamostalnog rada obavljenog u Poljskoj. </a:t>
            </a:r>
          </a:p>
          <a:p>
            <a:pPr algn="just"/>
            <a:r>
              <a:rPr lang="hr-HR" sz="2400" dirty="0"/>
              <a:t>Porezni obveznik je i dalje hrvatski porezni rezident jer mu je središte životnih interesa u Republici Hrvatskoj budući da mu je u Republici Hrvatskoj ostala živjeti supruga sa dvoje maloljetne djece te Poljska ima pravo oporezivanja dohotka od nesamostalnog rada koji je obavljen u Poljskoj, međutim s obzirom na činjenicu da je porezni obveznik ostao hrvatski porezni rezident pravo oporezivanja ima i Republika Hrvatska kao država </a:t>
            </a:r>
            <a:r>
              <a:rPr lang="hr-HR" sz="2400" dirty="0" err="1"/>
              <a:t>rezidentnosti</a:t>
            </a:r>
            <a:r>
              <a:rPr lang="hr-HR" sz="2400" dirty="0"/>
              <a:t> poreznog obveznika (Republika Hrvatska kao država </a:t>
            </a:r>
            <a:r>
              <a:rPr lang="hr-HR" sz="2400" dirty="0" err="1"/>
              <a:t>rezidentnosti</a:t>
            </a:r>
            <a:r>
              <a:rPr lang="hr-HR" sz="2400" dirty="0"/>
              <a:t> poreznog obveznika obvezna je izvršiti uklanjanje dvostrukog oporezivanja na način da uračuna porez plaćen u Poljskoj). </a:t>
            </a:r>
          </a:p>
          <a:p>
            <a:endParaRPr lang="hr-HR" sz="2200" dirty="0"/>
          </a:p>
        </p:txBody>
      </p:sp>
      <p:sp>
        <p:nvSpPr>
          <p:cNvPr id="3" name="Rezervirano mjesto teksta 2"/>
          <p:cNvSpPr>
            <a:spLocks noGrp="1"/>
          </p:cNvSpPr>
          <p:nvPr>
            <p:ph type="body" sz="quarter" idx="10"/>
          </p:nvPr>
        </p:nvSpPr>
        <p:spPr>
          <a:xfrm>
            <a:off x="387927" y="476672"/>
            <a:ext cx="8876425" cy="431800"/>
          </a:xfrm>
        </p:spPr>
        <p:txBody>
          <a:bodyPr/>
          <a:lstStyle/>
          <a:p>
            <a:r>
              <a:rPr lang="hr-HR" dirty="0">
                <a:solidFill>
                  <a:schemeClr val="tx1"/>
                </a:solidFill>
              </a:rPr>
              <a:t>Plaća – Poljska (P2) - primjena članka 80.a st.1.</a:t>
            </a:r>
          </a:p>
        </p:txBody>
      </p:sp>
      <p:sp>
        <p:nvSpPr>
          <p:cNvPr id="107523"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p:cNvSpPr>
            <a:spLocks noGrp="1"/>
          </p:cNvSpPr>
          <p:nvPr>
            <p:ph idx="1"/>
          </p:nvPr>
        </p:nvSpPr>
        <p:spPr>
          <a:xfrm>
            <a:off x="332509" y="980729"/>
            <a:ext cx="11540836" cy="5669453"/>
          </a:xfrm>
        </p:spPr>
        <p:txBody>
          <a:bodyPr/>
          <a:lstStyle/>
          <a:p>
            <a:pPr algn="just"/>
            <a:r>
              <a:rPr lang="hr-HR" sz="2400" dirty="0"/>
              <a:t>Porezni obveznik kao hrvatski porezni rezident obvezan je upisati se u Registra poreznih obveznika Republike Hrvatske budući da ostvaruje dohodak iz inozemstva. Uzevši u obzir činjenicu da porezni obveznik u Poljskoj plaća predujmove poreza na dohodak od nesamostalnog rada porezni obveznik je podnio „INO-IZJAVU“ u kojoj je izjavio da ostvaruje dohodak u Poljskoj. INO-IZJAVA zamjenjuje Obrazac RPO te da je njenim podnošenjem ispunjena obveza prijave u Registra poreznih obveznika. </a:t>
            </a:r>
          </a:p>
          <a:p>
            <a:pPr algn="just"/>
            <a:r>
              <a:rPr lang="hr-HR" sz="2400" dirty="0"/>
              <a:t>Porezni obveznik u siječnju 2020. godine podnosi Obrazac INO-DOH u kojem iskazuje dohodak od nesamostalnog rada i porez plaćen u Poljskoj kako bi se isti mogao uračunatu u poreznu obvezu u Republici Hrvatskoj. </a:t>
            </a:r>
            <a:r>
              <a:rPr lang="hr-HR" sz="2400" b="1" dirty="0"/>
              <a:t>Ističemo da je porezni obveznik u Obrascu INO-DOH istaknuo da želi primjenu odredbi inozemnih propisa (</a:t>
            </a:r>
            <a:r>
              <a:rPr lang="hr-HR" sz="2400" b="1" dirty="0" err="1"/>
              <a:t>čl</a:t>
            </a:r>
            <a:r>
              <a:rPr lang="hr-HR" sz="2400" b="1" dirty="0"/>
              <a:t>. 80.a. st. 1. Zakona o porezu na dohodak) budući da bi mu bilo teško dokazivati pravo na neoporezive primitke prema hrvatskim poreznim propisima.</a:t>
            </a:r>
            <a:endParaRPr lang="hr-HR" sz="2400" dirty="0"/>
          </a:p>
          <a:p>
            <a:pPr algn="just"/>
            <a:endParaRPr lang="hr-HR" sz="2200" dirty="0"/>
          </a:p>
        </p:txBody>
      </p:sp>
      <p:sp>
        <p:nvSpPr>
          <p:cNvPr id="3" name="Rezervirano mjesto teksta 2"/>
          <p:cNvSpPr>
            <a:spLocks noGrp="1"/>
          </p:cNvSpPr>
          <p:nvPr>
            <p:ph type="body" sz="quarter" idx="10"/>
          </p:nvPr>
        </p:nvSpPr>
        <p:spPr>
          <a:xfrm>
            <a:off x="374073" y="476672"/>
            <a:ext cx="8890279" cy="431800"/>
          </a:xfrm>
        </p:spPr>
        <p:txBody>
          <a:bodyPr/>
          <a:lstStyle/>
          <a:p>
            <a:r>
              <a:rPr lang="hr-HR" dirty="0">
                <a:solidFill>
                  <a:schemeClr val="tx1"/>
                </a:solidFill>
              </a:rPr>
              <a:t>Plaća – Poljska (P2) - primjena članka 80.a st.1.</a:t>
            </a:r>
          </a:p>
        </p:txBody>
      </p:sp>
      <p:sp>
        <p:nvSpPr>
          <p:cNvPr id="107523"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a:xfrm>
            <a:off x="304800" y="476672"/>
            <a:ext cx="9031560" cy="431800"/>
          </a:xfrm>
        </p:spPr>
        <p:txBody>
          <a:bodyPr/>
          <a:lstStyle/>
          <a:p>
            <a:r>
              <a:rPr lang="hr-HR" dirty="0">
                <a:solidFill>
                  <a:schemeClr val="tx1"/>
                </a:solidFill>
              </a:rPr>
              <a:t>Plaća – Poljska (P2) - primjena članka 80.a st.1.</a:t>
            </a:r>
          </a:p>
          <a:p>
            <a:endParaRPr lang="hr-HR" dirty="0">
              <a:solidFill>
                <a:schemeClr val="tx1"/>
              </a:solidFill>
            </a:endParaRPr>
          </a:p>
        </p:txBody>
      </p:sp>
      <p:graphicFrame>
        <p:nvGraphicFramePr>
          <p:cNvPr id="232450" name="Object 2"/>
          <p:cNvGraphicFramePr>
            <a:graphicFrameLocks noChangeAspect="1"/>
          </p:cNvGraphicFramePr>
          <p:nvPr/>
        </p:nvGraphicFramePr>
        <p:xfrm>
          <a:off x="332509" y="980728"/>
          <a:ext cx="11554691" cy="5645150"/>
        </p:xfrm>
        <a:graphic>
          <a:graphicData uri="http://schemas.openxmlformats.org/presentationml/2006/ole">
            <mc:AlternateContent xmlns:mc="http://schemas.openxmlformats.org/markup-compatibility/2006">
              <mc:Choice xmlns:v="urn:schemas-microsoft-com:vml" Requires="v">
                <p:oleObj spid="_x0000_s208919" name="Worksheet" r:id="rId3" imgW="8486671" imgH="6524565" progId="Excel.Sheet.12">
                  <p:embed/>
                </p:oleObj>
              </mc:Choice>
              <mc:Fallback>
                <p:oleObj name="Worksheet" r:id="rId3" imgW="8486671" imgH="6524565"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09" y="980728"/>
                        <a:ext cx="11554691" cy="564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a:xfrm>
            <a:off x="304800" y="476672"/>
            <a:ext cx="9031560" cy="431800"/>
          </a:xfrm>
        </p:spPr>
        <p:txBody>
          <a:bodyPr/>
          <a:lstStyle/>
          <a:p>
            <a:r>
              <a:rPr lang="hr-HR" dirty="0">
                <a:solidFill>
                  <a:schemeClr val="tx1"/>
                </a:solidFill>
              </a:rPr>
              <a:t>Plaća – Poljska (P2) - primjena članka 80.a st.1.</a:t>
            </a:r>
          </a:p>
          <a:p>
            <a:endParaRPr lang="hr-HR" dirty="0">
              <a:solidFill>
                <a:schemeClr val="tx1"/>
              </a:solidFill>
            </a:endParaRPr>
          </a:p>
        </p:txBody>
      </p:sp>
      <p:graphicFrame>
        <p:nvGraphicFramePr>
          <p:cNvPr id="234499" name="Object 3"/>
          <p:cNvGraphicFramePr>
            <a:graphicFrameLocks noChangeAspect="1"/>
          </p:cNvGraphicFramePr>
          <p:nvPr/>
        </p:nvGraphicFramePr>
        <p:xfrm>
          <a:off x="360218" y="1020764"/>
          <a:ext cx="11526982" cy="5477018"/>
        </p:xfrm>
        <a:graphic>
          <a:graphicData uri="http://schemas.openxmlformats.org/presentationml/2006/ole">
            <mc:AlternateContent xmlns:mc="http://schemas.openxmlformats.org/markup-compatibility/2006">
              <mc:Choice xmlns:v="urn:schemas-microsoft-com:vml" Requires="v">
                <p:oleObj spid="_x0000_s209943" name="Worksheet" r:id="rId3" imgW="8725029" imgH="6077015" progId="">
                  <p:embed/>
                </p:oleObj>
              </mc:Choice>
              <mc:Fallback>
                <p:oleObj name="Worksheet" r:id="rId3" imgW="8725029" imgH="607701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18" y="1020764"/>
                        <a:ext cx="11526982" cy="5477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a:xfrm>
            <a:off x="2135560" y="476672"/>
            <a:ext cx="7200800" cy="431800"/>
          </a:xfrm>
        </p:spPr>
        <p:txBody>
          <a:bodyPr/>
          <a:lstStyle/>
          <a:p>
            <a:r>
              <a:rPr lang="hr-HR" dirty="0">
                <a:solidFill>
                  <a:schemeClr val="tx1"/>
                </a:solidFill>
              </a:rPr>
              <a:t>Plaća – Poljska (P2) - primjena članka 80.a st.1.</a:t>
            </a:r>
          </a:p>
          <a:p>
            <a:endParaRPr lang="hr-HR" dirty="0">
              <a:solidFill>
                <a:schemeClr val="tx1"/>
              </a:solidFill>
            </a:endParaRPr>
          </a:p>
        </p:txBody>
      </p:sp>
      <p:graphicFrame>
        <p:nvGraphicFramePr>
          <p:cNvPr id="235523" name="Object 3"/>
          <p:cNvGraphicFramePr>
            <a:graphicFrameLocks noChangeAspect="1"/>
          </p:cNvGraphicFramePr>
          <p:nvPr/>
        </p:nvGraphicFramePr>
        <p:xfrm>
          <a:off x="304800" y="1000125"/>
          <a:ext cx="11554691" cy="5539220"/>
        </p:xfrm>
        <a:graphic>
          <a:graphicData uri="http://schemas.openxmlformats.org/presentationml/2006/ole">
            <mc:AlternateContent xmlns:mc="http://schemas.openxmlformats.org/markup-compatibility/2006">
              <mc:Choice xmlns:v="urn:schemas-microsoft-com:vml" Requires="v">
                <p:oleObj spid="_x0000_s210967" name="Worksheet" r:id="rId3" imgW="8725029" imgH="6248422" progId="">
                  <p:embed/>
                </p:oleObj>
              </mc:Choice>
              <mc:Fallback>
                <p:oleObj name="Worksheet" r:id="rId3" imgW="8725029" imgH="6248422"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00125"/>
                        <a:ext cx="11554691" cy="5539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a:xfrm>
            <a:off x="2135560" y="476672"/>
            <a:ext cx="7200800" cy="431800"/>
          </a:xfrm>
        </p:spPr>
        <p:txBody>
          <a:bodyPr/>
          <a:lstStyle/>
          <a:p>
            <a:r>
              <a:rPr lang="hr-HR" dirty="0"/>
              <a:t>Plaća – Poljska (P2) - primjena članka 80.a st.1.</a:t>
            </a:r>
          </a:p>
          <a:p>
            <a:endParaRPr lang="hr-HR" dirty="0"/>
          </a:p>
        </p:txBody>
      </p:sp>
      <p:sp>
        <p:nvSpPr>
          <p:cNvPr id="7" name="Rectangle 1"/>
          <p:cNvSpPr>
            <a:spLocks noChangeArrowheads="1"/>
          </p:cNvSpPr>
          <p:nvPr/>
        </p:nvSpPr>
        <p:spPr bwMode="auto">
          <a:xfrm>
            <a:off x="250491" y="393873"/>
            <a:ext cx="1153972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hr-HR" sz="2400" dirty="0">
                <a:latin typeface="Arial" pitchFamily="34" charset="0"/>
                <a:ea typeface="Calibri" pitchFamily="34" charset="0"/>
                <a:cs typeface="Arial" pitchFamily="34" charset="0"/>
              </a:rPr>
              <a:t>Obračun godi</a:t>
            </a:r>
            <a:r>
              <a:rPr lang="hr-HR" sz="2400" dirty="0">
                <a:latin typeface="Calibri"/>
                <a:ea typeface="Calibri" pitchFamily="34" charset="0"/>
                <a:cs typeface="Arial" pitchFamily="34" charset="0"/>
              </a:rPr>
              <a:t>š</a:t>
            </a:r>
            <a:r>
              <a:rPr lang="hr-HR" sz="2400" dirty="0">
                <a:latin typeface="Arial" pitchFamily="34" charset="0"/>
                <a:ea typeface="Calibri" pitchFamily="34" charset="0"/>
                <a:cs typeface="Arial" pitchFamily="34" charset="0"/>
              </a:rPr>
              <a:t>nje poreza na dohodak Poljska (P2)</a:t>
            </a:r>
            <a:endParaRPr lang="hr-HR" sz="4800" dirty="0">
              <a:latin typeface="Arial" pitchFamily="34" charset="0"/>
              <a:cs typeface="Arial" pitchFamily="34" charset="0"/>
            </a:endParaRPr>
          </a:p>
        </p:txBody>
      </p:sp>
      <p:sp>
        <p:nvSpPr>
          <p:cNvPr id="236550" name="Rectangle 6"/>
          <p:cNvSpPr>
            <a:spLocks noChangeArrowheads="1"/>
          </p:cNvSpPr>
          <p:nvPr/>
        </p:nvSpPr>
        <p:spPr bwMode="auto">
          <a:xfrm>
            <a:off x="152400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hr-HR"/>
          </a:p>
        </p:txBody>
      </p:sp>
      <p:graphicFrame>
        <p:nvGraphicFramePr>
          <p:cNvPr id="236549" name="Object 5"/>
          <p:cNvGraphicFramePr>
            <a:graphicFrameLocks noChangeAspect="1"/>
          </p:cNvGraphicFramePr>
          <p:nvPr/>
        </p:nvGraphicFramePr>
        <p:xfrm>
          <a:off x="346364" y="1025237"/>
          <a:ext cx="11485418" cy="5444836"/>
        </p:xfrm>
        <a:graphic>
          <a:graphicData uri="http://schemas.openxmlformats.org/presentationml/2006/ole">
            <mc:AlternateContent xmlns:mc="http://schemas.openxmlformats.org/markup-compatibility/2006">
              <mc:Choice xmlns:v="urn:schemas-microsoft-com:vml" Requires="v">
                <p:oleObj spid="_x0000_s211991" name="Worksheet" r:id="rId3" imgW="4829242" imgH="2495536" progId="Excel.Sheet.12">
                  <p:embed/>
                </p:oleObj>
              </mc:Choice>
              <mc:Fallback>
                <p:oleObj name="Worksheet" r:id="rId3" imgW="4829242" imgH="2495536"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4" y="1025237"/>
                        <a:ext cx="11485418" cy="54448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zervirano mjesto sadržaja 8"/>
          <p:cNvSpPr>
            <a:spLocks noGrp="1"/>
          </p:cNvSpPr>
          <p:nvPr>
            <p:ph idx="1"/>
          </p:nvPr>
        </p:nvSpPr>
        <p:spPr>
          <a:xfrm>
            <a:off x="318655" y="980729"/>
            <a:ext cx="11582400" cy="5558616"/>
          </a:xfrm>
        </p:spPr>
        <p:txBody>
          <a:bodyPr/>
          <a:lstStyle/>
          <a:p>
            <a:pPr algn="just"/>
            <a:r>
              <a:rPr lang="hr-HR" sz="2400" dirty="0"/>
              <a:t>Iz obračuna za primjere (P1) i (P2) je vidljivo da porezni obveznici moraju voditi računa i o poreznom aspektu odluke o prelaska kod inozemnih poslodavca s obzirom da je praksa pokazala da su pojedini porezni obveznici, zbog ne toliko značajnog povećanja plaće, napustili hrvatska društva koja su ih poslala na </a:t>
            </a:r>
            <a:r>
              <a:rPr lang="hr-HR" sz="2400" dirty="0" err="1"/>
              <a:t>izaslanje</a:t>
            </a:r>
            <a:r>
              <a:rPr lang="hr-HR" sz="2400" dirty="0"/>
              <a:t> i zaposlili se u društvima u koja su bili izaslani.</a:t>
            </a:r>
          </a:p>
          <a:p>
            <a:pPr algn="just"/>
            <a:r>
              <a:rPr lang="hr-HR" sz="2400" dirty="0"/>
              <a:t>U konačnici, nakon oporezivanja, se pokazalo da je odluka o prelasku inozemnom poslodavcu imala negativan financijski rezultat (porezni obveznici su morali platiti više poreza i na taj način se povećanje plaće nije niti osjetilo na njihovom osobnom proračunu). </a:t>
            </a:r>
          </a:p>
          <a:p>
            <a:pPr algn="just"/>
            <a:r>
              <a:rPr lang="hr-HR" sz="2400" dirty="0"/>
              <a:t>Dakle prije samih odluka o možebitnom prelasku od jednog poslodavca drugom poslodavcu (u primjerima (P1) i (P2) je to od hrvatskog poslodavca poslodavcu u Poljskoj) potrebno je da porezni obveznici vode računa o isplativosti odluke o ostanku/prelasku.</a:t>
            </a:r>
          </a:p>
          <a:p>
            <a:endParaRPr lang="hr-HR" sz="2250" dirty="0"/>
          </a:p>
        </p:txBody>
      </p:sp>
      <p:sp>
        <p:nvSpPr>
          <p:cNvPr id="3" name="Rezervirano mjesto teksta 2"/>
          <p:cNvSpPr>
            <a:spLocks noGrp="1"/>
          </p:cNvSpPr>
          <p:nvPr>
            <p:ph type="body" sz="quarter" idx="10"/>
          </p:nvPr>
        </p:nvSpPr>
        <p:spPr/>
        <p:txBody>
          <a:bodyPr/>
          <a:lstStyle/>
          <a:p>
            <a:r>
              <a:rPr lang="hr-HR" dirty="0">
                <a:solidFill>
                  <a:schemeClr val="tx1"/>
                </a:solidFill>
              </a:rPr>
              <a:t>Plaća – Poljska (P1 vs. P2)</a:t>
            </a:r>
          </a:p>
          <a:p>
            <a:endParaRPr lang="hr-HR" dirty="0">
              <a:solidFill>
                <a:schemeClr val="tx1"/>
              </a:solidFill>
            </a:endParaRPr>
          </a:p>
        </p:txBody>
      </p:sp>
      <p:sp>
        <p:nvSpPr>
          <p:cNvPr id="236550" name="Rectangle 6"/>
          <p:cNvSpPr>
            <a:spLocks noChangeArrowheads="1"/>
          </p:cNvSpPr>
          <p:nvPr/>
        </p:nvSpPr>
        <p:spPr bwMode="auto">
          <a:xfrm>
            <a:off x="152400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hr-H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B57F7E8F-B6B6-4082-909E-8172343D3CBD}"/>
              </a:ext>
            </a:extLst>
          </p:cNvPr>
          <p:cNvSpPr>
            <a:spLocks noGrp="1"/>
          </p:cNvSpPr>
          <p:nvPr>
            <p:ph type="ctrTitle"/>
          </p:nvPr>
        </p:nvSpPr>
        <p:spPr>
          <a:xfrm>
            <a:off x="1524000" y="2235200"/>
            <a:ext cx="9144000" cy="2387600"/>
          </a:xfrm>
        </p:spPr>
        <p:txBody>
          <a:bodyPr>
            <a:normAutofit fontScale="90000"/>
          </a:bodyPr>
          <a:lstStyle/>
          <a:p>
            <a:r>
              <a:rPr lang="hr-HR" b="1" dirty="0"/>
              <a:t>Primjer</a:t>
            </a:r>
            <a:br>
              <a:rPr lang="hr-HR" b="1" dirty="0"/>
            </a:br>
            <a:r>
              <a:rPr lang="hr-HR" b="1" dirty="0"/>
              <a:t>Dohodak od nesamostalnog rada - Slovenija</a:t>
            </a:r>
          </a:p>
        </p:txBody>
      </p:sp>
    </p:spTree>
    <p:extLst>
      <p:ext uri="{BB962C8B-B14F-4D97-AF65-F5344CB8AC3E}">
        <p14:creationId xmlns:p14="http://schemas.microsoft.com/office/powerpoint/2010/main" val="20216001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2846" y="365125"/>
            <a:ext cx="10900954" cy="1325563"/>
          </a:xfrm>
        </p:spPr>
        <p:txBody>
          <a:bodyPr>
            <a:normAutofit/>
          </a:bodyPr>
          <a:lstStyle/>
          <a:p>
            <a:r>
              <a:rPr lang="hr-HR" b="1" dirty="0"/>
              <a:t>Plaća - Slovenija</a:t>
            </a:r>
            <a:endParaRPr lang="hr-HR" dirty="0"/>
          </a:p>
        </p:txBody>
      </p:sp>
      <p:sp>
        <p:nvSpPr>
          <p:cNvPr id="4" name="Rezervirano mjesto sadržaja 3"/>
          <p:cNvSpPr>
            <a:spLocks noGrp="1"/>
          </p:cNvSpPr>
          <p:nvPr>
            <p:ph idx="1"/>
          </p:nvPr>
        </p:nvSpPr>
        <p:spPr>
          <a:xfrm>
            <a:off x="371789" y="1825624"/>
            <a:ext cx="11307593" cy="4630593"/>
          </a:xfrm>
        </p:spPr>
        <p:txBody>
          <a:bodyPr>
            <a:normAutofit lnSpcReduction="10000"/>
          </a:bodyPr>
          <a:lstStyle/>
          <a:p>
            <a:pPr algn="just"/>
            <a:r>
              <a:rPr lang="hr-HR" dirty="0"/>
              <a:t>Porezni obveznik Ivica Ivić otišao je sredinom siječnja 2020. godine raditi u Sloveniju. Zaposlio se kod slovenskog poslodavca Global Transport.</a:t>
            </a:r>
          </a:p>
          <a:p>
            <a:pPr algn="just"/>
            <a:r>
              <a:rPr lang="hr-HR" dirty="0"/>
              <a:t>Prva dva mjeseca porezni obveznik vozio je isključivo na teritoriju Slovenije – predujam poreza plaćan u Sloveniji -&gt;  porezni obveznik podnio je “INO-IZJAVU” kako ne bi plaćao predujmove poreza u Sloveniji i Hrvatskoj.</a:t>
            </a:r>
          </a:p>
          <a:p>
            <a:pPr algn="just"/>
            <a:r>
              <a:rPr lang="hr-HR" dirty="0"/>
              <a:t>Nakon dva mjeseca porezni obveznik je počeo voziti po Europi (nije više odrađivao vožnje po Sloveniji) -&gt; poslodavac u Sloveniji je nastavio s plaćanjem predujmova u Sloveniji.</a:t>
            </a:r>
          </a:p>
          <a:p>
            <a:pPr algn="just"/>
            <a:r>
              <a:rPr lang="hr-HR" dirty="0"/>
              <a:t>Porezni obveznik podnosi INO-DOH u kojem izjavljuje da je ostvario neto plaću u iznosu od </a:t>
            </a:r>
            <a:r>
              <a:rPr lang="hr-HR" b="1" dirty="0"/>
              <a:t>22.695,00 EUR </a:t>
            </a:r>
            <a:r>
              <a:rPr lang="hr-HR" dirty="0"/>
              <a:t>(bruto plaća (55.000,00 EUR) – doprinosi (12.155,00 EUR) – porezi (20.150,00 EUR)) za rad slovenskog poslodavca.</a:t>
            </a:r>
          </a:p>
        </p:txBody>
      </p:sp>
    </p:spTree>
    <p:extLst>
      <p:ext uri="{BB962C8B-B14F-4D97-AF65-F5344CB8AC3E}">
        <p14:creationId xmlns:p14="http://schemas.microsoft.com/office/powerpoint/2010/main" val="3920199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4">
            <a:extLst>
              <a:ext uri="{FF2B5EF4-FFF2-40B4-BE49-F238E27FC236}">
                <a16:creationId xmlns:a16="http://schemas.microsoft.com/office/drawing/2014/main" id="{16324EB3-C0EB-4B0B-AF5B-D8C63C8F9F6C}"/>
              </a:ext>
            </a:extLst>
          </p:cNvPr>
          <p:cNvSpPr>
            <a:spLocks noGrp="1"/>
          </p:cNvSpPr>
          <p:nvPr>
            <p:ph idx="1"/>
          </p:nvPr>
        </p:nvSpPr>
        <p:spPr>
          <a:xfrm>
            <a:off x="476250" y="1196753"/>
            <a:ext cx="11106150" cy="5280247"/>
          </a:xfrm>
        </p:spPr>
        <p:txBody>
          <a:bodyPr>
            <a:normAutofit/>
          </a:bodyPr>
          <a:lstStyle/>
          <a:p>
            <a:r>
              <a:rPr lang="hr-HR" sz="2400" b="1" dirty="0"/>
              <a:t>Način ostvarivanja prava na osobni odbitak</a:t>
            </a:r>
          </a:p>
        </p:txBody>
      </p:sp>
      <p:sp>
        <p:nvSpPr>
          <p:cNvPr id="6" name="Rezervirano mjesto teksta 5">
            <a:extLst>
              <a:ext uri="{FF2B5EF4-FFF2-40B4-BE49-F238E27FC236}">
                <a16:creationId xmlns:a16="http://schemas.microsoft.com/office/drawing/2014/main" id="{9CD22F88-E992-4D34-81BE-F80552673791}"/>
              </a:ext>
            </a:extLst>
          </p:cNvPr>
          <p:cNvSpPr>
            <a:spLocks noGrp="1"/>
          </p:cNvSpPr>
          <p:nvPr>
            <p:ph type="body" sz="quarter" idx="10"/>
          </p:nvPr>
        </p:nvSpPr>
        <p:spPr/>
        <p:txBody>
          <a:bodyPr/>
          <a:lstStyle/>
          <a:p>
            <a:r>
              <a:rPr lang="hr-HR" dirty="0">
                <a:solidFill>
                  <a:schemeClr val="tx1"/>
                </a:solidFill>
              </a:rPr>
              <a:t>Godišnji dohodak</a:t>
            </a:r>
          </a:p>
        </p:txBody>
      </p:sp>
      <p:graphicFrame>
        <p:nvGraphicFramePr>
          <p:cNvPr id="8" name="Dijagram 7">
            <a:extLst>
              <a:ext uri="{FF2B5EF4-FFF2-40B4-BE49-F238E27FC236}">
                <a16:creationId xmlns:a16="http://schemas.microsoft.com/office/drawing/2014/main" id="{12BA3D68-86A6-4DF3-A2FD-5D88D8231FFD}"/>
              </a:ext>
            </a:extLst>
          </p:cNvPr>
          <p:cNvGraphicFramePr/>
          <p:nvPr/>
        </p:nvGraphicFramePr>
        <p:xfrm>
          <a:off x="1919288" y="1660626"/>
          <a:ext cx="8324850" cy="4000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40259128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0741B81C-8F60-46CC-B87A-0A31A7FD4C97}"/>
              </a:ext>
            </a:extLst>
          </p:cNvPr>
          <p:cNvGraphicFramePr>
            <a:graphicFrameLocks noChangeAspect="1"/>
          </p:cNvGraphicFramePr>
          <p:nvPr>
            <p:extLst>
              <p:ext uri="{D42A27DB-BD31-4B8C-83A1-F6EECF244321}">
                <p14:modId xmlns:p14="http://schemas.microsoft.com/office/powerpoint/2010/main" val="3313169759"/>
              </p:ext>
            </p:extLst>
          </p:nvPr>
        </p:nvGraphicFramePr>
        <p:xfrm>
          <a:off x="251209" y="207241"/>
          <a:ext cx="11716377" cy="6381750"/>
        </p:xfrm>
        <a:graphic>
          <a:graphicData uri="http://schemas.openxmlformats.org/presentationml/2006/ole">
            <mc:AlternateContent xmlns:mc="http://schemas.openxmlformats.org/markup-compatibility/2006">
              <mc:Choice xmlns:v="urn:schemas-microsoft-com:vml" Requires="v">
                <p:oleObj spid="_x0000_s213014" name="Worksheet" r:id="rId3" imgW="8486708" imgH="6524539" progId="Excel.Sheet.12">
                  <p:embed/>
                </p:oleObj>
              </mc:Choice>
              <mc:Fallback>
                <p:oleObj name="Worksheet" r:id="rId3" imgW="8486708" imgH="6524539"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09" y="207241"/>
                        <a:ext cx="11716377" cy="638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667981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a:extLst>
              <a:ext uri="{FF2B5EF4-FFF2-40B4-BE49-F238E27FC236}">
                <a16:creationId xmlns:a16="http://schemas.microsoft.com/office/drawing/2014/main" id="{854CBD49-E03F-4392-B845-BC9AC54F3E67}"/>
              </a:ext>
            </a:extLst>
          </p:cNvPr>
          <p:cNvGraphicFramePr>
            <a:graphicFrameLocks noChangeAspect="1"/>
          </p:cNvGraphicFramePr>
          <p:nvPr>
            <p:extLst>
              <p:ext uri="{D42A27DB-BD31-4B8C-83A1-F6EECF244321}">
                <p14:modId xmlns:p14="http://schemas.microsoft.com/office/powerpoint/2010/main" val="17779931"/>
              </p:ext>
            </p:extLst>
          </p:nvPr>
        </p:nvGraphicFramePr>
        <p:xfrm>
          <a:off x="268288" y="360363"/>
          <a:ext cx="11784012" cy="5962650"/>
        </p:xfrm>
        <a:graphic>
          <a:graphicData uri="http://schemas.openxmlformats.org/presentationml/2006/ole">
            <mc:AlternateContent xmlns:mc="http://schemas.openxmlformats.org/markup-compatibility/2006">
              <mc:Choice xmlns:v="urn:schemas-microsoft-com:vml" Requires="v">
                <p:oleObj spid="_x0000_s214039" name="Worksheet" r:id="rId3" imgW="8945809" imgH="5890347" progId="Excel.Sheet.8">
                  <p:embed/>
                </p:oleObj>
              </mc:Choice>
              <mc:Fallback>
                <p:oleObj name="Worksheet" r:id="rId3" imgW="8945809" imgH="5890347" progId="Excel.Sheet.8">
                  <p:embed/>
                  <p:pic>
                    <p:nvPicPr>
                      <p:cNvPr id="0" name="Picture 2"/>
                      <p:cNvPicPr>
                        <a:picLocks noChangeAspect="1" noChangeArrowheads="1"/>
                      </p:cNvPicPr>
                      <p:nvPr/>
                    </p:nvPicPr>
                    <p:blipFill>
                      <a:blip r:embed="rId4"/>
                      <a:srcRect/>
                      <a:stretch>
                        <a:fillRect/>
                      </a:stretch>
                    </p:blipFill>
                    <p:spPr bwMode="auto">
                      <a:xfrm>
                        <a:off x="268288" y="360363"/>
                        <a:ext cx="11784012" cy="596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716868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extLst>
              <p:ext uri="{D42A27DB-BD31-4B8C-83A1-F6EECF244321}">
                <p14:modId xmlns:p14="http://schemas.microsoft.com/office/powerpoint/2010/main" val="3191113833"/>
              </p:ext>
            </p:extLst>
          </p:nvPr>
        </p:nvGraphicFramePr>
        <p:xfrm>
          <a:off x="377825" y="436209"/>
          <a:ext cx="11436350" cy="6222044"/>
        </p:xfrm>
        <a:graphic>
          <a:graphicData uri="http://schemas.openxmlformats.org/presentationml/2006/ole">
            <mc:AlternateContent xmlns:mc="http://schemas.openxmlformats.org/markup-compatibility/2006">
              <mc:Choice xmlns:v="urn:schemas-microsoft-com:vml" Requires="v">
                <p:oleObj spid="_x0000_s215062" name="Worksheet" r:id="rId3" imgW="8725029" imgH="6438996" progId="">
                  <p:embed/>
                </p:oleObj>
              </mc:Choice>
              <mc:Fallback>
                <p:oleObj name="Worksheet" r:id="rId3" imgW="8725029" imgH="643899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436209"/>
                        <a:ext cx="11436350" cy="6222044"/>
                      </a:xfrm>
                      <a:prstGeom prst="rect">
                        <a:avLst/>
                      </a:prstGeom>
                      <a:noFill/>
                    </p:spPr>
                  </p:pic>
                </p:oleObj>
              </mc:Fallback>
            </mc:AlternateContent>
          </a:graphicData>
        </a:graphic>
      </p:graphicFrame>
    </p:spTree>
    <p:extLst>
      <p:ext uri="{BB962C8B-B14F-4D97-AF65-F5344CB8AC3E}">
        <p14:creationId xmlns:p14="http://schemas.microsoft.com/office/powerpoint/2010/main" val="15894031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1A6E8FB0-0AAE-4969-9712-50F23F8F8466}"/>
              </a:ext>
            </a:extLst>
          </p:cNvPr>
          <p:cNvSpPr>
            <a:spLocks noGrp="1"/>
          </p:cNvSpPr>
          <p:nvPr>
            <p:ph type="body" sz="quarter" idx="10"/>
          </p:nvPr>
        </p:nvSpPr>
        <p:spPr/>
        <p:txBody>
          <a:bodyPr/>
          <a:lstStyle/>
          <a:p>
            <a:r>
              <a:rPr lang="hr-HR" dirty="0"/>
              <a:t>Plaća - Slovenija</a:t>
            </a:r>
          </a:p>
        </p:txBody>
      </p:sp>
      <p:sp>
        <p:nvSpPr>
          <p:cNvPr id="2" name="Pravokutnik 1">
            <a:extLst>
              <a:ext uri="{FF2B5EF4-FFF2-40B4-BE49-F238E27FC236}">
                <a16:creationId xmlns:a16="http://schemas.microsoft.com/office/drawing/2014/main" id="{AB412329-0C24-4E37-86A6-13C20B53E576}"/>
              </a:ext>
            </a:extLst>
          </p:cNvPr>
          <p:cNvSpPr/>
          <p:nvPr/>
        </p:nvSpPr>
        <p:spPr>
          <a:xfrm>
            <a:off x="0" y="34265"/>
            <a:ext cx="12192000" cy="390363"/>
          </a:xfrm>
          <a:prstGeom prst="rect">
            <a:avLst/>
          </a:prstGeom>
        </p:spPr>
        <p:txBody>
          <a:bodyPr wrap="square">
            <a:spAutoFit/>
          </a:bodyPr>
          <a:lstStyle/>
          <a:p>
            <a:pPr algn="ctr">
              <a:lnSpc>
                <a:spcPct val="115000"/>
              </a:lnSpc>
              <a:spcAft>
                <a:spcPts val="1000"/>
              </a:spcAft>
            </a:pPr>
            <a:r>
              <a:rPr lang="hr-HR" dirty="0">
                <a:latin typeface="Arial" panose="020B0604020202020204" pitchFamily="34" charset="0"/>
                <a:ea typeface="Calibri" panose="020F0502020204030204" pitchFamily="34" charset="0"/>
                <a:cs typeface="Times New Roman" panose="02020603050405020304" pitchFamily="18" charset="0"/>
              </a:rPr>
              <a:t>Godišnji obračun poreza i prireza za dohodak od nesamostalnog rada ostvaren u Republici Sloveniji</a:t>
            </a:r>
            <a:endParaRPr lang="hr-HR" sz="2400" dirty="0">
              <a:ea typeface="Calibri" panose="020F0502020204030204" pitchFamily="34" charset="0"/>
              <a:cs typeface="Times New Roman" panose="02020603050405020304" pitchFamily="18" charset="0"/>
            </a:endParaRPr>
          </a:p>
        </p:txBody>
      </p:sp>
      <p:sp>
        <p:nvSpPr>
          <p:cNvPr id="6" name="Rectangle 2">
            <a:extLst>
              <a:ext uri="{FF2B5EF4-FFF2-40B4-BE49-F238E27FC236}">
                <a16:creationId xmlns:a16="http://schemas.microsoft.com/office/drawing/2014/main" id="{0286F956-8235-4F4C-9B16-F3F90E88C18C}"/>
              </a:ext>
            </a:extLst>
          </p:cNvPr>
          <p:cNvSpPr>
            <a:spLocks noChangeArrowheads="1"/>
          </p:cNvSpPr>
          <p:nvPr/>
        </p:nvSpPr>
        <p:spPr bwMode="auto">
          <a:xfrm>
            <a:off x="1524001" y="13821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7" name="Objekt 6">
            <a:extLst>
              <a:ext uri="{FF2B5EF4-FFF2-40B4-BE49-F238E27FC236}">
                <a16:creationId xmlns:a16="http://schemas.microsoft.com/office/drawing/2014/main" id="{5993D954-27DC-4B39-B3B0-22CE69CC447B}"/>
              </a:ext>
            </a:extLst>
          </p:cNvPr>
          <p:cNvGraphicFramePr>
            <a:graphicFrameLocks noChangeAspect="1"/>
          </p:cNvGraphicFramePr>
          <p:nvPr>
            <p:extLst>
              <p:ext uri="{D42A27DB-BD31-4B8C-83A1-F6EECF244321}">
                <p14:modId xmlns:p14="http://schemas.microsoft.com/office/powerpoint/2010/main" val="553073230"/>
              </p:ext>
            </p:extLst>
          </p:nvPr>
        </p:nvGraphicFramePr>
        <p:xfrm>
          <a:off x="450501" y="490796"/>
          <a:ext cx="11290997" cy="4536502"/>
        </p:xfrm>
        <a:graphic>
          <a:graphicData uri="http://schemas.openxmlformats.org/presentationml/2006/ole">
            <mc:AlternateContent xmlns:mc="http://schemas.openxmlformats.org/markup-compatibility/2006">
              <mc:Choice xmlns:v="urn:schemas-microsoft-com:vml" Requires="v">
                <p:oleObj spid="_x0000_s216087" name="Worksheet" r:id="rId3" imgW="5162595" imgH="3829130" progId="Excel.Sheet.12">
                  <p:embed/>
                </p:oleObj>
              </mc:Choice>
              <mc:Fallback>
                <p:oleObj name="Worksheet" r:id="rId3" imgW="5162595" imgH="3829130"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01" y="490796"/>
                        <a:ext cx="11290997" cy="4536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kstniOkvir 7">
            <a:extLst>
              <a:ext uri="{FF2B5EF4-FFF2-40B4-BE49-F238E27FC236}">
                <a16:creationId xmlns:a16="http://schemas.microsoft.com/office/drawing/2014/main" id="{47D8ED9A-951A-4388-BADC-8BDA60123DD7}"/>
              </a:ext>
            </a:extLst>
          </p:cNvPr>
          <p:cNvSpPr txBox="1"/>
          <p:nvPr/>
        </p:nvSpPr>
        <p:spPr>
          <a:xfrm>
            <a:off x="140678" y="5093467"/>
            <a:ext cx="11857054" cy="1754326"/>
          </a:xfrm>
          <a:prstGeom prst="rect">
            <a:avLst/>
          </a:prstGeom>
          <a:noFill/>
          <a:ln>
            <a:solidFill>
              <a:schemeClr val="accent1"/>
            </a:solidFill>
          </a:ln>
        </p:spPr>
        <p:txBody>
          <a:bodyPr wrap="square" rtlCol="0">
            <a:spAutoFit/>
          </a:bodyPr>
          <a:lstStyle/>
          <a:p>
            <a:r>
              <a:rPr lang="hr-HR" dirty="0"/>
              <a:t>Poreznom obvezniku se ne može uračunati 151.125,00 kuna plaćenih u Sloveniji iz razloga što je porezni obveznik trebao u Sloveniji platiti samo predujmove za dva mjeseca (u Sloveniji je radio samo dva mjeseca), a za ostale mjesece bi porezni obveznik trebao tražiti povrat poreza od Slovenije. Tek kada se uistinu utvrdi koliko je poreza trebalo biti plaćeno u Slovenije se može uračunati porez plaćen u Sloveniji. Za ostale mjesece isključivo pravo oporezivanja bi imala Hrvatska (nema uračunavanja).</a:t>
            </a:r>
          </a:p>
          <a:p>
            <a:r>
              <a:rPr lang="hr-HR" dirty="0"/>
              <a:t>-&gt; poreznog obveznika uputiti da od Slovenije traži povrat poreza i da dostavi dokaze koliko je poreza plaćeno za dva mjeseca.</a:t>
            </a:r>
          </a:p>
        </p:txBody>
      </p:sp>
    </p:spTree>
    <p:extLst>
      <p:ext uri="{BB962C8B-B14F-4D97-AF65-F5344CB8AC3E}">
        <p14:creationId xmlns:p14="http://schemas.microsoft.com/office/powerpoint/2010/main" val="27764820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C665C29C-A516-4788-9A51-6519364B05D9}"/>
              </a:ext>
            </a:extLst>
          </p:cNvPr>
          <p:cNvSpPr>
            <a:spLocks noGrp="1"/>
          </p:cNvSpPr>
          <p:nvPr>
            <p:ph type="ctrTitle"/>
          </p:nvPr>
        </p:nvSpPr>
        <p:spPr>
          <a:xfrm>
            <a:off x="1524000" y="2438697"/>
            <a:ext cx="9144000" cy="2387600"/>
          </a:xfrm>
        </p:spPr>
        <p:txBody>
          <a:bodyPr>
            <a:normAutofit fontScale="90000"/>
          </a:bodyPr>
          <a:lstStyle/>
          <a:p>
            <a:r>
              <a:rPr lang="hr-HR" b="1" dirty="0"/>
              <a:t>Primjer</a:t>
            </a:r>
            <a:br>
              <a:rPr lang="hr-HR" b="1" dirty="0"/>
            </a:br>
            <a:r>
              <a:rPr lang="hr-HR" b="1" dirty="0"/>
              <a:t>Dohodak od nesamostalnog rada - Neoporezive naknade isplaćene </a:t>
            </a:r>
            <a:r>
              <a:rPr lang="hr-HR" b="1" dirty="0" err="1"/>
              <a:t>nerezidentima</a:t>
            </a:r>
            <a:endParaRPr lang="hr-HR" dirty="0"/>
          </a:p>
        </p:txBody>
      </p:sp>
    </p:spTree>
    <p:extLst>
      <p:ext uri="{BB962C8B-B14F-4D97-AF65-F5344CB8AC3E}">
        <p14:creationId xmlns:p14="http://schemas.microsoft.com/office/powerpoint/2010/main" val="12770691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13B0EA59-5B96-4A41-99E8-79805627CD85}"/>
              </a:ext>
            </a:extLst>
          </p:cNvPr>
          <p:cNvSpPr>
            <a:spLocks noGrp="1"/>
          </p:cNvSpPr>
          <p:nvPr>
            <p:ph type="title"/>
          </p:nvPr>
        </p:nvSpPr>
        <p:spPr>
          <a:xfrm>
            <a:off x="487680" y="365125"/>
            <a:ext cx="10866120" cy="1325563"/>
          </a:xfrm>
        </p:spPr>
        <p:txBody>
          <a:bodyPr/>
          <a:lstStyle/>
          <a:p>
            <a:r>
              <a:rPr lang="hr-HR" b="1" dirty="0"/>
              <a:t>Plaća - Njemačka</a:t>
            </a:r>
            <a:endParaRPr lang="hr-HR" dirty="0"/>
          </a:p>
        </p:txBody>
      </p:sp>
      <p:sp>
        <p:nvSpPr>
          <p:cNvPr id="5" name="Rezervirano mjesto sadržaja 4">
            <a:extLst>
              <a:ext uri="{FF2B5EF4-FFF2-40B4-BE49-F238E27FC236}">
                <a16:creationId xmlns:a16="http://schemas.microsoft.com/office/drawing/2014/main" id="{E7F7C76D-CEA7-4051-83F1-CE8F041C76BD}"/>
              </a:ext>
            </a:extLst>
          </p:cNvPr>
          <p:cNvSpPr>
            <a:spLocks noGrp="1"/>
          </p:cNvSpPr>
          <p:nvPr>
            <p:ph idx="1"/>
          </p:nvPr>
        </p:nvSpPr>
        <p:spPr>
          <a:xfrm>
            <a:off x="200967" y="1825625"/>
            <a:ext cx="11152833" cy="4351338"/>
          </a:xfrm>
        </p:spPr>
        <p:txBody>
          <a:bodyPr/>
          <a:lstStyle/>
          <a:p>
            <a:r>
              <a:rPr lang="hr-HR" dirty="0"/>
              <a:t>Porezni obveznik Vuk </a:t>
            </a:r>
            <a:r>
              <a:rPr lang="hr-HR" dirty="0" err="1"/>
              <a:t>Vučević</a:t>
            </a:r>
            <a:r>
              <a:rPr lang="hr-HR" dirty="0"/>
              <a:t>, rezident Srbije, osniva građevinsko društvo u Hrvatskoj</a:t>
            </a:r>
          </a:p>
          <a:p>
            <a:r>
              <a:rPr lang="hr-HR" dirty="0"/>
              <a:t>Građevinsko društvo „Kvota </a:t>
            </a:r>
            <a:r>
              <a:rPr lang="hr-HR" dirty="0" err="1"/>
              <a:t>d.o.o</a:t>
            </a:r>
            <a:r>
              <a:rPr lang="hr-HR" dirty="0"/>
              <a:t>” zapošljava 10 poreznih obveznika, rezidenata Srbije koji su potom izaslani u Njemačku</a:t>
            </a:r>
          </a:p>
          <a:p>
            <a:r>
              <a:rPr lang="hr-HR" dirty="0"/>
              <a:t>Za vrijeme rada radnika društva Kvota d.o.o. u Hrvatskoj za iste je podnošen JOPPD obrazac u kojemu su iskazani dohodak, porezi i doprinosi</a:t>
            </a:r>
          </a:p>
          <a:p>
            <a:r>
              <a:rPr lang="hr-HR" dirty="0"/>
              <a:t>U siječnju 2020. Obrazac INO-DOH (jedan od radnika je Marko Joksimović za kojega u nastavku dostavljamo INO-IZJAVU i Obrazac INO-DOH. </a:t>
            </a:r>
          </a:p>
        </p:txBody>
      </p:sp>
    </p:spTree>
    <p:extLst>
      <p:ext uri="{BB962C8B-B14F-4D97-AF65-F5344CB8AC3E}">
        <p14:creationId xmlns:p14="http://schemas.microsoft.com/office/powerpoint/2010/main" val="20897719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a:extLst>
              <a:ext uri="{FF2B5EF4-FFF2-40B4-BE49-F238E27FC236}">
                <a16:creationId xmlns:a16="http://schemas.microsoft.com/office/drawing/2014/main" id="{854CBD49-E03F-4392-B845-BC9AC54F3E67}"/>
              </a:ext>
            </a:extLst>
          </p:cNvPr>
          <p:cNvGraphicFramePr>
            <a:graphicFrameLocks noChangeAspect="1"/>
          </p:cNvGraphicFramePr>
          <p:nvPr>
            <p:extLst>
              <p:ext uri="{D42A27DB-BD31-4B8C-83A1-F6EECF244321}">
                <p14:modId xmlns:p14="http://schemas.microsoft.com/office/powerpoint/2010/main" val="2973812285"/>
              </p:ext>
            </p:extLst>
          </p:nvPr>
        </p:nvGraphicFramePr>
        <p:xfrm>
          <a:off x="268014" y="360218"/>
          <a:ext cx="11494495" cy="6151418"/>
        </p:xfrm>
        <a:graphic>
          <a:graphicData uri="http://schemas.openxmlformats.org/presentationml/2006/ole">
            <mc:AlternateContent xmlns:mc="http://schemas.openxmlformats.org/markup-compatibility/2006">
              <mc:Choice xmlns:v="urn:schemas-microsoft-com:vml" Requires="v">
                <p:oleObj spid="_x0000_s218134" name="Worksheet" r:id="rId3" imgW="8724810" imgH="6076857" progId="Excel.Sheet.8">
                  <p:embed/>
                </p:oleObj>
              </mc:Choice>
              <mc:Fallback>
                <p:oleObj name="Worksheet" r:id="rId3" imgW="8724810" imgH="6076857"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014" y="360218"/>
                        <a:ext cx="11494495" cy="61514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38948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extLst>
              <p:ext uri="{D42A27DB-BD31-4B8C-83A1-F6EECF244321}">
                <p14:modId xmlns:p14="http://schemas.microsoft.com/office/powerpoint/2010/main" val="2637488874"/>
              </p:ext>
            </p:extLst>
          </p:nvPr>
        </p:nvGraphicFramePr>
        <p:xfrm>
          <a:off x="384175" y="409575"/>
          <a:ext cx="11725275" cy="6356350"/>
        </p:xfrm>
        <a:graphic>
          <a:graphicData uri="http://schemas.openxmlformats.org/presentationml/2006/ole">
            <mc:AlternateContent xmlns:mc="http://schemas.openxmlformats.org/markup-compatibility/2006">
              <mc:Choice xmlns:v="urn:schemas-microsoft-com:vml" Requires="v">
                <p:oleObj spid="_x0000_s219158" name="Worksheet" r:id="rId3" imgW="8945809" imgH="6347452" progId="Excel.Sheet.8">
                  <p:embed/>
                </p:oleObj>
              </mc:Choice>
              <mc:Fallback>
                <p:oleObj name="Worksheet" r:id="rId3" imgW="8945809" imgH="6347452" progId="Excel.Sheet.8">
                  <p:embed/>
                  <p:pic>
                    <p:nvPicPr>
                      <p:cNvPr id="0" name="Picture 2"/>
                      <p:cNvPicPr>
                        <a:picLocks noChangeAspect="1" noChangeArrowheads="1"/>
                      </p:cNvPicPr>
                      <p:nvPr/>
                    </p:nvPicPr>
                    <p:blipFill>
                      <a:blip r:embed="rId4"/>
                      <a:srcRect/>
                      <a:stretch>
                        <a:fillRect/>
                      </a:stretch>
                    </p:blipFill>
                    <p:spPr bwMode="auto">
                      <a:xfrm>
                        <a:off x="384175" y="409575"/>
                        <a:ext cx="11725275" cy="635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0231631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057264E-F771-466A-883E-5D08001E2AE3}"/>
              </a:ext>
            </a:extLst>
          </p:cNvPr>
          <p:cNvSpPr>
            <a:spLocks noGrp="1"/>
          </p:cNvSpPr>
          <p:nvPr>
            <p:ph type="ctrTitle"/>
          </p:nvPr>
        </p:nvSpPr>
        <p:spPr>
          <a:xfrm>
            <a:off x="1433565" y="2318117"/>
            <a:ext cx="9144000" cy="2387600"/>
          </a:xfrm>
        </p:spPr>
        <p:txBody>
          <a:bodyPr>
            <a:normAutofit fontScale="90000"/>
          </a:bodyPr>
          <a:lstStyle/>
          <a:p>
            <a:r>
              <a:rPr lang="hr-HR" b="1" dirty="0"/>
              <a:t>Primjer</a:t>
            </a:r>
            <a:br>
              <a:rPr lang="hr-HR" b="1" dirty="0"/>
            </a:br>
            <a:r>
              <a:rPr lang="hr-HR" b="1" dirty="0"/>
              <a:t>Dividenda – Velika Britanija</a:t>
            </a:r>
            <a:br>
              <a:rPr lang="hr-HR" b="1" dirty="0"/>
            </a:br>
            <a:endParaRPr lang="hr-HR" dirty="0"/>
          </a:p>
        </p:txBody>
      </p:sp>
    </p:spTree>
    <p:extLst>
      <p:ext uri="{BB962C8B-B14F-4D97-AF65-F5344CB8AC3E}">
        <p14:creationId xmlns:p14="http://schemas.microsoft.com/office/powerpoint/2010/main" val="26091840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marL="342900" indent="-342900" algn="just">
              <a:buFont typeface="Arial" panose="020B0604020202020204" pitchFamily="34" charset="0"/>
              <a:buChar char="•"/>
            </a:pPr>
            <a:r>
              <a:rPr lang="hr-HR" sz="2200" dirty="0"/>
              <a:t>Porezni obvezni Ivan Ivanović primio je dividendu u iznosu od 4.000,00 £ od trgovačkog društva London LTD. </a:t>
            </a:r>
          </a:p>
          <a:p>
            <a:pPr marL="342900" indent="-342900" algn="just">
              <a:buFont typeface="Arial" panose="020B0604020202020204" pitchFamily="34" charset="0"/>
              <a:buChar char="•"/>
            </a:pPr>
            <a:r>
              <a:rPr lang="hr-HR" sz="2200" dirty="0"/>
              <a:t>U skladu s poreznim propisima V.B. porezni obveznik ima pravo na 2.000,00 £ olakšice. Shodno tome, samo će 2.000,00 £ biti predmet oporezivanja po stopi od 7,5%.</a:t>
            </a:r>
          </a:p>
          <a:p>
            <a:pPr marL="342900" indent="-342900" algn="just">
              <a:buFont typeface="Arial" panose="020B0604020202020204" pitchFamily="34" charset="0"/>
              <a:buChar char="•"/>
            </a:pPr>
            <a:r>
              <a:rPr lang="hr-HR" sz="2200" dirty="0"/>
              <a:t>Porezni obveznik je u roku od 8 dana podnio INO-IZJAVU kako isti ne bi bio obvezan na predmetnu dividendu platiti porez u Hrvatskoj u roku 30 dana od dana primitka.</a:t>
            </a:r>
          </a:p>
          <a:p>
            <a:pPr marL="342900" indent="-342900" algn="just">
              <a:buFont typeface="Arial" panose="020B0604020202020204" pitchFamily="34" charset="0"/>
              <a:buChar char="•"/>
            </a:pPr>
            <a:r>
              <a:rPr lang="hr-HR" sz="2200" dirty="0"/>
              <a:t>U siječnju 2021. porezni obveznik podnosi Obrazac INO-DOH u kojem ističe da želi da se preuzme dohodak onako kako ga je utvrdilo nadležno tijelo </a:t>
            </a:r>
            <a:r>
              <a:rPr lang="hr-HR" sz="2200" dirty="0" err="1"/>
              <a:t>V.B</a:t>
            </a:r>
            <a:r>
              <a:rPr lang="hr-HR" sz="2200" dirty="0"/>
              <a:t>. (znači dohodak bi bio iznos od 2.000,00 £, a ne iznos od 4.000,00 £ da je izabrao oporezivanje prema hrvatskim propisima). </a:t>
            </a:r>
          </a:p>
        </p:txBody>
      </p:sp>
      <p:sp>
        <p:nvSpPr>
          <p:cNvPr id="3" name="Rezervirano mjesto teksta 2"/>
          <p:cNvSpPr>
            <a:spLocks noGrp="1"/>
          </p:cNvSpPr>
          <p:nvPr>
            <p:ph type="body" sz="quarter" idx="10"/>
          </p:nvPr>
        </p:nvSpPr>
        <p:spPr/>
        <p:txBody>
          <a:bodyPr>
            <a:normAutofit/>
          </a:bodyPr>
          <a:lstStyle/>
          <a:p>
            <a:r>
              <a:rPr lang="hr-HR" b="1" dirty="0">
                <a:solidFill>
                  <a:schemeClr val="tx1"/>
                </a:solidFill>
              </a:rPr>
              <a:t>Dividenda – Velika Britanija</a:t>
            </a:r>
          </a:p>
          <a:p>
            <a:endParaRPr lang="hr-HR" dirty="0"/>
          </a:p>
        </p:txBody>
      </p:sp>
    </p:spTree>
    <p:extLst>
      <p:ext uri="{BB962C8B-B14F-4D97-AF65-F5344CB8AC3E}">
        <p14:creationId xmlns:p14="http://schemas.microsoft.com/office/powerpoint/2010/main" val="185353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0DD3565B-5321-49AD-8BD7-A1EE39BD66A8}"/>
              </a:ext>
            </a:extLst>
          </p:cNvPr>
          <p:cNvSpPr>
            <a:spLocks noGrp="1"/>
          </p:cNvSpPr>
          <p:nvPr>
            <p:ph idx="1"/>
          </p:nvPr>
        </p:nvSpPr>
        <p:spPr/>
        <p:txBody>
          <a:bodyPr>
            <a:normAutofit/>
          </a:bodyPr>
          <a:lstStyle/>
          <a:p>
            <a:r>
              <a:rPr lang="hr-HR" sz="2400" b="1" dirty="0"/>
              <a:t>ZPP-DOH</a:t>
            </a:r>
          </a:p>
        </p:txBody>
      </p:sp>
      <p:sp>
        <p:nvSpPr>
          <p:cNvPr id="3" name="Rezervirano mjesto teksta 2">
            <a:extLst>
              <a:ext uri="{FF2B5EF4-FFF2-40B4-BE49-F238E27FC236}">
                <a16:creationId xmlns:a16="http://schemas.microsoft.com/office/drawing/2014/main" id="{9D32F462-4522-4471-9116-2210D3B85D50}"/>
              </a:ext>
            </a:extLst>
          </p:cNvPr>
          <p:cNvSpPr>
            <a:spLocks noGrp="1"/>
          </p:cNvSpPr>
          <p:nvPr>
            <p:ph type="body" sz="quarter" idx="10"/>
          </p:nvPr>
        </p:nvSpPr>
        <p:spPr/>
        <p:txBody>
          <a:bodyPr/>
          <a:lstStyle/>
          <a:p>
            <a:r>
              <a:rPr lang="hr-HR" dirty="0">
                <a:solidFill>
                  <a:schemeClr val="tx1"/>
                </a:solidFill>
              </a:rPr>
              <a:t>Godišnji dohodak</a:t>
            </a:r>
          </a:p>
        </p:txBody>
      </p:sp>
      <p:graphicFrame>
        <p:nvGraphicFramePr>
          <p:cNvPr id="5" name="Dijagram 4">
            <a:extLst>
              <a:ext uri="{FF2B5EF4-FFF2-40B4-BE49-F238E27FC236}">
                <a16:creationId xmlns:a16="http://schemas.microsoft.com/office/drawing/2014/main" id="{7AEDBFFC-BD57-4EE7-8561-133C8C4427C8}"/>
              </a:ext>
            </a:extLst>
          </p:cNvPr>
          <p:cNvGraphicFramePr/>
          <p:nvPr/>
        </p:nvGraphicFramePr>
        <p:xfrm>
          <a:off x="1919288" y="1397000"/>
          <a:ext cx="8291512"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12204512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p:txBody>
          <a:bodyPr/>
          <a:lstStyle/>
          <a:p>
            <a:r>
              <a:rPr lang="hr-HR" b="1" dirty="0">
                <a:solidFill>
                  <a:schemeClr val="tx1"/>
                </a:solidFill>
              </a:rPr>
              <a:t>Dividenda – Velika Britanija</a:t>
            </a:r>
          </a:p>
          <a:p>
            <a:endParaRPr lang="hr-HR" dirty="0"/>
          </a:p>
        </p:txBody>
      </p:sp>
      <p:graphicFrame>
        <p:nvGraphicFramePr>
          <p:cNvPr id="91138" name="Object 2"/>
          <p:cNvGraphicFramePr>
            <a:graphicFrameLocks noChangeAspect="1"/>
          </p:cNvGraphicFramePr>
          <p:nvPr>
            <p:extLst>
              <p:ext uri="{D42A27DB-BD31-4B8C-83A1-F6EECF244321}">
                <p14:modId xmlns:p14="http://schemas.microsoft.com/office/powerpoint/2010/main" val="2283546765"/>
              </p:ext>
            </p:extLst>
          </p:nvPr>
        </p:nvGraphicFramePr>
        <p:xfrm>
          <a:off x="331788" y="1025525"/>
          <a:ext cx="11515725" cy="5505450"/>
        </p:xfrm>
        <a:graphic>
          <a:graphicData uri="http://schemas.openxmlformats.org/presentationml/2006/ole">
            <mc:AlternateContent xmlns:mc="http://schemas.openxmlformats.org/markup-compatibility/2006">
              <mc:Choice xmlns:v="urn:schemas-microsoft-com:vml" Requires="v">
                <p:oleObj spid="_x0000_s220182" name="Worksheet" r:id="rId3" imgW="8486708" imgH="6524539" progId="Excel.Sheet.12">
                  <p:embed/>
                </p:oleObj>
              </mc:Choice>
              <mc:Fallback>
                <p:oleObj name="Worksheet" r:id="rId3" imgW="8486708" imgH="6524539"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1025525"/>
                        <a:ext cx="11515725" cy="550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312977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a:extLst>
              <a:ext uri="{FF2B5EF4-FFF2-40B4-BE49-F238E27FC236}">
                <a16:creationId xmlns:a16="http://schemas.microsoft.com/office/drawing/2014/main" id="{854CBD49-E03F-4392-B845-BC9AC54F3E67}"/>
              </a:ext>
            </a:extLst>
          </p:cNvPr>
          <p:cNvGraphicFramePr>
            <a:graphicFrameLocks noChangeAspect="1"/>
          </p:cNvGraphicFramePr>
          <p:nvPr>
            <p:extLst>
              <p:ext uri="{D42A27DB-BD31-4B8C-83A1-F6EECF244321}">
                <p14:modId xmlns:p14="http://schemas.microsoft.com/office/powerpoint/2010/main" val="2599187739"/>
              </p:ext>
            </p:extLst>
          </p:nvPr>
        </p:nvGraphicFramePr>
        <p:xfrm>
          <a:off x="268014" y="360218"/>
          <a:ext cx="11494495" cy="6151418"/>
        </p:xfrm>
        <a:graphic>
          <a:graphicData uri="http://schemas.openxmlformats.org/presentationml/2006/ole">
            <mc:AlternateContent xmlns:mc="http://schemas.openxmlformats.org/markup-compatibility/2006">
              <mc:Choice xmlns:v="urn:schemas-microsoft-com:vml" Requires="v">
                <p:oleObj spid="_x0000_s221206" name="Worksheet" r:id="rId3" imgW="8725029" imgH="6077015" progId="Excel.Sheet.8">
                  <p:embed/>
                </p:oleObj>
              </mc:Choice>
              <mc:Fallback>
                <p:oleObj name="Worksheet" r:id="rId3" imgW="8725029" imgH="6077015"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014" y="360218"/>
                        <a:ext cx="11494495" cy="61514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11318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448AA263-A3B3-4720-84E1-1404E92296AD}"/>
              </a:ext>
            </a:extLst>
          </p:cNvPr>
          <p:cNvGraphicFramePr>
            <a:graphicFrameLocks noChangeAspect="1"/>
          </p:cNvGraphicFramePr>
          <p:nvPr>
            <p:extLst>
              <p:ext uri="{D42A27DB-BD31-4B8C-83A1-F6EECF244321}">
                <p14:modId xmlns:p14="http://schemas.microsoft.com/office/powerpoint/2010/main" val="1597106760"/>
              </p:ext>
            </p:extLst>
          </p:nvPr>
        </p:nvGraphicFramePr>
        <p:xfrm>
          <a:off x="314324" y="219075"/>
          <a:ext cx="11610975" cy="6400800"/>
        </p:xfrm>
        <a:graphic>
          <a:graphicData uri="http://schemas.openxmlformats.org/presentationml/2006/ole">
            <mc:AlternateContent xmlns:mc="http://schemas.openxmlformats.org/markup-compatibility/2006">
              <mc:Choice xmlns:v="urn:schemas-microsoft-com:vml" Requires="v">
                <p:oleObj spid="_x0000_s238609" name="Worksheet" r:id="rId3" imgW="8724810" imgH="6248546" progId="Excel.Sheet.8">
                  <p:embed/>
                </p:oleObj>
              </mc:Choice>
              <mc:Fallback>
                <p:oleObj name="Worksheet" r:id="rId3" imgW="8724810" imgH="6248546" progId="Excel.Sheet.8">
                  <p:embed/>
                  <p:pic>
                    <p:nvPicPr>
                      <p:cNvPr id="145410" name="Object 2"/>
                      <p:cNvPicPr>
                        <a:picLocks noChangeAspect="1" noChangeArrowheads="1"/>
                      </p:cNvPicPr>
                      <p:nvPr/>
                    </p:nvPicPr>
                    <p:blipFill>
                      <a:blip r:embed="rId4"/>
                      <a:srcRect/>
                      <a:stretch>
                        <a:fillRect/>
                      </a:stretch>
                    </p:blipFill>
                    <p:spPr bwMode="auto">
                      <a:xfrm>
                        <a:off x="314324" y="219075"/>
                        <a:ext cx="11610975" cy="6400800"/>
                      </a:xfrm>
                      <a:prstGeom prst="rect">
                        <a:avLst/>
                      </a:prstGeom>
                      <a:noFill/>
                    </p:spPr>
                  </p:pic>
                </p:oleObj>
              </mc:Fallback>
            </mc:AlternateContent>
          </a:graphicData>
        </a:graphic>
      </p:graphicFrame>
    </p:spTree>
    <p:extLst>
      <p:ext uri="{BB962C8B-B14F-4D97-AF65-F5344CB8AC3E}">
        <p14:creationId xmlns:p14="http://schemas.microsoft.com/office/powerpoint/2010/main" val="49792174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p:txBody>
          <a:bodyPr/>
          <a:lstStyle/>
          <a:p>
            <a:r>
              <a:rPr lang="hr-HR" b="1" dirty="0">
                <a:solidFill>
                  <a:schemeClr val="tx1"/>
                </a:solidFill>
              </a:rPr>
              <a:t>Dividenda – Velika Britanija</a:t>
            </a:r>
          </a:p>
          <a:p>
            <a:endParaRPr lang="hr-HR" dirty="0"/>
          </a:p>
        </p:txBody>
      </p:sp>
      <p:graphicFrame>
        <p:nvGraphicFramePr>
          <p:cNvPr id="94210" name="Object 2"/>
          <p:cNvGraphicFramePr>
            <a:graphicFrameLocks noChangeAspect="1"/>
          </p:cNvGraphicFramePr>
          <p:nvPr>
            <p:extLst>
              <p:ext uri="{D42A27DB-BD31-4B8C-83A1-F6EECF244321}">
                <p14:modId xmlns:p14="http://schemas.microsoft.com/office/powerpoint/2010/main" val="3460973547"/>
              </p:ext>
            </p:extLst>
          </p:nvPr>
        </p:nvGraphicFramePr>
        <p:xfrm>
          <a:off x="502418" y="980728"/>
          <a:ext cx="11163718" cy="5400600"/>
        </p:xfrm>
        <a:graphic>
          <a:graphicData uri="http://schemas.openxmlformats.org/presentationml/2006/ole">
            <mc:AlternateContent xmlns:mc="http://schemas.openxmlformats.org/markup-compatibility/2006">
              <mc:Choice xmlns:v="urn:schemas-microsoft-com:vml" Requires="v">
                <p:oleObj spid="_x0000_s222230" name="Worksheet" r:id="rId3" imgW="5124558" imgH="2495536" progId="Excel.Sheet.12">
                  <p:embed/>
                </p:oleObj>
              </mc:Choice>
              <mc:Fallback>
                <p:oleObj name="Worksheet" r:id="rId3" imgW="5124558" imgH="2495536"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18" y="980728"/>
                        <a:ext cx="11163718" cy="54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7187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4"/>
          <p:cNvSpPr>
            <a:spLocks noGrp="1"/>
          </p:cNvSpPr>
          <p:nvPr>
            <p:ph idx="1"/>
          </p:nvPr>
        </p:nvSpPr>
        <p:spPr/>
        <p:txBody>
          <a:bodyPr/>
          <a:lstStyle/>
          <a:p>
            <a:pPr algn="ctr"/>
            <a:r>
              <a:rPr lang="hr-HR" sz="2400" dirty="0"/>
              <a:t>80.a st.1. vs. 80.a st. 4.</a:t>
            </a:r>
          </a:p>
          <a:p>
            <a:pPr algn="ctr"/>
            <a:br>
              <a:rPr lang="hr-HR" sz="2400" dirty="0"/>
            </a:br>
            <a:r>
              <a:rPr lang="hr-HR" sz="2400" dirty="0"/>
              <a:t>u konkretnom primjeru</a:t>
            </a:r>
          </a:p>
          <a:p>
            <a:pPr algn="just"/>
            <a:endParaRPr lang="hr-HR" sz="2400" dirty="0"/>
          </a:p>
          <a:p>
            <a:pPr algn="just"/>
            <a:r>
              <a:rPr lang="hr-HR" sz="2400" dirty="0"/>
              <a:t>Pretpostavimo da se porezni obveznik odlučio za porezni tretman u skladu s hrvatskim poreznim propisima. U toj situaciji isti bi na iznos od 4.000,00 £ morao obračunati stopu od 12% što bi u konačnici imalo za posljedicu da ima veću obvezu za uplatu za 2.093,80 kn. Kalkulaciju prema hrvatskom propisu dostavljamo u nastavku.</a:t>
            </a:r>
          </a:p>
        </p:txBody>
      </p:sp>
      <p:sp>
        <p:nvSpPr>
          <p:cNvPr id="3" name="Rezervirano mjesto teksta 2"/>
          <p:cNvSpPr>
            <a:spLocks noGrp="1"/>
          </p:cNvSpPr>
          <p:nvPr>
            <p:ph type="body" sz="quarter" idx="10"/>
          </p:nvPr>
        </p:nvSpPr>
        <p:spPr/>
        <p:txBody>
          <a:bodyPr/>
          <a:lstStyle/>
          <a:p>
            <a:r>
              <a:rPr lang="hr-HR" b="1" dirty="0">
                <a:solidFill>
                  <a:schemeClr val="tx1"/>
                </a:solidFill>
              </a:rPr>
              <a:t>Dividenda – Velika Britanija</a:t>
            </a:r>
          </a:p>
          <a:p>
            <a:endParaRPr lang="hr-HR" dirty="0"/>
          </a:p>
        </p:txBody>
      </p:sp>
    </p:spTree>
    <p:extLst>
      <p:ext uri="{BB962C8B-B14F-4D97-AF65-F5344CB8AC3E}">
        <p14:creationId xmlns:p14="http://schemas.microsoft.com/office/powerpoint/2010/main" val="4510525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p:txBody>
          <a:bodyPr/>
          <a:lstStyle/>
          <a:p>
            <a:r>
              <a:rPr lang="hr-HR" b="1" dirty="0">
                <a:solidFill>
                  <a:schemeClr val="tx1"/>
                </a:solidFill>
              </a:rPr>
              <a:t>Dividenda – Velika Britanija</a:t>
            </a:r>
          </a:p>
          <a:p>
            <a:endParaRPr lang="hr-HR" dirty="0"/>
          </a:p>
        </p:txBody>
      </p:sp>
      <p:graphicFrame>
        <p:nvGraphicFramePr>
          <p:cNvPr id="96258" name="Object 2"/>
          <p:cNvGraphicFramePr>
            <a:graphicFrameLocks noChangeAspect="1"/>
          </p:cNvGraphicFramePr>
          <p:nvPr/>
        </p:nvGraphicFramePr>
        <p:xfrm>
          <a:off x="387927" y="1052736"/>
          <a:ext cx="11430000" cy="5458900"/>
        </p:xfrm>
        <a:graphic>
          <a:graphicData uri="http://schemas.openxmlformats.org/presentationml/2006/ole">
            <mc:AlternateContent xmlns:mc="http://schemas.openxmlformats.org/markup-compatibility/2006">
              <mc:Choice xmlns:v="urn:schemas-microsoft-com:vml" Requires="v">
                <p:oleObj spid="_x0000_s223254" name="Worksheet" r:id="rId3" imgW="5124558" imgH="2495536" progId="Excel.Sheet.12">
                  <p:embed/>
                </p:oleObj>
              </mc:Choice>
              <mc:Fallback>
                <p:oleObj name="Worksheet" r:id="rId3" imgW="5124558" imgH="2495536"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27" y="1052736"/>
                        <a:ext cx="11430000" cy="54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641139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65563" y="1898217"/>
            <a:ext cx="9144000" cy="2387600"/>
          </a:xfrm>
        </p:spPr>
        <p:txBody>
          <a:bodyPr>
            <a:normAutofit/>
          </a:bodyPr>
          <a:lstStyle/>
          <a:p>
            <a:r>
              <a:rPr lang="hr-HR" b="1" dirty="0"/>
              <a:t>Primjer</a:t>
            </a:r>
            <a:br>
              <a:rPr lang="hr-HR" b="1" dirty="0"/>
            </a:br>
            <a:r>
              <a:rPr lang="hr-HR" b="1" dirty="0"/>
              <a:t>Kamata - Češka</a:t>
            </a:r>
            <a:endParaRPr lang="hr-HR" dirty="0"/>
          </a:p>
        </p:txBody>
      </p:sp>
      <p:sp>
        <p:nvSpPr>
          <p:cNvPr id="3" name="Podnaslov 2"/>
          <p:cNvSpPr>
            <a:spLocks noGrp="1"/>
          </p:cNvSpPr>
          <p:nvPr>
            <p:ph type="subTitle" idx="1"/>
          </p:nvPr>
        </p:nvSpPr>
        <p:spPr/>
        <p:txBody>
          <a:bodyPr/>
          <a:lstStyle/>
          <a:p>
            <a:endParaRPr lang="hr-HR"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b="1" dirty="0"/>
              <a:t>Kamata - Češka</a:t>
            </a:r>
            <a:endParaRPr lang="hr-HR" dirty="0"/>
          </a:p>
        </p:txBody>
      </p:sp>
      <p:sp>
        <p:nvSpPr>
          <p:cNvPr id="4" name="Rezervirano mjesto sadržaja 3"/>
          <p:cNvSpPr>
            <a:spLocks noGrp="1"/>
          </p:cNvSpPr>
          <p:nvPr>
            <p:ph idx="1"/>
          </p:nvPr>
        </p:nvSpPr>
        <p:spPr>
          <a:xfrm>
            <a:off x="554182" y="1825624"/>
            <a:ext cx="11125200" cy="4630593"/>
          </a:xfrm>
        </p:spPr>
        <p:txBody>
          <a:bodyPr>
            <a:normAutofit/>
          </a:bodyPr>
          <a:lstStyle/>
          <a:p>
            <a:r>
              <a:rPr lang="hr-HR" dirty="0"/>
              <a:t>Porezni obveznik Ivica Ivić otišao je raditi u Češku</a:t>
            </a:r>
          </a:p>
          <a:p>
            <a:r>
              <a:rPr lang="hr-HR" dirty="0"/>
              <a:t>Tijekom svog boravka i rada u Češkoj određeni dio sredstava je slao supruzi i djeci u Zagrebu</a:t>
            </a:r>
          </a:p>
          <a:p>
            <a:r>
              <a:rPr lang="hr-HR" dirty="0"/>
              <a:t>Određeni dio sredstava je stavljao na bankovni račun i ostvario dohodak od kamate u Češkoj.</a:t>
            </a:r>
          </a:p>
          <a:p>
            <a:r>
              <a:rPr lang="hr-HR" dirty="0"/>
              <a:t>Češka mu je obustavila 15% poreza po odbitku na dohodak od kamate</a:t>
            </a:r>
          </a:p>
          <a:p>
            <a:r>
              <a:rPr lang="hr-HR" dirty="0"/>
              <a:t> Porezni obveznik podnio je “INO-IZJAVU” kako bi izbjegao plaćanje poreza u dvije države.</a:t>
            </a:r>
          </a:p>
          <a:p>
            <a:r>
              <a:rPr lang="hr-HR" dirty="0"/>
              <a:t>Porezni obveznik je izjavio da će podnijeti do 31.1.2021. Obrazac INO-DOH</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a:xfrm>
            <a:off x="2135560" y="476672"/>
            <a:ext cx="7200800" cy="431800"/>
          </a:xfrm>
        </p:spPr>
        <p:txBody>
          <a:bodyPr/>
          <a:lstStyle/>
          <a:p>
            <a:r>
              <a:rPr lang="hr-HR" dirty="0"/>
              <a:t>Plaća – Poljska (P2) - primjena članka 80.a st.1.</a:t>
            </a:r>
          </a:p>
          <a:p>
            <a:endParaRPr lang="hr-HR" dirty="0"/>
          </a:p>
        </p:txBody>
      </p:sp>
      <p:graphicFrame>
        <p:nvGraphicFramePr>
          <p:cNvPr id="232450" name="Object 2"/>
          <p:cNvGraphicFramePr>
            <a:graphicFrameLocks noChangeAspect="1"/>
          </p:cNvGraphicFramePr>
          <p:nvPr>
            <p:extLst>
              <p:ext uri="{D42A27DB-BD31-4B8C-83A1-F6EECF244321}">
                <p14:modId xmlns:p14="http://schemas.microsoft.com/office/powerpoint/2010/main" val="4036383986"/>
              </p:ext>
            </p:extLst>
          </p:nvPr>
        </p:nvGraphicFramePr>
        <p:xfrm>
          <a:off x="346364" y="207241"/>
          <a:ext cx="11513127" cy="6381750"/>
        </p:xfrm>
        <a:graphic>
          <a:graphicData uri="http://schemas.openxmlformats.org/presentationml/2006/ole">
            <mc:AlternateContent xmlns:mc="http://schemas.openxmlformats.org/markup-compatibility/2006">
              <mc:Choice xmlns:v="urn:schemas-microsoft-com:vml" Requires="v">
                <p:oleObj spid="_x0000_s224278" name="Worksheet" r:id="rId3" imgW="8486708" imgH="6524539" progId="Excel.Sheet.12">
                  <p:embed/>
                </p:oleObj>
              </mc:Choice>
              <mc:Fallback>
                <p:oleObj name="Worksheet" r:id="rId3" imgW="8486708" imgH="6524539"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4" y="207241"/>
                        <a:ext cx="11513127" cy="638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a:xfrm>
            <a:off x="2135560" y="476672"/>
            <a:ext cx="7200800" cy="431800"/>
          </a:xfrm>
        </p:spPr>
        <p:txBody>
          <a:bodyPr/>
          <a:lstStyle/>
          <a:p>
            <a:r>
              <a:rPr lang="hr-HR" dirty="0"/>
              <a:t>Plaća – Poljska (P2) - primjena članka 80.a st.1.</a:t>
            </a:r>
          </a:p>
          <a:p>
            <a:endParaRPr lang="hr-HR" dirty="0"/>
          </a:p>
        </p:txBody>
      </p:sp>
      <p:graphicFrame>
        <p:nvGraphicFramePr>
          <p:cNvPr id="31750" name="Object 6"/>
          <p:cNvGraphicFramePr>
            <a:graphicFrameLocks noChangeAspect="1"/>
          </p:cNvGraphicFramePr>
          <p:nvPr/>
        </p:nvGraphicFramePr>
        <p:xfrm>
          <a:off x="268014" y="360218"/>
          <a:ext cx="11494495" cy="6151418"/>
        </p:xfrm>
        <a:graphic>
          <a:graphicData uri="http://schemas.openxmlformats.org/presentationml/2006/ole">
            <mc:AlternateContent xmlns:mc="http://schemas.openxmlformats.org/markup-compatibility/2006">
              <mc:Choice xmlns:v="urn:schemas-microsoft-com:vml" Requires="v">
                <p:oleObj spid="_x0000_s225302" name="Worksheet" r:id="rId3" imgW="8725029" imgH="6077015" progId="">
                  <p:embed/>
                </p:oleObj>
              </mc:Choice>
              <mc:Fallback>
                <p:oleObj name="Worksheet" r:id="rId3" imgW="8725029" imgH="607701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014" y="360218"/>
                        <a:ext cx="11494495" cy="61514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AC7462B3-4C49-4B02-B7B7-1475AD87CB25}"/>
              </a:ext>
            </a:extLst>
          </p:cNvPr>
          <p:cNvSpPr>
            <a:spLocks noGrp="1"/>
          </p:cNvSpPr>
          <p:nvPr>
            <p:ph idx="1"/>
          </p:nvPr>
        </p:nvSpPr>
        <p:spPr/>
        <p:txBody>
          <a:bodyPr/>
          <a:lstStyle/>
          <a:p>
            <a:r>
              <a:rPr lang="hr-HR" b="1" dirty="0"/>
              <a:t>Način utvrđivanja godišnjeg poreza</a:t>
            </a:r>
          </a:p>
        </p:txBody>
      </p:sp>
      <p:sp>
        <p:nvSpPr>
          <p:cNvPr id="3" name="Rezervirano mjesto teksta 2">
            <a:extLst>
              <a:ext uri="{FF2B5EF4-FFF2-40B4-BE49-F238E27FC236}">
                <a16:creationId xmlns:a16="http://schemas.microsoft.com/office/drawing/2014/main" id="{D3B7819C-0D7A-45DE-9BFB-B3618B37C329}"/>
              </a:ext>
            </a:extLst>
          </p:cNvPr>
          <p:cNvSpPr>
            <a:spLocks noGrp="1"/>
          </p:cNvSpPr>
          <p:nvPr>
            <p:ph type="body" sz="quarter" idx="10"/>
          </p:nvPr>
        </p:nvSpPr>
        <p:spPr/>
        <p:txBody>
          <a:bodyPr/>
          <a:lstStyle/>
          <a:p>
            <a:r>
              <a:rPr lang="hr-HR" dirty="0">
                <a:solidFill>
                  <a:schemeClr val="tx1"/>
                </a:solidFill>
              </a:rPr>
              <a:t>Godišnji dohodak</a:t>
            </a:r>
          </a:p>
        </p:txBody>
      </p:sp>
      <p:graphicFrame>
        <p:nvGraphicFramePr>
          <p:cNvPr id="5" name="Dijagram 4">
            <a:extLst>
              <a:ext uri="{FF2B5EF4-FFF2-40B4-BE49-F238E27FC236}">
                <a16:creationId xmlns:a16="http://schemas.microsoft.com/office/drawing/2014/main" id="{AD119B29-4786-4AAD-B0F4-D27126BD4818}"/>
              </a:ext>
            </a:extLst>
          </p:cNvPr>
          <p:cNvGraphicFramePr/>
          <p:nvPr/>
        </p:nvGraphicFramePr>
        <p:xfrm>
          <a:off x="1631504" y="1019870"/>
          <a:ext cx="8856984" cy="5361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11825941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384066" y="409575"/>
          <a:ext cx="11436350" cy="6448425"/>
        </p:xfrm>
        <a:graphic>
          <a:graphicData uri="http://schemas.openxmlformats.org/presentationml/2006/ole">
            <mc:AlternateContent xmlns:mc="http://schemas.openxmlformats.org/markup-compatibility/2006">
              <mc:Choice xmlns:v="urn:schemas-microsoft-com:vml" Requires="v">
                <p:oleObj spid="_x0000_s226326" name="Worksheet" r:id="rId3" imgW="8725029" imgH="6438996" progId="">
                  <p:embed/>
                </p:oleObj>
              </mc:Choice>
              <mc:Fallback>
                <p:oleObj name="Worksheet" r:id="rId3" imgW="8725029" imgH="6438996"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66" y="409575"/>
                        <a:ext cx="11436350" cy="644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p:txBody>
          <a:bodyPr/>
          <a:lstStyle/>
          <a:p>
            <a:r>
              <a:rPr lang="hr-HR" b="1" dirty="0">
                <a:solidFill>
                  <a:schemeClr val="tx1"/>
                </a:solidFill>
              </a:rPr>
              <a:t>Kamata – Češka</a:t>
            </a:r>
          </a:p>
          <a:p>
            <a:endParaRPr lang="hr-HR" dirty="0"/>
          </a:p>
        </p:txBody>
      </p:sp>
      <p:graphicFrame>
        <p:nvGraphicFramePr>
          <p:cNvPr id="96258" name="Object 2"/>
          <p:cNvGraphicFramePr>
            <a:graphicFrameLocks noChangeAspect="1"/>
          </p:cNvGraphicFramePr>
          <p:nvPr>
            <p:extLst>
              <p:ext uri="{D42A27DB-BD31-4B8C-83A1-F6EECF244321}">
                <p14:modId xmlns:p14="http://schemas.microsoft.com/office/powerpoint/2010/main" val="2404196947"/>
              </p:ext>
            </p:extLst>
          </p:nvPr>
        </p:nvGraphicFramePr>
        <p:xfrm>
          <a:off x="387927" y="1052736"/>
          <a:ext cx="11430000" cy="5458900"/>
        </p:xfrm>
        <a:graphic>
          <a:graphicData uri="http://schemas.openxmlformats.org/presentationml/2006/ole">
            <mc:AlternateContent xmlns:mc="http://schemas.openxmlformats.org/markup-compatibility/2006">
              <mc:Choice xmlns:v="urn:schemas-microsoft-com:vml" Requires="v">
                <p:oleObj spid="_x0000_s230419" name="Worksheet" r:id="rId3" imgW="5124584" imgH="2495404" progId="Excel.Sheet.12">
                  <p:embed/>
                </p:oleObj>
              </mc:Choice>
              <mc:Fallback>
                <p:oleObj name="Worksheet" r:id="rId3" imgW="5124584" imgH="2495404" progId="Excel.Sheet.12">
                  <p:embed/>
                  <p:pic>
                    <p:nvPicPr>
                      <p:cNvPr id="96258" name="Object 2"/>
                      <p:cNvPicPr>
                        <a:picLocks noChangeAspect="1" noChangeArrowheads="1"/>
                      </p:cNvPicPr>
                      <p:nvPr/>
                    </p:nvPicPr>
                    <p:blipFill>
                      <a:blip r:embed="rId4"/>
                      <a:srcRect/>
                      <a:stretch>
                        <a:fillRect/>
                      </a:stretch>
                    </p:blipFill>
                    <p:spPr bwMode="auto">
                      <a:xfrm>
                        <a:off x="387927" y="1052736"/>
                        <a:ext cx="11430000" cy="54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0705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hr-HR" b="1" dirty="0"/>
              <a:t>Primjer</a:t>
            </a:r>
            <a:br>
              <a:rPr lang="hr-HR" b="1" dirty="0"/>
            </a:br>
            <a:r>
              <a:rPr lang="hr-HR" b="1" dirty="0"/>
              <a:t>Sportaš - Francuska</a:t>
            </a:r>
          </a:p>
        </p:txBody>
      </p:sp>
      <p:sp>
        <p:nvSpPr>
          <p:cNvPr id="5" name="Subtitle 4"/>
          <p:cNvSpPr>
            <a:spLocks noGrp="1"/>
          </p:cNvSpPr>
          <p:nvPr>
            <p:ph type="subTitle" idx="1"/>
          </p:nvPr>
        </p:nvSpPr>
        <p:spPr/>
        <p:txBody>
          <a:bodyPr/>
          <a:lstStyle/>
          <a:p>
            <a:endParaRPr lang="hr-H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9600" y="365125"/>
            <a:ext cx="10744200" cy="1325563"/>
          </a:xfrm>
        </p:spPr>
        <p:txBody>
          <a:bodyPr/>
          <a:lstStyle/>
          <a:p>
            <a:r>
              <a:rPr lang="hr-HR" b="1" dirty="0"/>
              <a:t>Drugi dohodak - Francuska</a:t>
            </a:r>
          </a:p>
        </p:txBody>
      </p:sp>
      <p:sp>
        <p:nvSpPr>
          <p:cNvPr id="3" name="Rezervirano mjesto sadržaja 2"/>
          <p:cNvSpPr>
            <a:spLocks noGrp="1"/>
          </p:cNvSpPr>
          <p:nvPr>
            <p:ph idx="1"/>
          </p:nvPr>
        </p:nvSpPr>
        <p:spPr>
          <a:xfrm>
            <a:off x="335360" y="1600200"/>
            <a:ext cx="11425269" cy="5257800"/>
          </a:xfrm>
        </p:spPr>
        <p:txBody>
          <a:bodyPr>
            <a:normAutofit/>
          </a:bodyPr>
          <a:lstStyle/>
          <a:p>
            <a:pPr algn="just"/>
            <a:r>
              <a:rPr lang="hr-HR" sz="2400" dirty="0"/>
              <a:t>Hrvatski porezni obveznik sudjelovao je biciklističkoj utrci - sportskom natjecanju održanom u Francuskoj.</a:t>
            </a:r>
          </a:p>
          <a:p>
            <a:pPr algn="just"/>
            <a:r>
              <a:rPr lang="hr-HR" sz="2400" dirty="0"/>
              <a:t>Za sudjelovanje na biciklističkoj utrci porezni obveznik ostvario je 100.000,00 HRK. </a:t>
            </a:r>
          </a:p>
          <a:p>
            <a:pPr algn="just"/>
            <a:r>
              <a:rPr lang="hr-HR" sz="2400" dirty="0"/>
              <a:t>Porezni obveznik je platio porez* u Francuskoj i shodno tome podnio “INO-IZJAVU” kako ne bi u isto vrijeme platiti porez i u Hrvatskoj.</a:t>
            </a:r>
          </a:p>
          <a:p>
            <a:pPr algn="just"/>
            <a:r>
              <a:rPr lang="hr-HR" sz="2400" dirty="0"/>
              <a:t>Porezni obveznik platio je doprinose (obveza za doprinose jednaka je iznosu od 10.000,00 HRK.</a:t>
            </a:r>
          </a:p>
          <a:p>
            <a:pPr algn="just"/>
            <a:r>
              <a:rPr lang="hr-HR" sz="2400" dirty="0"/>
              <a:t>U Obrascu INO-DOH porezni obveznik iskazuje dohodak u iznosu od 90.000,00 HRK. </a:t>
            </a:r>
          </a:p>
          <a:p>
            <a:pPr algn="just">
              <a:buNone/>
            </a:pPr>
            <a:r>
              <a:rPr lang="hr-HR" sz="2400" dirty="0"/>
              <a:t>	*Pretpostavimo da je porezna stopa na odnosni dohodak u Francuskoj 15% te da je porezni obveznik uplatio Francuskoj poreznoj upravi preračunati iznos od 13.500,00 HRK</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Object 2"/>
          <p:cNvGraphicFramePr>
            <a:graphicFrameLocks noChangeAspect="1"/>
          </p:cNvGraphicFramePr>
          <p:nvPr>
            <p:extLst>
              <p:ext uri="{D42A27DB-BD31-4B8C-83A1-F6EECF244321}">
                <p14:modId xmlns:p14="http://schemas.microsoft.com/office/powerpoint/2010/main" val="2383505817"/>
              </p:ext>
            </p:extLst>
          </p:nvPr>
        </p:nvGraphicFramePr>
        <p:xfrm>
          <a:off x="334963" y="692150"/>
          <a:ext cx="11625262" cy="5976938"/>
        </p:xfrm>
        <a:graphic>
          <a:graphicData uri="http://schemas.openxmlformats.org/presentationml/2006/ole">
            <mc:AlternateContent xmlns:mc="http://schemas.openxmlformats.org/markup-compatibility/2006">
              <mc:Choice xmlns:v="urn:schemas-microsoft-com:vml" Requires="v">
                <p:oleObj spid="_x0000_s227351" name="Worksheet" r:id="rId3" imgW="8709766" imgH="6324426" progId="Excel.Sheet.12">
                  <p:embed/>
                </p:oleObj>
              </mc:Choice>
              <mc:Fallback>
                <p:oleObj name="Worksheet" r:id="rId3" imgW="8709766" imgH="6324426" progId="Excel.Sheet.12">
                  <p:embed/>
                  <p:pic>
                    <p:nvPicPr>
                      <p:cNvPr id="0" name="Picture 2"/>
                      <p:cNvPicPr>
                        <a:picLocks noChangeAspect="1" noChangeArrowheads="1"/>
                      </p:cNvPicPr>
                      <p:nvPr/>
                    </p:nvPicPr>
                    <p:blipFill>
                      <a:blip r:embed="rId4"/>
                      <a:srcRect/>
                      <a:stretch>
                        <a:fillRect/>
                      </a:stretch>
                    </p:blipFill>
                    <p:spPr bwMode="auto">
                      <a:xfrm>
                        <a:off x="334963" y="692150"/>
                        <a:ext cx="11625262" cy="5976938"/>
                      </a:xfrm>
                      <a:prstGeom prst="rect">
                        <a:avLst/>
                      </a:prstGeom>
                      <a:noFill/>
                    </p:spPr>
                  </p:pic>
                </p:oleObj>
              </mc:Fallback>
            </mc:AlternateContent>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66" name="Object 2"/>
          <p:cNvGraphicFramePr>
            <a:graphicFrameLocks noChangeAspect="1"/>
          </p:cNvGraphicFramePr>
          <p:nvPr/>
        </p:nvGraphicFramePr>
        <p:xfrm>
          <a:off x="335360" y="404664"/>
          <a:ext cx="11521280" cy="6120680"/>
        </p:xfrm>
        <a:graphic>
          <a:graphicData uri="http://schemas.openxmlformats.org/presentationml/2006/ole">
            <mc:AlternateContent xmlns:mc="http://schemas.openxmlformats.org/markup-compatibility/2006">
              <mc:Choice xmlns:v="urn:schemas-microsoft-com:vml" Requires="v">
                <p:oleObj spid="_x0000_s228374" name="Worksheet" r:id="rId3" imgW="8725029" imgH="6077015" progId="Excel.Sheet.8">
                  <p:embed/>
                </p:oleObj>
              </mc:Choice>
              <mc:Fallback>
                <p:oleObj name="Worksheet" r:id="rId3" imgW="8725029" imgH="6077015"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360" y="404664"/>
                        <a:ext cx="11521280" cy="6120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2"/>
          <p:cNvGraphicFramePr>
            <a:graphicFrameLocks noChangeAspect="1"/>
          </p:cNvGraphicFramePr>
          <p:nvPr/>
        </p:nvGraphicFramePr>
        <p:xfrm>
          <a:off x="527382" y="332657"/>
          <a:ext cx="11137237" cy="6264696"/>
        </p:xfrm>
        <a:graphic>
          <a:graphicData uri="http://schemas.openxmlformats.org/presentationml/2006/ole">
            <mc:AlternateContent xmlns:mc="http://schemas.openxmlformats.org/markup-compatibility/2006">
              <mc:Choice xmlns:v="urn:schemas-microsoft-com:vml" Requires="v">
                <p:oleObj spid="_x0000_s229398" name="Worksheet" r:id="rId3" imgW="8725029" imgH="6248422" progId="Excel.Sheet.8">
                  <p:embed/>
                </p:oleObj>
              </mc:Choice>
              <mc:Fallback>
                <p:oleObj name="Worksheet" r:id="rId3" imgW="8725029" imgH="6248422"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82" y="332657"/>
                        <a:ext cx="11137237" cy="6264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p:txBody>
          <a:bodyPr/>
          <a:lstStyle/>
          <a:p>
            <a:r>
              <a:rPr lang="hr-HR" b="1" dirty="0">
                <a:solidFill>
                  <a:schemeClr val="tx1"/>
                </a:solidFill>
              </a:rPr>
              <a:t>Drugi dohodak – Francuska</a:t>
            </a:r>
          </a:p>
          <a:p>
            <a:endParaRPr lang="hr-HR" dirty="0"/>
          </a:p>
        </p:txBody>
      </p:sp>
      <p:graphicFrame>
        <p:nvGraphicFramePr>
          <p:cNvPr id="96258" name="Object 2"/>
          <p:cNvGraphicFramePr>
            <a:graphicFrameLocks noChangeAspect="1"/>
          </p:cNvGraphicFramePr>
          <p:nvPr>
            <p:extLst>
              <p:ext uri="{D42A27DB-BD31-4B8C-83A1-F6EECF244321}">
                <p14:modId xmlns:p14="http://schemas.microsoft.com/office/powerpoint/2010/main" val="2112120235"/>
              </p:ext>
            </p:extLst>
          </p:nvPr>
        </p:nvGraphicFramePr>
        <p:xfrm>
          <a:off x="387927" y="1052736"/>
          <a:ext cx="11430000" cy="5458900"/>
        </p:xfrm>
        <a:graphic>
          <a:graphicData uri="http://schemas.openxmlformats.org/presentationml/2006/ole">
            <mc:AlternateContent xmlns:mc="http://schemas.openxmlformats.org/markup-compatibility/2006">
              <mc:Choice xmlns:v="urn:schemas-microsoft-com:vml" Requires="v">
                <p:oleObj spid="_x0000_s231445" name="Worksheet" r:id="rId3" imgW="5124584" imgH="2495404" progId="Excel.Sheet.12">
                  <p:embed/>
                </p:oleObj>
              </mc:Choice>
              <mc:Fallback>
                <p:oleObj name="Worksheet" r:id="rId3" imgW="5124584" imgH="2495404" progId="Excel.Sheet.12">
                  <p:embed/>
                  <p:pic>
                    <p:nvPicPr>
                      <p:cNvPr id="96258" name="Object 2"/>
                      <p:cNvPicPr>
                        <a:picLocks noChangeAspect="1" noChangeArrowheads="1"/>
                      </p:cNvPicPr>
                      <p:nvPr/>
                    </p:nvPicPr>
                    <p:blipFill>
                      <a:blip r:embed="rId4"/>
                      <a:srcRect/>
                      <a:stretch>
                        <a:fillRect/>
                      </a:stretch>
                    </p:blipFill>
                    <p:spPr bwMode="auto">
                      <a:xfrm>
                        <a:off x="387927" y="1052736"/>
                        <a:ext cx="11430000" cy="54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83529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122363"/>
            <a:ext cx="12192000" cy="2387600"/>
          </a:xfrm>
        </p:spPr>
        <p:txBody>
          <a:bodyPr>
            <a:noAutofit/>
          </a:bodyPr>
          <a:lstStyle/>
          <a:p>
            <a:r>
              <a:rPr lang="hr-HR" b="1" dirty="0"/>
              <a:t>Primjer</a:t>
            </a:r>
            <a:br>
              <a:rPr lang="hr-HR" b="1" dirty="0"/>
            </a:br>
            <a:r>
              <a:rPr lang="hr-HR" b="1" dirty="0"/>
              <a:t>Dohodak od nesamostalnog rada</a:t>
            </a:r>
          </a:p>
        </p:txBody>
      </p:sp>
      <p:sp>
        <p:nvSpPr>
          <p:cNvPr id="5" name="Subtitle 4"/>
          <p:cNvSpPr>
            <a:spLocks noGrp="1"/>
          </p:cNvSpPr>
          <p:nvPr>
            <p:ph type="subTitle" idx="1"/>
          </p:nvPr>
        </p:nvSpPr>
        <p:spPr/>
        <p:txBody>
          <a:bodyPr>
            <a:normAutofit/>
          </a:bodyPr>
          <a:lstStyle/>
          <a:p>
            <a:r>
              <a:rPr lang="hr-HR" sz="6000" b="1" dirty="0">
                <a:latin typeface="+mj-lt"/>
                <a:ea typeface="+mj-ea"/>
                <a:cs typeface="+mj-cs"/>
              </a:rPr>
              <a:t>Švedska / Austrija</a:t>
            </a:r>
          </a:p>
        </p:txBody>
      </p:sp>
    </p:spTree>
    <p:extLst>
      <p:ext uri="{BB962C8B-B14F-4D97-AF65-F5344CB8AC3E}">
        <p14:creationId xmlns:p14="http://schemas.microsoft.com/office/powerpoint/2010/main" val="23165476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0595" y="15205"/>
            <a:ext cx="10796451" cy="1325563"/>
          </a:xfrm>
        </p:spPr>
        <p:txBody>
          <a:bodyPr/>
          <a:lstStyle/>
          <a:p>
            <a:r>
              <a:rPr lang="hr-HR" dirty="0"/>
              <a:t>Plaća – Švedska/Austrija</a:t>
            </a:r>
          </a:p>
        </p:txBody>
      </p:sp>
      <p:sp>
        <p:nvSpPr>
          <p:cNvPr id="3" name="Rezervirano mjesto sadržaja 2"/>
          <p:cNvSpPr>
            <a:spLocks noGrp="1"/>
          </p:cNvSpPr>
          <p:nvPr>
            <p:ph idx="1"/>
          </p:nvPr>
        </p:nvSpPr>
        <p:spPr>
          <a:xfrm>
            <a:off x="139337" y="1340768"/>
            <a:ext cx="11887200" cy="5517232"/>
          </a:xfrm>
        </p:spPr>
        <p:txBody>
          <a:bodyPr>
            <a:normAutofit fontScale="32500" lnSpcReduction="20000"/>
          </a:bodyPr>
          <a:lstStyle/>
          <a:p>
            <a:pPr algn="just"/>
            <a:r>
              <a:rPr lang="hr-HR" sz="8400" dirty="0"/>
              <a:t>Hrvatski rezident  Marko Borić odlazi raditi u Kraljevinu Švedsku kao IT stručnjak za švedsko IT društvo koje pruža IT usluge širom svijeta. Porezni obveznik Marko </a:t>
            </a:r>
            <a:r>
              <a:rPr lang="hr-HR" sz="8400" dirty="0" err="1"/>
              <a:t>Boić</a:t>
            </a:r>
            <a:r>
              <a:rPr lang="hr-HR" sz="8400" dirty="0"/>
              <a:t> u Republici Hrvatskoj ima suprugu i dvoje djece iz čega se može zaključiti da je središte životnih interesa poreznog obveznika Marka Borića i dalje u Republici Hrvatskoj te da se isti treba smatrati hrvatskih poreznim rezidentom.</a:t>
            </a:r>
          </a:p>
          <a:p>
            <a:pPr algn="just"/>
            <a:r>
              <a:rPr lang="hr-HR" sz="8400" dirty="0"/>
              <a:t>Člankom 15. stavkom 1. Ugovora između Republike Hrvatske i Kraljevine Švedske o izbjegavanju dvostrukog oporezivanja porezima na dohodak i na imovinu  propisano je da se plaća koju rezident Republike Hrvatske ostvari od nesamostalnog rada u Republici Hrvatskoj oporezuju samo u Republici Hrvatskoj. Isto tako propisano je da se plaća koju rezident Republike Hrvatske ostvari od nesamostalnog rada u Kraljevini Švedskoj može oporezivati u Kraljevini Švedskoj (potrebno obratiti pozornost na članak 22. Ugovora koji uređuje pitanje uklanjanja dvostrukog oporezivanja). Dakle, člankom 22. stavkom 5. predmetnog Ugovora propisano je da se dohodak od nesamostalnog rada koji potječe iz Kraljevine Švedske izuzima od oporezivanja. Shodno gore navedenom porezni obvezni obvezan je predati INO-IZJAVU i Obrazac INO-DOH u kojem će samo iskazati koliko je dohodak ostvario u Kraljevini Švedskoj. Predmetni dohodak biti će izuzet od oporezivanja u Republici Hrvatskoj.</a:t>
            </a:r>
          </a:p>
          <a:p>
            <a:endParaRPr lang="hr-H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4">
            <a:extLst>
              <a:ext uri="{FF2B5EF4-FFF2-40B4-BE49-F238E27FC236}">
                <a16:creationId xmlns:a16="http://schemas.microsoft.com/office/drawing/2014/main" id="{8BB68BDF-95A3-427F-A58D-32919C137EE5}"/>
              </a:ext>
            </a:extLst>
          </p:cNvPr>
          <p:cNvSpPr>
            <a:spLocks noGrp="1"/>
          </p:cNvSpPr>
          <p:nvPr>
            <p:ph idx="1"/>
          </p:nvPr>
        </p:nvSpPr>
        <p:spPr>
          <a:xfrm>
            <a:off x="323850" y="1052737"/>
            <a:ext cx="11563350" cy="5649514"/>
          </a:xfrm>
        </p:spPr>
        <p:txBody>
          <a:bodyPr>
            <a:normAutofit/>
          </a:bodyPr>
          <a:lstStyle/>
          <a:p>
            <a:pPr marL="285750" indent="-285750" algn="just">
              <a:buFont typeface="Arial" panose="020B0604020202020204" pitchFamily="34" charset="0"/>
              <a:buChar char="•"/>
            </a:pPr>
            <a:r>
              <a:rPr lang="hr-HR" sz="2200" dirty="0"/>
              <a:t>Godišnji porez na dohodak utvrđuje se prema poreznoj osnovici iz članka 18. Zakona </a:t>
            </a:r>
            <a:r>
              <a:rPr lang="hr-HR" sz="2200" dirty="0">
                <a:solidFill>
                  <a:srgbClr val="FF0000"/>
                </a:solidFill>
              </a:rPr>
              <a:t>te se tako utvrđen godišnji porez umanjuje:</a:t>
            </a:r>
          </a:p>
          <a:p>
            <a:pPr marL="571500" indent="-285750" algn="just">
              <a:buFont typeface="Arial" panose="020B0604020202020204" pitchFamily="34" charset="0"/>
              <a:buChar char="•"/>
            </a:pPr>
            <a:r>
              <a:rPr lang="hr-HR" sz="2200" dirty="0"/>
              <a:t>za 50% razmjernog dijela porezne obveze koja se odnosi na mirovinu ili</a:t>
            </a:r>
          </a:p>
          <a:p>
            <a:pPr marL="571500" indent="-285750" algn="just">
              <a:buFont typeface="Arial" panose="020B0604020202020204" pitchFamily="34" charset="0"/>
              <a:buChar char="•"/>
            </a:pPr>
            <a:r>
              <a:rPr lang="hr-HR" sz="2200" dirty="0"/>
              <a:t>za 50% razmjernog dijela porezne obveze koja se odnosi na ostali dohodak od nesamostalnog rada ako porezni obveznik ima prebivalište i boravi na potpomognutim područjima I. skupine i/ili na području Grada Vukovara</a:t>
            </a:r>
          </a:p>
          <a:p>
            <a:pPr algn="just"/>
            <a:r>
              <a:rPr lang="hr-HR" sz="2200" b="1" dirty="0"/>
              <a:t>Umanjenje za mlade do 30-te godine života</a:t>
            </a:r>
          </a:p>
          <a:p>
            <a:pPr marL="285750" indent="-285750" algn="just">
              <a:buFont typeface="Arial" panose="020B0604020202020204" pitchFamily="34" charset="0"/>
              <a:buChar char="•"/>
            </a:pPr>
            <a:r>
              <a:rPr lang="hr-HR" sz="2200" dirty="0"/>
              <a:t>mladi do 25 godina života - dohodak od nesamostalnog rada (plaću) </a:t>
            </a:r>
          </a:p>
          <a:p>
            <a:pPr marL="1028700" lvl="1" algn="just">
              <a:buFont typeface="Arial" panose="020B0604020202020204" pitchFamily="34" charset="0"/>
              <a:buChar char="•"/>
            </a:pPr>
            <a:r>
              <a:rPr lang="hr-HR" sz="2200" dirty="0"/>
              <a:t>za 100% razmjernog dijela porezne obveze </a:t>
            </a:r>
          </a:p>
          <a:p>
            <a:pPr marL="1028700" lvl="1" algn="just">
              <a:buFont typeface="Arial" panose="020B0604020202020204" pitchFamily="34" charset="0"/>
              <a:buChar char="•"/>
            </a:pPr>
            <a:r>
              <a:rPr lang="hr-HR" sz="2200" dirty="0"/>
              <a:t>na dio porezne osnovice na koju se plaća porez po stopi od 24%</a:t>
            </a:r>
          </a:p>
          <a:p>
            <a:pPr marL="285750" indent="-285750" algn="just">
              <a:buFont typeface="Arial" panose="020B0604020202020204" pitchFamily="34" charset="0"/>
              <a:buChar char="•"/>
            </a:pPr>
            <a:r>
              <a:rPr lang="hr-HR" sz="2200" dirty="0"/>
              <a:t>mladima od 26 do 30 godina života - dohodak od nesamostalnog rada (plaću) </a:t>
            </a:r>
          </a:p>
          <a:p>
            <a:pPr marL="1028700" lvl="1" algn="just">
              <a:buFont typeface="Arial" panose="020B0604020202020204" pitchFamily="34" charset="0"/>
              <a:buChar char="•"/>
            </a:pPr>
            <a:r>
              <a:rPr lang="hr-HR" sz="2200" dirty="0"/>
              <a:t>za 50% razmjernog dijela porezne obveze</a:t>
            </a:r>
          </a:p>
          <a:p>
            <a:pPr marL="1028700" lvl="1" algn="just">
              <a:buFont typeface="Arial" panose="020B0604020202020204" pitchFamily="34" charset="0"/>
              <a:buChar char="•"/>
            </a:pPr>
            <a:r>
              <a:rPr lang="hr-HR" sz="2200" dirty="0"/>
              <a:t>na dio porezne osnovice na koju se plaća porez po stopi od 24%</a:t>
            </a:r>
          </a:p>
          <a:p>
            <a:pPr algn="just">
              <a:buFont typeface="Arial" pitchFamily="34" charset="0"/>
              <a:buChar char="•"/>
            </a:pPr>
            <a:r>
              <a:rPr lang="hr-HR" sz="2200" dirty="0"/>
              <a:t>Umanjenje po osnovi godina života utvrđuje se prije umanjenja za mirovine i potpomognuta područja i Grad Vukovar</a:t>
            </a:r>
          </a:p>
        </p:txBody>
      </p:sp>
      <p:sp>
        <p:nvSpPr>
          <p:cNvPr id="6" name="Rezervirano mjesto teksta 5">
            <a:extLst>
              <a:ext uri="{FF2B5EF4-FFF2-40B4-BE49-F238E27FC236}">
                <a16:creationId xmlns:a16="http://schemas.microsoft.com/office/drawing/2014/main" id="{363503D1-32F9-469C-9D62-7E545FC29163}"/>
              </a:ext>
            </a:extLst>
          </p:cNvPr>
          <p:cNvSpPr>
            <a:spLocks noGrp="1"/>
          </p:cNvSpPr>
          <p:nvPr>
            <p:ph type="body" sz="quarter" idx="10"/>
          </p:nvPr>
        </p:nvSpPr>
        <p:spPr>
          <a:xfrm>
            <a:off x="0" y="476672"/>
            <a:ext cx="12192000" cy="720080"/>
          </a:xfrm>
        </p:spPr>
        <p:txBody>
          <a:bodyPr/>
          <a:lstStyle/>
          <a:p>
            <a:pPr algn="ctr"/>
            <a:r>
              <a:rPr lang="hr-HR" sz="1900" b="1" dirty="0">
                <a:solidFill>
                  <a:schemeClr val="tx1"/>
                </a:solidFill>
              </a:rPr>
              <a:t>Umanjenje porezne obveze u godišnjem obračun</a:t>
            </a:r>
            <a:endParaRPr lang="hr-HR" b="1" dirty="0">
              <a:solidFill>
                <a:schemeClr val="tx1"/>
              </a:solidFill>
            </a:endParaRPr>
          </a:p>
        </p:txBody>
      </p:sp>
      <p:sp>
        <p:nvSpPr>
          <p:cNvPr id="4"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72283395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48444" y="69033"/>
            <a:ext cx="10515600" cy="1325563"/>
          </a:xfrm>
        </p:spPr>
        <p:txBody>
          <a:bodyPr/>
          <a:lstStyle/>
          <a:p>
            <a:r>
              <a:rPr lang="hr-HR" dirty="0"/>
              <a:t>Primjer – Plaća – Švedska/Austrija</a:t>
            </a:r>
          </a:p>
        </p:txBody>
      </p:sp>
      <p:sp>
        <p:nvSpPr>
          <p:cNvPr id="3" name="Rezervirano mjesto sadržaja 2"/>
          <p:cNvSpPr>
            <a:spLocks noGrp="1"/>
          </p:cNvSpPr>
          <p:nvPr>
            <p:ph idx="1"/>
          </p:nvPr>
        </p:nvSpPr>
        <p:spPr>
          <a:xfrm>
            <a:off x="139337" y="1600200"/>
            <a:ext cx="11878492" cy="5257800"/>
          </a:xfrm>
        </p:spPr>
        <p:txBody>
          <a:bodyPr>
            <a:normAutofit/>
          </a:bodyPr>
          <a:lstStyle/>
          <a:p>
            <a:pPr algn="just"/>
            <a:r>
              <a:rPr lang="hr-HR" sz="2600" dirty="0"/>
              <a:t>Međutim, švedski poslodavac IT </a:t>
            </a:r>
            <a:r>
              <a:rPr lang="hr-HR" sz="2600" dirty="0" err="1"/>
              <a:t>Sweden</a:t>
            </a:r>
            <a:r>
              <a:rPr lang="hr-HR" sz="2600" dirty="0"/>
              <a:t> AB sklapa posao sa austrijskim društvom IT </a:t>
            </a:r>
            <a:r>
              <a:rPr lang="hr-HR" sz="2600" dirty="0" err="1"/>
              <a:t>Austria</a:t>
            </a:r>
            <a:r>
              <a:rPr lang="hr-HR" sz="2600" dirty="0"/>
              <a:t> </a:t>
            </a:r>
            <a:r>
              <a:rPr lang="hr-HR" sz="2600" dirty="0" err="1"/>
              <a:t>GmbH</a:t>
            </a:r>
            <a:r>
              <a:rPr lang="hr-HR" sz="2600" dirty="0"/>
              <a:t> te porezni obveznik, hrvatski rezident, Marko Borić biva izaslan u Republiku Austriju na razdoblje dulje od 183 dana (predviđeno je da će IT projekt trajati 4 godine).</a:t>
            </a:r>
          </a:p>
          <a:p>
            <a:pPr algn="just"/>
            <a:r>
              <a:rPr lang="hr-HR" sz="2600" dirty="0"/>
              <a:t>U konkretnom slučaju prvenstveno pravo oporezivanja dohotka koji ostvari porezni obveznik Marko Borić ima Republika Austrija (kao država izvora), a Republika Hrvatska ima pravo oporezivanja predmetnog dohotka kao država </a:t>
            </a:r>
            <a:r>
              <a:rPr lang="hr-HR" sz="2600" dirty="0" err="1"/>
              <a:t>rezidentnosti</a:t>
            </a:r>
            <a:r>
              <a:rPr lang="hr-HR" sz="2600" dirty="0"/>
              <a:t>. Kraljevina Švedska u tom slučaju nema pravo oporezivanja odnosnog dohotka. Republika Hrvatska kao država </a:t>
            </a:r>
            <a:r>
              <a:rPr lang="hr-HR" sz="2600" dirty="0" err="1"/>
              <a:t>rezidentnosti</a:t>
            </a:r>
            <a:r>
              <a:rPr lang="hr-HR" sz="2600" dirty="0"/>
              <a:t> obvezna je izvršiti uklanjanje dvostrukog oporezivanja na način propisan člankom 23. stavkom 1. točkom a) Ugovora između Republike Hrvatske i Republike Austrije o izbjegavanju dvostrukog oporezivanja porezima na dohodak i na imovinu, točnije Republika Hrvatska će odobriti kao odbitak od poreza na dohodak tog rezidenta iznos koji je jednak porezu na dohodak plaćen u Austriji.</a:t>
            </a:r>
            <a:endParaRPr lang="hr-H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Object 2"/>
          <p:cNvGraphicFramePr>
            <a:graphicFrameLocks noChangeAspect="1"/>
          </p:cNvGraphicFramePr>
          <p:nvPr>
            <p:extLst>
              <p:ext uri="{D42A27DB-BD31-4B8C-83A1-F6EECF244321}">
                <p14:modId xmlns:p14="http://schemas.microsoft.com/office/powerpoint/2010/main" val="1883438031"/>
              </p:ext>
            </p:extLst>
          </p:nvPr>
        </p:nvGraphicFramePr>
        <p:xfrm>
          <a:off x="243840" y="200297"/>
          <a:ext cx="11634651" cy="6435634"/>
        </p:xfrm>
        <a:graphic>
          <a:graphicData uri="http://schemas.openxmlformats.org/presentationml/2006/ole">
            <mc:AlternateContent xmlns:mc="http://schemas.openxmlformats.org/markup-compatibility/2006">
              <mc:Choice xmlns:v="urn:schemas-microsoft-com:vml" Requires="v">
                <p:oleObj spid="_x0000_s233491" name="Worksheet" r:id="rId3" imgW="8486708" imgH="6524539" progId="Excel.Sheet.12">
                  <p:embed/>
                </p:oleObj>
              </mc:Choice>
              <mc:Fallback>
                <p:oleObj name="Worksheet" r:id="rId3" imgW="8486708" imgH="6524539" progId="Excel.Sheet.12">
                  <p:embed/>
                  <p:pic>
                    <p:nvPicPr>
                      <p:cNvPr id="97282" name="Object 2"/>
                      <p:cNvPicPr>
                        <a:picLocks noChangeAspect="1" noChangeArrowheads="1"/>
                      </p:cNvPicPr>
                      <p:nvPr/>
                    </p:nvPicPr>
                    <p:blipFill>
                      <a:blip r:embed="rId4"/>
                      <a:srcRect/>
                      <a:stretch>
                        <a:fillRect/>
                      </a:stretch>
                    </p:blipFill>
                    <p:spPr bwMode="auto">
                      <a:xfrm>
                        <a:off x="243840" y="200297"/>
                        <a:ext cx="11634651" cy="6435634"/>
                      </a:xfrm>
                      <a:prstGeom prst="rect">
                        <a:avLst/>
                      </a:prstGeom>
                      <a:noFill/>
                    </p:spPr>
                  </p:pic>
                </p:oleObj>
              </mc:Fallback>
            </mc:AlternateContent>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extLst>
              <p:ext uri="{D42A27DB-BD31-4B8C-83A1-F6EECF244321}">
                <p14:modId xmlns:p14="http://schemas.microsoft.com/office/powerpoint/2010/main" val="2347823296"/>
              </p:ext>
            </p:extLst>
          </p:nvPr>
        </p:nvGraphicFramePr>
        <p:xfrm>
          <a:off x="304799" y="200297"/>
          <a:ext cx="11573691" cy="6409510"/>
        </p:xfrm>
        <a:graphic>
          <a:graphicData uri="http://schemas.openxmlformats.org/presentationml/2006/ole">
            <mc:AlternateContent xmlns:mc="http://schemas.openxmlformats.org/markup-compatibility/2006">
              <mc:Choice xmlns:v="urn:schemas-microsoft-com:vml" Requires="v">
                <p:oleObj spid="_x0000_s234515" name="Worksheet" r:id="rId3" imgW="8486708" imgH="6524539" progId="Excel.Sheet.12">
                  <p:embed/>
                </p:oleObj>
              </mc:Choice>
              <mc:Fallback>
                <p:oleObj name="Worksheet" r:id="rId3" imgW="8486708" imgH="6524539" progId="Excel.Sheet.12">
                  <p:embed/>
                  <p:pic>
                    <p:nvPicPr>
                      <p:cNvPr id="98306" name="Object 2"/>
                      <p:cNvPicPr>
                        <a:picLocks noChangeAspect="1" noChangeArrowheads="1"/>
                      </p:cNvPicPr>
                      <p:nvPr/>
                    </p:nvPicPr>
                    <p:blipFill>
                      <a:blip r:embed="rId4"/>
                      <a:srcRect/>
                      <a:stretch>
                        <a:fillRect/>
                      </a:stretch>
                    </p:blipFill>
                    <p:spPr bwMode="auto">
                      <a:xfrm>
                        <a:off x="304799" y="200297"/>
                        <a:ext cx="11573691" cy="6409510"/>
                      </a:xfrm>
                      <a:prstGeom prst="rect">
                        <a:avLst/>
                      </a:prstGeom>
                      <a:noFill/>
                    </p:spPr>
                  </p:pic>
                </p:oleObj>
              </mc:Fallback>
            </mc:AlternateContent>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2"/>
          <p:cNvGraphicFramePr>
            <a:graphicFrameLocks noChangeAspect="1"/>
          </p:cNvGraphicFramePr>
          <p:nvPr>
            <p:extLst>
              <p:ext uri="{D42A27DB-BD31-4B8C-83A1-F6EECF244321}">
                <p14:modId xmlns:p14="http://schemas.microsoft.com/office/powerpoint/2010/main" val="749997624"/>
              </p:ext>
            </p:extLst>
          </p:nvPr>
        </p:nvGraphicFramePr>
        <p:xfrm>
          <a:off x="261257" y="243840"/>
          <a:ext cx="11617234" cy="6383383"/>
        </p:xfrm>
        <a:graphic>
          <a:graphicData uri="http://schemas.openxmlformats.org/presentationml/2006/ole">
            <mc:AlternateContent xmlns:mc="http://schemas.openxmlformats.org/markup-compatibility/2006">
              <mc:Choice xmlns:v="urn:schemas-microsoft-com:vml" Requires="v">
                <p:oleObj spid="_x0000_s235539" name="Worksheet" r:id="rId3" imgW="8724810" imgH="6076857" progId="Excel.Sheet.8">
                  <p:embed/>
                </p:oleObj>
              </mc:Choice>
              <mc:Fallback>
                <p:oleObj name="Worksheet" r:id="rId3" imgW="8724810" imgH="6076857" progId="Excel.Sheet.8">
                  <p:embed/>
                  <p:pic>
                    <p:nvPicPr>
                      <p:cNvPr id="99330" name="Object 2"/>
                      <p:cNvPicPr>
                        <a:picLocks noChangeAspect="1" noChangeArrowheads="1"/>
                      </p:cNvPicPr>
                      <p:nvPr/>
                    </p:nvPicPr>
                    <p:blipFill>
                      <a:blip r:embed="rId4"/>
                      <a:srcRect/>
                      <a:stretch>
                        <a:fillRect/>
                      </a:stretch>
                    </p:blipFill>
                    <p:spPr bwMode="auto">
                      <a:xfrm>
                        <a:off x="261257" y="243840"/>
                        <a:ext cx="11617234" cy="6383383"/>
                      </a:xfrm>
                      <a:prstGeom prst="rect">
                        <a:avLst/>
                      </a:prstGeom>
                      <a:noFill/>
                    </p:spPr>
                  </p:pic>
                </p:oleObj>
              </mc:Fallback>
            </mc:AlternateContent>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2"/>
          <p:cNvGraphicFramePr>
            <a:graphicFrameLocks noChangeAspect="1"/>
          </p:cNvGraphicFramePr>
          <p:nvPr>
            <p:extLst>
              <p:ext uri="{D42A27DB-BD31-4B8C-83A1-F6EECF244321}">
                <p14:modId xmlns:p14="http://schemas.microsoft.com/office/powerpoint/2010/main" val="237131509"/>
              </p:ext>
            </p:extLst>
          </p:nvPr>
        </p:nvGraphicFramePr>
        <p:xfrm>
          <a:off x="200025" y="228600"/>
          <a:ext cx="12003088" cy="6343650"/>
        </p:xfrm>
        <a:graphic>
          <a:graphicData uri="http://schemas.openxmlformats.org/presentationml/2006/ole">
            <mc:AlternateContent xmlns:mc="http://schemas.openxmlformats.org/markup-compatibility/2006">
              <mc:Choice xmlns:v="urn:schemas-microsoft-com:vml" Requires="v">
                <p:oleObj spid="_x0000_s236564" name="Worksheet" r:id="rId3" imgW="8945809" imgH="6164525" progId="Excel.Sheet.8">
                  <p:embed/>
                </p:oleObj>
              </mc:Choice>
              <mc:Fallback>
                <p:oleObj name="Worksheet" r:id="rId3" imgW="8945809" imgH="6164525" progId="Excel.Sheet.8">
                  <p:embed/>
                  <p:pic>
                    <p:nvPicPr>
                      <p:cNvPr id="100354" name="Object 2"/>
                      <p:cNvPicPr>
                        <a:picLocks noChangeAspect="1" noChangeArrowheads="1"/>
                      </p:cNvPicPr>
                      <p:nvPr/>
                    </p:nvPicPr>
                    <p:blipFill>
                      <a:blip r:embed="rId4"/>
                      <a:srcRect/>
                      <a:stretch>
                        <a:fillRect/>
                      </a:stretch>
                    </p:blipFill>
                    <p:spPr bwMode="auto">
                      <a:xfrm>
                        <a:off x="200025" y="228600"/>
                        <a:ext cx="12003088" cy="6343650"/>
                      </a:xfrm>
                      <a:prstGeom prst="rect">
                        <a:avLst/>
                      </a:prstGeom>
                      <a:noFill/>
                    </p:spPr>
                  </p:pic>
                </p:oleObj>
              </mc:Fallback>
            </mc:AlternateContent>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F2E6FE-C671-409D-8B99-55E5C9E28AB4}"/>
              </a:ext>
            </a:extLst>
          </p:cNvPr>
          <p:cNvSpPr>
            <a:spLocks noGrp="1"/>
          </p:cNvSpPr>
          <p:nvPr>
            <p:ph type="ctrTitle"/>
          </p:nvPr>
        </p:nvSpPr>
        <p:spPr>
          <a:xfrm>
            <a:off x="-1" y="1122363"/>
            <a:ext cx="11915775" cy="2387600"/>
          </a:xfrm>
        </p:spPr>
        <p:txBody>
          <a:bodyPr>
            <a:normAutofit/>
          </a:bodyPr>
          <a:lstStyle/>
          <a:p>
            <a:r>
              <a:rPr lang="hr-HR" b="1" dirty="0"/>
              <a:t>Samostalna djelatnost– savjetovanje  </a:t>
            </a:r>
          </a:p>
        </p:txBody>
      </p:sp>
      <p:sp>
        <p:nvSpPr>
          <p:cNvPr id="3" name="Podnaslov 2">
            <a:extLst>
              <a:ext uri="{FF2B5EF4-FFF2-40B4-BE49-F238E27FC236}">
                <a16:creationId xmlns:a16="http://schemas.microsoft.com/office/drawing/2014/main" id="{F8CDC970-1733-4F90-A177-5557A49FD8B8}"/>
              </a:ext>
            </a:extLst>
          </p:cNvPr>
          <p:cNvSpPr>
            <a:spLocks noGrp="1"/>
          </p:cNvSpPr>
          <p:nvPr>
            <p:ph type="subTitle" idx="1"/>
          </p:nvPr>
        </p:nvSpPr>
        <p:spPr/>
        <p:txBody>
          <a:bodyPr/>
          <a:lstStyle/>
          <a:p>
            <a:r>
              <a:rPr lang="hr-HR" sz="6000" b="1" dirty="0">
                <a:latin typeface="+mj-lt"/>
                <a:ea typeface="+mj-ea"/>
                <a:cs typeface="+mj-cs"/>
              </a:rPr>
              <a:t>BIH (</a:t>
            </a:r>
            <a:r>
              <a:rPr lang="hr-HR" sz="6000" b="1" dirty="0" err="1">
                <a:latin typeface="+mj-lt"/>
                <a:ea typeface="+mj-ea"/>
                <a:cs typeface="+mj-cs"/>
              </a:rPr>
              <a:t>nerezident</a:t>
            </a:r>
            <a:r>
              <a:rPr lang="hr-HR" sz="6000" b="1" dirty="0">
                <a:latin typeface="+mj-lt"/>
                <a:ea typeface="+mj-ea"/>
                <a:cs typeface="+mj-cs"/>
              </a:rPr>
              <a:t>)</a:t>
            </a:r>
          </a:p>
        </p:txBody>
      </p:sp>
    </p:spTree>
    <p:extLst>
      <p:ext uri="{BB962C8B-B14F-4D97-AF65-F5344CB8AC3E}">
        <p14:creationId xmlns:p14="http://schemas.microsoft.com/office/powerpoint/2010/main" val="15982532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t>Samostalna djelatnost – savjetovanje – BIH (</a:t>
            </a:r>
            <a:r>
              <a:rPr lang="hr-HR" dirty="0" err="1"/>
              <a:t>nerezident</a:t>
            </a:r>
            <a:r>
              <a:rPr lang="hr-HR" dirty="0"/>
              <a:t>)</a:t>
            </a:r>
          </a:p>
        </p:txBody>
      </p:sp>
      <p:sp>
        <p:nvSpPr>
          <p:cNvPr id="3" name="Rezervirano mjesto sadržaja 2"/>
          <p:cNvSpPr>
            <a:spLocks noGrp="1"/>
          </p:cNvSpPr>
          <p:nvPr>
            <p:ph idx="1"/>
          </p:nvPr>
        </p:nvSpPr>
        <p:spPr>
          <a:xfrm>
            <a:off x="333375" y="1825625"/>
            <a:ext cx="11163300" cy="4737100"/>
          </a:xfrm>
        </p:spPr>
        <p:txBody>
          <a:bodyPr>
            <a:normAutofit/>
          </a:bodyPr>
          <a:lstStyle/>
          <a:p>
            <a:pPr algn="just"/>
            <a:r>
              <a:rPr lang="hr-HR" sz="2400" dirty="0">
                <a:solidFill>
                  <a:srgbClr val="FF0000"/>
                </a:solidFill>
              </a:rPr>
              <a:t>Hrvatsko trgovačko društvo kao isplatitelj dohotka za savjetodavne usluge podnosi obrazac INO-DOH. </a:t>
            </a:r>
            <a:r>
              <a:rPr lang="hr-HR" sz="2400" dirty="0"/>
              <a:t>Iznos odnosnog dohotka iznosi 100.000,00 HRK. Pretpostavit ćemo da je porezni obveznik dostavio hrvatskom trgovačkom društvu potvrdu bosanskohercegovačkog nadležnog tijela da je porezni obveznik u obveznim doprinosima Bosne i Hercegovine, sukladno ugovoru o socijalnom osiguranju između dvije države. Kako nema izdataka koji se mogu priznati, bruto iznos kamata će biti jednak dohotku sukladno hrvatskom poreznom zakonodavstvu.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dirty="0"/>
              <a:t>Samostalna djelatnost – savjetovanje – BIH (</a:t>
            </a:r>
            <a:r>
              <a:rPr lang="hr-HR" dirty="0" err="1"/>
              <a:t>nerezident</a:t>
            </a:r>
            <a:r>
              <a:rPr lang="hr-HR" dirty="0"/>
              <a:t>)</a:t>
            </a:r>
          </a:p>
        </p:txBody>
      </p:sp>
      <p:sp>
        <p:nvSpPr>
          <p:cNvPr id="3" name="Rezervirano mjesto sadržaja 2"/>
          <p:cNvSpPr>
            <a:spLocks noGrp="1"/>
          </p:cNvSpPr>
          <p:nvPr>
            <p:ph idx="1"/>
          </p:nvPr>
        </p:nvSpPr>
        <p:spPr>
          <a:xfrm>
            <a:off x="114300" y="1825624"/>
            <a:ext cx="11239500" cy="4879975"/>
          </a:xfrm>
        </p:spPr>
        <p:txBody>
          <a:bodyPr>
            <a:normAutofit fontScale="85000" lnSpcReduction="20000"/>
          </a:bodyPr>
          <a:lstStyle/>
          <a:p>
            <a:pPr algn="just"/>
            <a:r>
              <a:rPr lang="hr-HR" sz="3400" dirty="0"/>
              <a:t>Porezni obveznik je prije isplate naknade dostavio hrvatskom trgovačkom društvu </a:t>
            </a:r>
            <a:r>
              <a:rPr lang="hr-HR" sz="3400" dirty="0">
                <a:solidFill>
                  <a:srgbClr val="FF0000"/>
                </a:solidFill>
              </a:rPr>
              <a:t>potvrdu o </a:t>
            </a:r>
            <a:r>
              <a:rPr lang="hr-HR" sz="3400" dirty="0" err="1">
                <a:solidFill>
                  <a:srgbClr val="FF0000"/>
                </a:solidFill>
              </a:rPr>
              <a:t>rezidentnosti</a:t>
            </a:r>
            <a:r>
              <a:rPr lang="hr-HR" sz="3400" dirty="0">
                <a:solidFill>
                  <a:srgbClr val="FF0000"/>
                </a:solidFill>
              </a:rPr>
              <a:t> izdanu od porezne uprave BIH. </a:t>
            </a:r>
            <a:r>
              <a:rPr lang="hr-HR" sz="3400" dirty="0"/>
              <a:t>Sukladno Ugovoru o izbjegavanju dvostrukog oporezivanja porezima na dohodak i na imovinu između Republike Hrvatske i Bosne i Hercegovine, dohodak od savjetovanja se može oporezivati samo u Bosni i Hercegovini kao državi </a:t>
            </a:r>
            <a:r>
              <a:rPr lang="hr-HR" sz="3400" dirty="0" err="1"/>
              <a:t>rezidentnosti</a:t>
            </a:r>
            <a:r>
              <a:rPr lang="hr-HR" sz="3400" dirty="0"/>
              <a:t> poreznog obveznika (osim ako porezni obveznik ima stalnu poslovnu jedinicu u Hrvatskoj). Ugovorom je oporezivanje savjetodavnih usluga, osim u slučaju da se radi o samostalnoj djelatnosti, propisano člankom 22. „Ostali dohodak“ što odgovara i istoimenom  članku 21. sukladno OECD-ovom Modelu ugovora o izbjegavanju dvostrukog oporezivanja. Podatke o neoporezivim tuzemnim dohocima </a:t>
            </a:r>
            <a:r>
              <a:rPr lang="hr-HR" sz="3400" dirty="0" err="1"/>
              <a:t>nerezidenata</a:t>
            </a:r>
            <a:r>
              <a:rPr lang="hr-HR" sz="3400" dirty="0"/>
              <a:t> koje na ovaj način prikupi, Porezna uprava će dostaviti bosanskohercegovačkom nadležnom tijelu.  </a:t>
            </a:r>
          </a:p>
          <a:p>
            <a:endParaRPr lang="hr-HR"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Object 2"/>
          <p:cNvGraphicFramePr>
            <a:graphicFrameLocks noChangeAspect="1"/>
          </p:cNvGraphicFramePr>
          <p:nvPr>
            <p:extLst>
              <p:ext uri="{D42A27DB-BD31-4B8C-83A1-F6EECF244321}">
                <p14:modId xmlns:p14="http://schemas.microsoft.com/office/powerpoint/2010/main" val="2106709864"/>
              </p:ext>
            </p:extLst>
          </p:nvPr>
        </p:nvGraphicFramePr>
        <p:xfrm>
          <a:off x="276225" y="266700"/>
          <a:ext cx="11182350" cy="6334125"/>
        </p:xfrm>
        <a:graphic>
          <a:graphicData uri="http://schemas.openxmlformats.org/presentationml/2006/ole">
            <mc:AlternateContent xmlns:mc="http://schemas.openxmlformats.org/markup-compatibility/2006">
              <mc:Choice xmlns:v="urn:schemas-microsoft-com:vml" Requires="v">
                <p:oleObj spid="_x0000_s239632" name="Worksheet" r:id="rId3" imgW="8724810" imgH="6076857" progId="Excel.Sheet.8">
                  <p:embed/>
                </p:oleObj>
              </mc:Choice>
              <mc:Fallback>
                <p:oleObj name="Worksheet" r:id="rId3" imgW="8724810" imgH="6076857" progId="Excel.Sheet.8">
                  <p:embed/>
                  <p:pic>
                    <p:nvPicPr>
                      <p:cNvPr id="146434" name="Object 2"/>
                      <p:cNvPicPr>
                        <a:picLocks noChangeAspect="1" noChangeArrowheads="1"/>
                      </p:cNvPicPr>
                      <p:nvPr/>
                    </p:nvPicPr>
                    <p:blipFill>
                      <a:blip r:embed="rId4"/>
                      <a:srcRect/>
                      <a:stretch>
                        <a:fillRect/>
                      </a:stretch>
                    </p:blipFill>
                    <p:spPr bwMode="auto">
                      <a:xfrm>
                        <a:off x="276225" y="266700"/>
                        <a:ext cx="11182350" cy="6334125"/>
                      </a:xfrm>
                      <a:prstGeom prst="rect">
                        <a:avLst/>
                      </a:prstGeom>
                      <a:noFill/>
                    </p:spPr>
                  </p:pic>
                </p:oleObj>
              </mc:Fallback>
            </mc:AlternateContent>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58" name="Object 2"/>
          <p:cNvGraphicFramePr>
            <a:graphicFrameLocks noChangeAspect="1"/>
          </p:cNvGraphicFramePr>
          <p:nvPr>
            <p:extLst>
              <p:ext uri="{D42A27DB-BD31-4B8C-83A1-F6EECF244321}">
                <p14:modId xmlns:p14="http://schemas.microsoft.com/office/powerpoint/2010/main" val="685866567"/>
              </p:ext>
            </p:extLst>
          </p:nvPr>
        </p:nvGraphicFramePr>
        <p:xfrm>
          <a:off x="257175" y="209550"/>
          <a:ext cx="11434763" cy="6315075"/>
        </p:xfrm>
        <a:graphic>
          <a:graphicData uri="http://schemas.openxmlformats.org/presentationml/2006/ole">
            <mc:AlternateContent xmlns:mc="http://schemas.openxmlformats.org/markup-compatibility/2006">
              <mc:Choice xmlns:v="urn:schemas-microsoft-com:vml" Requires="v">
                <p:oleObj spid="_x0000_s240657" name="Worksheet" r:id="rId3" imgW="9052560" imgH="6164525" progId="Excel.Sheet.8">
                  <p:embed/>
                </p:oleObj>
              </mc:Choice>
              <mc:Fallback>
                <p:oleObj name="Worksheet" r:id="rId3" imgW="9052560" imgH="6164525" progId="Excel.Sheet.8">
                  <p:embed/>
                  <p:pic>
                    <p:nvPicPr>
                      <p:cNvPr id="147458" name="Object 2"/>
                      <p:cNvPicPr>
                        <a:picLocks noChangeAspect="1" noChangeArrowheads="1"/>
                      </p:cNvPicPr>
                      <p:nvPr/>
                    </p:nvPicPr>
                    <p:blipFill>
                      <a:blip r:embed="rId4"/>
                      <a:srcRect/>
                      <a:stretch>
                        <a:fillRect/>
                      </a:stretch>
                    </p:blipFill>
                    <p:spPr bwMode="auto">
                      <a:xfrm>
                        <a:off x="257175" y="209550"/>
                        <a:ext cx="11434763" cy="6315075"/>
                      </a:xfrm>
                      <a:prstGeom prst="rect">
                        <a:avLst/>
                      </a:prstGeom>
                      <a:noFill/>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10935D0A-680D-4955-ADF1-2693B809EDC5}"/>
              </a:ext>
            </a:extLst>
          </p:cNvPr>
          <p:cNvSpPr>
            <a:spLocks noGrp="1"/>
          </p:cNvSpPr>
          <p:nvPr>
            <p:ph type="ctrTitle"/>
          </p:nvPr>
        </p:nvSpPr>
        <p:spPr/>
        <p:txBody>
          <a:bodyPr/>
          <a:lstStyle/>
          <a:p>
            <a:r>
              <a:rPr lang="hr-HR" dirty="0"/>
              <a:t>Konačni dohodak</a:t>
            </a:r>
          </a:p>
        </p:txBody>
      </p:sp>
      <p:sp>
        <p:nvSpPr>
          <p:cNvPr id="3" name="Rezervirano mjesto teksta 2">
            <a:extLst>
              <a:ext uri="{FF2B5EF4-FFF2-40B4-BE49-F238E27FC236}">
                <a16:creationId xmlns:a16="http://schemas.microsoft.com/office/drawing/2014/main" id="{D3D8ACEE-9A2D-4CA3-8A03-94D4BBD0C722}"/>
              </a:ext>
            </a:extLst>
          </p:cNvPr>
          <p:cNvSpPr>
            <a:spLocks noGrp="1"/>
          </p:cNvSpPr>
          <p:nvPr>
            <p:ph type="subTitle" idx="1"/>
          </p:nvPr>
        </p:nvSpPr>
        <p:spPr/>
        <p:txBody>
          <a:bodyPr/>
          <a:lstStyle/>
          <a:p>
            <a:endParaRPr lang="hr-HR" dirty="0"/>
          </a:p>
        </p:txBody>
      </p:sp>
      <p:sp>
        <p:nvSpPr>
          <p:cNvPr id="4"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279813606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FB97F9-0770-42FA-B538-2430C59C354B}"/>
              </a:ext>
            </a:extLst>
          </p:cNvPr>
          <p:cNvSpPr>
            <a:spLocks noGrp="1"/>
          </p:cNvSpPr>
          <p:nvPr>
            <p:ph type="ctrTitle"/>
          </p:nvPr>
        </p:nvSpPr>
        <p:spPr/>
        <p:txBody>
          <a:bodyPr/>
          <a:lstStyle/>
          <a:p>
            <a:r>
              <a:rPr lang="hr-HR" b="1" dirty="0"/>
              <a:t>Ino mirovina - SAD</a:t>
            </a:r>
          </a:p>
        </p:txBody>
      </p:sp>
      <p:sp>
        <p:nvSpPr>
          <p:cNvPr id="3" name="Podnaslov 2">
            <a:extLst>
              <a:ext uri="{FF2B5EF4-FFF2-40B4-BE49-F238E27FC236}">
                <a16:creationId xmlns:a16="http://schemas.microsoft.com/office/drawing/2014/main" id="{FCF2AD50-21D8-4582-9864-372E6C61A106}"/>
              </a:ext>
            </a:extLst>
          </p:cNvPr>
          <p:cNvSpPr>
            <a:spLocks noGrp="1"/>
          </p:cNvSpPr>
          <p:nvPr>
            <p:ph type="subTitle" idx="1"/>
          </p:nvPr>
        </p:nvSpPr>
        <p:spPr/>
        <p:txBody>
          <a:bodyPr/>
          <a:lstStyle/>
          <a:p>
            <a:endParaRPr lang="hr-HR"/>
          </a:p>
        </p:txBody>
      </p:sp>
    </p:spTree>
    <p:extLst>
      <p:ext uri="{BB962C8B-B14F-4D97-AF65-F5344CB8AC3E}">
        <p14:creationId xmlns:p14="http://schemas.microsoft.com/office/powerpoint/2010/main" val="51369130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775" y="365125"/>
            <a:ext cx="11249025" cy="1325563"/>
          </a:xfrm>
        </p:spPr>
        <p:txBody>
          <a:bodyPr/>
          <a:lstStyle/>
          <a:p>
            <a:r>
              <a:rPr lang="hr-HR" dirty="0"/>
              <a:t>Ino mirovina - SAD</a:t>
            </a:r>
          </a:p>
        </p:txBody>
      </p:sp>
      <p:sp>
        <p:nvSpPr>
          <p:cNvPr id="3" name="Rezervirano mjesto sadržaja 2"/>
          <p:cNvSpPr>
            <a:spLocks noGrp="1"/>
          </p:cNvSpPr>
          <p:nvPr>
            <p:ph idx="1"/>
          </p:nvPr>
        </p:nvSpPr>
        <p:spPr>
          <a:xfrm>
            <a:off x="104775" y="1600200"/>
            <a:ext cx="11449050" cy="5257800"/>
          </a:xfrm>
        </p:spPr>
        <p:txBody>
          <a:bodyPr>
            <a:noAutofit/>
          </a:bodyPr>
          <a:lstStyle/>
          <a:p>
            <a:pPr algn="just"/>
            <a:r>
              <a:rPr lang="hr-HR" sz="2400" dirty="0"/>
              <a:t>Hrvatski porezni obveznik </a:t>
            </a:r>
            <a:r>
              <a:rPr lang="hr-HR" sz="2400" dirty="0">
                <a:solidFill>
                  <a:srgbClr val="FF0000"/>
                </a:solidFill>
              </a:rPr>
              <a:t>samostalno podnosi Obrazac INO-DOH</a:t>
            </a:r>
            <a:r>
              <a:rPr lang="hr-HR" sz="2400" dirty="0"/>
              <a:t>. Sa </a:t>
            </a:r>
            <a:r>
              <a:rPr lang="hr-HR" sz="2400" dirty="0">
                <a:solidFill>
                  <a:srgbClr val="FF0000"/>
                </a:solidFill>
              </a:rPr>
              <a:t>osnova mirovine iz SAD-a ostvario je 100.000,00 HRK</a:t>
            </a:r>
            <a:r>
              <a:rPr lang="hr-HR" sz="2400" dirty="0"/>
              <a:t>. Ne postoji obveza za doprinose u Hrvatskoj, a pretpostavimo niti u SAD-u. Dohodak poreznog obveznika će iznositi 100.000,00 HRK. Hrvatska nema s SAD-om u primijeni ugovor o izbjegavanju dvostrukog oporezivanja. Mirovine su propisane člankom 18. „Mirovine“ sukladno OECD-ovom Modelu ugovora o izbjegavanju dvostrukog oporezivanja. Domaćim poreznim zakonodavstvom je propisana metoda odbitka (uračunavanja) kao metoda izbjegavanja dvostrukog oporezivanja. Pretpostavimo da je prosječna porezna stopa na mirovine u SAD-u 20% te će porezni obveznik uplatiti američkoj poreznoj upravi preračunati iznos od 20.000,00 HRK.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349" y="0"/>
            <a:ext cx="10087795" cy="1143000"/>
          </a:xfrm>
        </p:spPr>
        <p:txBody>
          <a:bodyPr/>
          <a:lstStyle/>
          <a:p>
            <a:r>
              <a:rPr lang="hr-HR" dirty="0"/>
              <a:t>Ino mirovina - SAD</a:t>
            </a:r>
          </a:p>
        </p:txBody>
      </p:sp>
      <p:sp>
        <p:nvSpPr>
          <p:cNvPr id="3" name="Rezervirano mjesto sadržaja 2"/>
          <p:cNvSpPr>
            <a:spLocks noGrp="1"/>
          </p:cNvSpPr>
          <p:nvPr>
            <p:ph idx="1"/>
          </p:nvPr>
        </p:nvSpPr>
        <p:spPr>
          <a:xfrm>
            <a:off x="133349" y="908720"/>
            <a:ext cx="11363325" cy="5949280"/>
          </a:xfrm>
        </p:spPr>
        <p:txBody>
          <a:bodyPr>
            <a:noAutofit/>
          </a:bodyPr>
          <a:lstStyle/>
          <a:p>
            <a:pPr algn="just"/>
            <a:r>
              <a:rPr lang="hr-HR" sz="2300" dirty="0"/>
              <a:t>Porezni obveznik nije uplatio porez na odnosnu mirovinu u Hrvatskoj tijekom poreznog razdoblja jer je iskoristio mogućnost te dostavio nadležnoj ispostavi Porezne uprave „</a:t>
            </a:r>
            <a:r>
              <a:rPr lang="hr-HR" sz="2300" dirty="0">
                <a:solidFill>
                  <a:srgbClr val="FF0000"/>
                </a:solidFill>
              </a:rPr>
              <a:t>INO-IZJAVU</a:t>
            </a:r>
            <a:r>
              <a:rPr lang="hr-HR" sz="2300" dirty="0"/>
              <a:t>“ kojom se odgađa plaćanje poreza tijekom poreznog razdoblja ako tijekom poreznog razdoblja postoji obveza plaćanja poreza u inozemstvu. Porezni obveznik je dostavio potvrdu o ostvarenom dohotku i uplaćenom porezu izdanu od strane  američkog nadležnog tijela. Iznos koji se može uračunati utvrdit će se primjenom prosječne porezne stope na sve godišnje dohotke iz SAD-a, u posebnom postupku. U postupku izračuna prosječne porezne stope računat će se stvarna hrvatska porezna obveza koja je već umanjena za 50% sukladno hrvatskim poreznim propisima o oporezivanju mirovina.</a:t>
            </a:r>
          </a:p>
          <a:p>
            <a:pPr algn="just"/>
            <a:r>
              <a:rPr lang="hr-HR" sz="2300" dirty="0"/>
              <a:t>Napomena – polja 20. i 21. U Obrascu INO-DOH se u ovom slučaju ne popunjavaju jer se iznosi u njima za ovu vrstu dohotka dobivaju nakon cjelokupnog obračuna godišnjih dohodaka u posebnom postupku Porezne uprave.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62" name="Object 2"/>
          <p:cNvGraphicFramePr>
            <a:graphicFrameLocks noChangeAspect="1"/>
          </p:cNvGraphicFramePr>
          <p:nvPr>
            <p:extLst>
              <p:ext uri="{D42A27DB-BD31-4B8C-83A1-F6EECF244321}">
                <p14:modId xmlns:p14="http://schemas.microsoft.com/office/powerpoint/2010/main" val="1667298375"/>
              </p:ext>
            </p:extLst>
          </p:nvPr>
        </p:nvGraphicFramePr>
        <p:xfrm>
          <a:off x="276225" y="209550"/>
          <a:ext cx="11182350" cy="6410325"/>
        </p:xfrm>
        <a:graphic>
          <a:graphicData uri="http://schemas.openxmlformats.org/presentationml/2006/ole">
            <mc:AlternateContent xmlns:mc="http://schemas.openxmlformats.org/markup-compatibility/2006">
              <mc:Choice xmlns:v="urn:schemas-microsoft-com:vml" Requires="v">
                <p:oleObj spid="_x0000_s241681" name="Worksheet" r:id="rId3" imgW="8486708" imgH="6524539" progId="Excel.Sheet.12">
                  <p:embed/>
                </p:oleObj>
              </mc:Choice>
              <mc:Fallback>
                <p:oleObj name="Worksheet" r:id="rId3" imgW="8486708" imgH="6524539" progId="Excel.Sheet.12">
                  <p:embed/>
                  <p:pic>
                    <p:nvPicPr>
                      <p:cNvPr id="143362" name="Object 2"/>
                      <p:cNvPicPr>
                        <a:picLocks noChangeAspect="1" noChangeArrowheads="1"/>
                      </p:cNvPicPr>
                      <p:nvPr/>
                    </p:nvPicPr>
                    <p:blipFill>
                      <a:blip r:embed="rId4"/>
                      <a:srcRect/>
                      <a:stretch>
                        <a:fillRect/>
                      </a:stretch>
                    </p:blipFill>
                    <p:spPr bwMode="auto">
                      <a:xfrm>
                        <a:off x="276225" y="209550"/>
                        <a:ext cx="11182350" cy="6410325"/>
                      </a:xfrm>
                      <a:prstGeom prst="rect">
                        <a:avLst/>
                      </a:prstGeom>
                      <a:noFill/>
                    </p:spPr>
                  </p:pic>
                </p:oleObj>
              </mc:Fallback>
            </mc:AlternateContent>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6" name="Object 2"/>
          <p:cNvGraphicFramePr>
            <a:graphicFrameLocks noChangeAspect="1"/>
          </p:cNvGraphicFramePr>
          <p:nvPr>
            <p:extLst>
              <p:ext uri="{D42A27DB-BD31-4B8C-83A1-F6EECF244321}">
                <p14:modId xmlns:p14="http://schemas.microsoft.com/office/powerpoint/2010/main" val="894474869"/>
              </p:ext>
            </p:extLst>
          </p:nvPr>
        </p:nvGraphicFramePr>
        <p:xfrm>
          <a:off x="190501" y="219074"/>
          <a:ext cx="11268074" cy="6400801"/>
        </p:xfrm>
        <a:graphic>
          <a:graphicData uri="http://schemas.openxmlformats.org/presentationml/2006/ole">
            <mc:AlternateContent xmlns:mc="http://schemas.openxmlformats.org/markup-compatibility/2006">
              <mc:Choice xmlns:v="urn:schemas-microsoft-com:vml" Requires="v">
                <p:oleObj spid="_x0000_s242705" name="Worksheet" r:id="rId3" imgW="8724810" imgH="6076857" progId="Excel.Sheet.8">
                  <p:embed/>
                </p:oleObj>
              </mc:Choice>
              <mc:Fallback>
                <p:oleObj name="Worksheet" r:id="rId3" imgW="8724810" imgH="6076857" progId="Excel.Sheet.8">
                  <p:embed/>
                  <p:pic>
                    <p:nvPicPr>
                      <p:cNvPr id="144386" name="Object 2"/>
                      <p:cNvPicPr>
                        <a:picLocks noChangeAspect="1" noChangeArrowheads="1"/>
                      </p:cNvPicPr>
                      <p:nvPr/>
                    </p:nvPicPr>
                    <p:blipFill>
                      <a:blip r:embed="rId4"/>
                      <a:srcRect/>
                      <a:stretch>
                        <a:fillRect/>
                      </a:stretch>
                    </p:blipFill>
                    <p:spPr bwMode="auto">
                      <a:xfrm>
                        <a:off x="190501" y="219074"/>
                        <a:ext cx="11268074" cy="6400801"/>
                      </a:xfrm>
                      <a:prstGeom prst="rect">
                        <a:avLst/>
                      </a:prstGeom>
                      <a:noFill/>
                    </p:spPr>
                  </p:pic>
                </p:oleObj>
              </mc:Fallback>
            </mc:AlternateContent>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10" name="Object 2"/>
          <p:cNvGraphicFramePr>
            <a:graphicFrameLocks noChangeAspect="1"/>
          </p:cNvGraphicFramePr>
          <p:nvPr>
            <p:extLst>
              <p:ext uri="{D42A27DB-BD31-4B8C-83A1-F6EECF244321}">
                <p14:modId xmlns:p14="http://schemas.microsoft.com/office/powerpoint/2010/main" val="3728983023"/>
              </p:ext>
            </p:extLst>
          </p:nvPr>
        </p:nvGraphicFramePr>
        <p:xfrm>
          <a:off x="238125" y="228600"/>
          <a:ext cx="11493500" cy="6351588"/>
        </p:xfrm>
        <a:graphic>
          <a:graphicData uri="http://schemas.openxmlformats.org/presentationml/2006/ole">
            <mc:AlternateContent xmlns:mc="http://schemas.openxmlformats.org/markup-compatibility/2006">
              <mc:Choice xmlns:v="urn:schemas-microsoft-com:vml" Requires="v">
                <p:oleObj spid="_x0000_s243730" name="Worksheet" r:id="rId3" imgW="8945809" imgH="6164525" progId="Excel.Sheet.8">
                  <p:embed/>
                </p:oleObj>
              </mc:Choice>
              <mc:Fallback>
                <p:oleObj name="Worksheet" r:id="rId3" imgW="8945809" imgH="6164525" progId="Excel.Sheet.8">
                  <p:embed/>
                  <p:pic>
                    <p:nvPicPr>
                      <p:cNvPr id="145410" name="Object 2"/>
                      <p:cNvPicPr>
                        <a:picLocks noChangeAspect="1" noChangeArrowheads="1"/>
                      </p:cNvPicPr>
                      <p:nvPr/>
                    </p:nvPicPr>
                    <p:blipFill>
                      <a:blip r:embed="rId4"/>
                      <a:srcRect/>
                      <a:stretch>
                        <a:fillRect/>
                      </a:stretch>
                    </p:blipFill>
                    <p:spPr bwMode="auto">
                      <a:xfrm>
                        <a:off x="238125" y="228600"/>
                        <a:ext cx="11493500" cy="6351588"/>
                      </a:xfrm>
                      <a:prstGeom prst="rect">
                        <a:avLst/>
                      </a:prstGeom>
                      <a:noFill/>
                    </p:spPr>
                  </p:pic>
                </p:oleObj>
              </mc:Fallback>
            </mc:AlternateContent>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E3D833-4911-4332-99CD-5CFA1BF9C610}"/>
              </a:ext>
            </a:extLst>
          </p:cNvPr>
          <p:cNvSpPr>
            <a:spLocks noGrp="1"/>
          </p:cNvSpPr>
          <p:nvPr>
            <p:ph type="ctrTitle"/>
          </p:nvPr>
        </p:nvSpPr>
        <p:spPr/>
        <p:txBody>
          <a:bodyPr>
            <a:normAutofit/>
          </a:bodyPr>
          <a:lstStyle/>
          <a:p>
            <a:r>
              <a:rPr lang="hr-HR" b="1" dirty="0"/>
              <a:t>Kapitalni dobitak</a:t>
            </a:r>
          </a:p>
        </p:txBody>
      </p:sp>
      <p:sp>
        <p:nvSpPr>
          <p:cNvPr id="3" name="Podnaslov 2">
            <a:extLst>
              <a:ext uri="{FF2B5EF4-FFF2-40B4-BE49-F238E27FC236}">
                <a16:creationId xmlns:a16="http://schemas.microsoft.com/office/drawing/2014/main" id="{C5A3576F-01F1-413C-A9F8-EEDEECA925DE}"/>
              </a:ext>
            </a:extLst>
          </p:cNvPr>
          <p:cNvSpPr>
            <a:spLocks noGrp="1"/>
          </p:cNvSpPr>
          <p:nvPr>
            <p:ph type="subTitle" idx="1"/>
          </p:nvPr>
        </p:nvSpPr>
        <p:spPr/>
        <p:txBody>
          <a:bodyPr>
            <a:normAutofit/>
          </a:bodyPr>
          <a:lstStyle/>
          <a:p>
            <a:r>
              <a:rPr lang="hr-HR" sz="6000" b="1" dirty="0">
                <a:latin typeface="+mj-lt"/>
                <a:ea typeface="+mj-ea"/>
                <a:cs typeface="+mj-cs"/>
              </a:rPr>
              <a:t>Singapur</a:t>
            </a:r>
          </a:p>
        </p:txBody>
      </p:sp>
    </p:spTree>
    <p:extLst>
      <p:ext uri="{BB962C8B-B14F-4D97-AF65-F5344CB8AC3E}">
        <p14:creationId xmlns:p14="http://schemas.microsoft.com/office/powerpoint/2010/main" val="131960170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2875" y="365125"/>
            <a:ext cx="11210925" cy="1325563"/>
          </a:xfrm>
        </p:spPr>
        <p:txBody>
          <a:bodyPr/>
          <a:lstStyle/>
          <a:p>
            <a:r>
              <a:rPr lang="hr-HR" dirty="0"/>
              <a:t>Kapitalni dobitak Singapur</a:t>
            </a:r>
          </a:p>
        </p:txBody>
      </p:sp>
      <p:sp>
        <p:nvSpPr>
          <p:cNvPr id="3" name="Rezervirano mjesto sadržaja 2"/>
          <p:cNvSpPr>
            <a:spLocks noGrp="1"/>
          </p:cNvSpPr>
          <p:nvPr>
            <p:ph idx="1"/>
          </p:nvPr>
        </p:nvSpPr>
        <p:spPr>
          <a:xfrm>
            <a:off x="266699" y="1600200"/>
            <a:ext cx="11210925" cy="5257800"/>
          </a:xfrm>
        </p:spPr>
        <p:txBody>
          <a:bodyPr>
            <a:noAutofit/>
          </a:bodyPr>
          <a:lstStyle/>
          <a:p>
            <a:pPr algn="just"/>
            <a:r>
              <a:rPr lang="hr-HR" sz="2400" dirty="0"/>
              <a:t>Hrvatski porezni obveznik Cvjetko </a:t>
            </a:r>
            <a:r>
              <a:rPr lang="hr-HR" sz="2400" dirty="0" err="1"/>
              <a:t>Cvjetković</a:t>
            </a:r>
            <a:r>
              <a:rPr lang="hr-HR" sz="2400" dirty="0"/>
              <a:t> </a:t>
            </a:r>
            <a:r>
              <a:rPr lang="hr-HR" sz="2400" dirty="0">
                <a:solidFill>
                  <a:srgbClr val="FF0000"/>
                </a:solidFill>
              </a:rPr>
              <a:t>samostalno podnosi INO-DOH. </a:t>
            </a:r>
            <a:r>
              <a:rPr lang="hr-HR" sz="2400" dirty="0"/>
              <a:t>On je otuđio udjele u singapurskom trgovačkom društvu te ostvario kapitalni dobitak. Hrvatska nema sa Singapurom u primjeni ugovor o izbjegavanju dvostrukog oporezivanja. Dohodak od kapitalnog dobitka propisano je člankom 13. “Dobit od otuđenja imovine” sukladno OECD-ovom Modelu ugovora o izbjegavanju dvostrukog oporezivanja. Iznos isplaćenog kapitalnog dobitka preračunato po srednjem tečaju HNB-a na dan isplate iznosi 100.000,00 HRK. Kako nije bilo kapitalnih gubitaka u Singapuru, nema izdataka koji se mogu priznati te će bruto iznos kapitalnog dobitka biti jednak dohotku sukladno hrvatskom poreznom zakonodavstvu. Porezni obveznik nije uplatio porez na odnosni kapitalni dobitak u Hrvatskoj tijekom poreznog razdoblja sukladno pozitivnim poreznim propisima i nije morao dostaviti </a:t>
            </a:r>
            <a:r>
              <a:rPr lang="hr-HR" sz="2400" dirty="0">
                <a:solidFill>
                  <a:srgbClr val="FF0000"/>
                </a:solidFill>
              </a:rPr>
              <a:t>“INO-IZJAVU”. </a:t>
            </a:r>
            <a:r>
              <a:rPr lang="hr-HR" sz="2400" dirty="0"/>
              <a:t>Pretpostavimo da je prosječna stopa poreza u Singapuru na odnosni dohodak 25%. Singapur će na iznos kapitalnog dobitka od 100.000,00 HRK ustegnuti 25.000,00 HRK poreza po odbitku.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5250" y="365125"/>
            <a:ext cx="11258550" cy="1325563"/>
          </a:xfrm>
        </p:spPr>
        <p:txBody>
          <a:bodyPr/>
          <a:lstStyle/>
          <a:p>
            <a:r>
              <a:rPr lang="hr-HR" dirty="0"/>
              <a:t>Kapitalni dobitak Singapur</a:t>
            </a:r>
          </a:p>
        </p:txBody>
      </p:sp>
      <p:sp>
        <p:nvSpPr>
          <p:cNvPr id="3" name="Rezervirano mjesto sadržaja 2"/>
          <p:cNvSpPr>
            <a:spLocks noGrp="1"/>
          </p:cNvSpPr>
          <p:nvPr>
            <p:ph idx="1"/>
          </p:nvPr>
        </p:nvSpPr>
        <p:spPr>
          <a:xfrm>
            <a:off x="180975" y="1600200"/>
            <a:ext cx="11258550" cy="5257800"/>
          </a:xfrm>
        </p:spPr>
        <p:txBody>
          <a:bodyPr>
            <a:normAutofit fontScale="92500" lnSpcReduction="10000"/>
          </a:bodyPr>
          <a:lstStyle/>
          <a:p>
            <a:pPr algn="just"/>
            <a:r>
              <a:rPr lang="hr-HR" dirty="0"/>
              <a:t>Porezni obveznik u trenutku podnošenja INO-DOH-a raspolaže potvrdom o ostvarenom dohotku i uplaćenom porezu izdanom od strane singapurske porezne uprave. Domaćim poreznim zakonodavstvom je propisana metoda odbitka (uračunavanja) kao metoda izbjegavanja dvostrukog oporezivanja. Stopa poreza na kapitalne dobitke u hrvatskom poreznom zakonodavstvu je 12% te će obračunati iznos u našem primjeru biti 12.000,00 HRK. Sukladno hrvatskom poreznom zakonodavstvu porez na kapitalne dobitke plaćen u inozemstvu može se uračunati u tuzemni porez najviše do iznosa poreza obračunanog na dohodak od kapitalnih dobitaka koji bi platio u tuzemstvu. U našem primjeru moći će se uračunati 12.000,00 HRK u tuzemnu poreznu obvezu dok porezni obveznik preostalih 13.000,00 HRK neće moći uračunati u tuzemnu poreznu obvezu. Napominjemo da se porezna obveza u Hrvatskoj po osnovu poreza na kapitalne dobitke određuje sukladno dostavljenom „godišnjem“ JOPPD obrascu koji obuhvaća svu kapitalnu dobit i ukupni porez plaćen u inozemstvu koji se može uračunati ne može biti veći od ukupne porezne obveze te je za obradu ove vrste dohotka potrebno pričekati obradu navedenog </a:t>
            </a:r>
            <a:r>
              <a:rPr lang="hr-HR" dirty="0">
                <a:solidFill>
                  <a:srgbClr val="FF0000"/>
                </a:solidFill>
              </a:rPr>
              <a:t>JOPPD obrasca.</a:t>
            </a:r>
          </a:p>
          <a:p>
            <a:endParaRPr lang="hr-HR"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14" name="Object 2"/>
          <p:cNvGraphicFramePr>
            <a:graphicFrameLocks noChangeAspect="1"/>
          </p:cNvGraphicFramePr>
          <p:nvPr>
            <p:extLst>
              <p:ext uri="{D42A27DB-BD31-4B8C-83A1-F6EECF244321}">
                <p14:modId xmlns:p14="http://schemas.microsoft.com/office/powerpoint/2010/main" val="3284663627"/>
              </p:ext>
            </p:extLst>
          </p:nvPr>
        </p:nvGraphicFramePr>
        <p:xfrm>
          <a:off x="295274" y="228600"/>
          <a:ext cx="11172825" cy="6362700"/>
        </p:xfrm>
        <a:graphic>
          <a:graphicData uri="http://schemas.openxmlformats.org/presentationml/2006/ole">
            <mc:AlternateContent xmlns:mc="http://schemas.openxmlformats.org/markup-compatibility/2006">
              <mc:Choice xmlns:v="urn:schemas-microsoft-com:vml" Requires="v">
                <p:oleObj spid="_x0000_s244752" name="Worksheet" r:id="rId3" imgW="8724810" imgH="6076857" progId="Excel.Sheet.8">
                  <p:embed/>
                </p:oleObj>
              </mc:Choice>
              <mc:Fallback>
                <p:oleObj name="Worksheet" r:id="rId3" imgW="8724810" imgH="6076857" progId="Excel.Sheet.8">
                  <p:embed/>
                  <p:pic>
                    <p:nvPicPr>
                      <p:cNvPr id="141314" name="Object 2"/>
                      <p:cNvPicPr>
                        <a:picLocks noChangeAspect="1" noChangeArrowheads="1"/>
                      </p:cNvPicPr>
                      <p:nvPr/>
                    </p:nvPicPr>
                    <p:blipFill>
                      <a:blip r:embed="rId4"/>
                      <a:srcRect/>
                      <a:stretch>
                        <a:fillRect/>
                      </a:stretch>
                    </p:blipFill>
                    <p:spPr bwMode="auto">
                      <a:xfrm>
                        <a:off x="295274" y="228600"/>
                        <a:ext cx="11172825" cy="6362700"/>
                      </a:xfrm>
                      <a:prstGeom prst="rect">
                        <a:avLst/>
                      </a:prstGeom>
                      <a:noFill/>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hr-HR" sz="2400" b="1" dirty="0">
                <a:solidFill>
                  <a:srgbClr val="FF0000"/>
                </a:solidFill>
              </a:rPr>
              <a:t>Konačni dohodak: </a:t>
            </a:r>
          </a:p>
          <a:p>
            <a:endParaRPr lang="hr-HR" sz="2400" b="1" dirty="0">
              <a:solidFill>
                <a:srgbClr val="FF0000"/>
              </a:solidFill>
            </a:endParaRPr>
          </a:p>
          <a:p>
            <a:pPr algn="just"/>
            <a:r>
              <a:rPr lang="hr-HR" sz="2400" dirty="0"/>
              <a:t>ima izvor u primicima od:</a:t>
            </a:r>
          </a:p>
          <a:p>
            <a:pPr lvl="1" algn="just"/>
            <a:r>
              <a:rPr lang="hr-HR" sz="2400" dirty="0"/>
              <a:t>imovine i imovinskih prava (najamnina, autorska prava…)</a:t>
            </a:r>
          </a:p>
          <a:p>
            <a:pPr lvl="1" algn="just"/>
            <a:r>
              <a:rPr lang="hr-HR" sz="2400" dirty="0"/>
              <a:t>kapitala (dividende, kamate, kapitalna dobit, izuzimanje…)</a:t>
            </a:r>
          </a:p>
          <a:p>
            <a:pPr lvl="1" algn="just"/>
            <a:r>
              <a:rPr lang="hr-HR" sz="2400" dirty="0"/>
              <a:t>osiguranja i drugim primicima koji se smatraju konačnim. </a:t>
            </a:r>
          </a:p>
          <a:p>
            <a:pPr algn="just"/>
            <a:r>
              <a:rPr lang="hr-HR" sz="2400" dirty="0"/>
              <a:t>obveznici ne mogu podnijeti godišnju poreznu prijavu niti se za te dohotke može provesti poseban postupak </a:t>
            </a:r>
          </a:p>
          <a:p>
            <a:pPr algn="just"/>
            <a:r>
              <a:rPr lang="hr-HR" sz="2400" dirty="0"/>
              <a:t>ne priznaju se osobni odbici </a:t>
            </a:r>
          </a:p>
          <a:p>
            <a:pPr algn="just"/>
            <a:r>
              <a:rPr lang="hr-HR" sz="2400" dirty="0"/>
              <a:t>ne može se ostvariti povrat ali ni razliku za uplatu po godišnjem obračunu zbog prelaska u razred s većom poreznom stopom</a:t>
            </a:r>
          </a:p>
          <a:p>
            <a:endParaRPr lang="hr-HR" dirty="0"/>
          </a:p>
        </p:txBody>
      </p:sp>
      <p:sp>
        <p:nvSpPr>
          <p:cNvPr id="6" name="Text Placeholder 5"/>
          <p:cNvSpPr>
            <a:spLocks noGrp="1"/>
          </p:cNvSpPr>
          <p:nvPr>
            <p:ph type="body" sz="quarter" idx="10"/>
          </p:nvPr>
        </p:nvSpPr>
        <p:spPr>
          <a:xfrm>
            <a:off x="2207569" y="404664"/>
            <a:ext cx="5472113" cy="431800"/>
          </a:xfrm>
        </p:spPr>
        <p:txBody>
          <a:bodyPr>
            <a:normAutofit fontScale="85000" lnSpcReduction="10000"/>
          </a:bodyPr>
          <a:lstStyle/>
          <a:p>
            <a:r>
              <a:rPr lang="hr-HR" sz="3200" dirty="0">
                <a:solidFill>
                  <a:schemeClr val="tx1"/>
                </a:solidFill>
                <a:latin typeface="+mn-lt"/>
              </a:rPr>
              <a:t>Konačni dohodak</a:t>
            </a:r>
          </a:p>
        </p:txBody>
      </p:sp>
      <p:sp>
        <p:nvSpPr>
          <p:cNvPr id="8"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38" name="Object 2"/>
          <p:cNvGraphicFramePr>
            <a:graphicFrameLocks noChangeAspect="1"/>
          </p:cNvGraphicFramePr>
          <p:nvPr>
            <p:extLst>
              <p:ext uri="{D42A27DB-BD31-4B8C-83A1-F6EECF244321}">
                <p14:modId xmlns:p14="http://schemas.microsoft.com/office/powerpoint/2010/main" val="491482093"/>
              </p:ext>
            </p:extLst>
          </p:nvPr>
        </p:nvGraphicFramePr>
        <p:xfrm>
          <a:off x="266700" y="190500"/>
          <a:ext cx="11455400" cy="6343650"/>
        </p:xfrm>
        <a:graphic>
          <a:graphicData uri="http://schemas.openxmlformats.org/presentationml/2006/ole">
            <mc:AlternateContent xmlns:mc="http://schemas.openxmlformats.org/markup-compatibility/2006">
              <mc:Choice xmlns:v="urn:schemas-microsoft-com:vml" Requires="v">
                <p:oleObj spid="_x0000_s245778" name="Worksheet" r:id="rId3" imgW="8945809" imgH="6164525" progId="Excel.Sheet.8">
                  <p:embed/>
                </p:oleObj>
              </mc:Choice>
              <mc:Fallback>
                <p:oleObj name="Worksheet" r:id="rId3" imgW="8945809" imgH="6164525" progId="Excel.Sheet.8">
                  <p:embed/>
                  <p:pic>
                    <p:nvPicPr>
                      <p:cNvPr id="142338" name="Object 2"/>
                      <p:cNvPicPr>
                        <a:picLocks noChangeAspect="1" noChangeArrowheads="1"/>
                      </p:cNvPicPr>
                      <p:nvPr/>
                    </p:nvPicPr>
                    <p:blipFill>
                      <a:blip r:embed="rId4"/>
                      <a:srcRect/>
                      <a:stretch>
                        <a:fillRect/>
                      </a:stretch>
                    </p:blipFill>
                    <p:spPr bwMode="auto">
                      <a:xfrm>
                        <a:off x="266700" y="190500"/>
                        <a:ext cx="11455400" cy="6343650"/>
                      </a:xfrm>
                      <a:prstGeom prst="rect">
                        <a:avLst/>
                      </a:prstGeom>
                      <a:noFill/>
                    </p:spPr>
                  </p:pic>
                </p:oleObj>
              </mc:Fallback>
            </mc:AlternateContent>
          </a:graphicData>
        </a:graphic>
      </p:graphicFrame>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C8E3E0-ECAD-4B2F-BB37-D4A402AA00BC}"/>
              </a:ext>
            </a:extLst>
          </p:cNvPr>
          <p:cNvSpPr>
            <a:spLocks noGrp="1"/>
          </p:cNvSpPr>
          <p:nvPr>
            <p:ph type="ctrTitle"/>
          </p:nvPr>
        </p:nvSpPr>
        <p:spPr/>
        <p:txBody>
          <a:bodyPr>
            <a:normAutofit/>
          </a:bodyPr>
          <a:lstStyle/>
          <a:p>
            <a:r>
              <a:rPr lang="hr-HR" b="1" dirty="0"/>
              <a:t>Dividenda</a:t>
            </a:r>
          </a:p>
        </p:txBody>
      </p:sp>
      <p:sp>
        <p:nvSpPr>
          <p:cNvPr id="3" name="Podnaslov 2">
            <a:extLst>
              <a:ext uri="{FF2B5EF4-FFF2-40B4-BE49-F238E27FC236}">
                <a16:creationId xmlns:a16="http://schemas.microsoft.com/office/drawing/2014/main" id="{D0D059A4-8EF4-49C8-9651-8F2AFC52C9A6}"/>
              </a:ext>
            </a:extLst>
          </p:cNvPr>
          <p:cNvSpPr>
            <a:spLocks noGrp="1"/>
          </p:cNvSpPr>
          <p:nvPr>
            <p:ph type="subTitle" idx="1"/>
          </p:nvPr>
        </p:nvSpPr>
        <p:spPr/>
        <p:txBody>
          <a:bodyPr>
            <a:normAutofit/>
          </a:bodyPr>
          <a:lstStyle/>
          <a:p>
            <a:r>
              <a:rPr lang="hr-HR" sz="6000" b="1" dirty="0">
                <a:latin typeface="+mj-lt"/>
                <a:ea typeface="+mj-ea"/>
                <a:cs typeface="+mj-cs"/>
              </a:rPr>
              <a:t>Slovenija</a:t>
            </a:r>
          </a:p>
        </p:txBody>
      </p:sp>
    </p:spTree>
    <p:extLst>
      <p:ext uri="{BB962C8B-B14F-4D97-AF65-F5344CB8AC3E}">
        <p14:creationId xmlns:p14="http://schemas.microsoft.com/office/powerpoint/2010/main" val="343531757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350" y="365125"/>
            <a:ext cx="11220450" cy="1325563"/>
          </a:xfrm>
        </p:spPr>
        <p:txBody>
          <a:bodyPr/>
          <a:lstStyle/>
          <a:p>
            <a:r>
              <a:rPr lang="hr-HR" dirty="0"/>
              <a:t>Dividenda - Slovenija</a:t>
            </a:r>
          </a:p>
        </p:txBody>
      </p:sp>
      <p:sp>
        <p:nvSpPr>
          <p:cNvPr id="3" name="Rezervirano mjesto sadržaja 2"/>
          <p:cNvSpPr>
            <a:spLocks noGrp="1"/>
          </p:cNvSpPr>
          <p:nvPr>
            <p:ph idx="1"/>
          </p:nvPr>
        </p:nvSpPr>
        <p:spPr>
          <a:xfrm>
            <a:off x="200025" y="1600200"/>
            <a:ext cx="11153775" cy="5257800"/>
          </a:xfrm>
        </p:spPr>
        <p:txBody>
          <a:bodyPr>
            <a:normAutofit fontScale="92500" lnSpcReduction="10000"/>
          </a:bodyPr>
          <a:lstStyle/>
          <a:p>
            <a:pPr algn="just"/>
            <a:r>
              <a:rPr lang="hr-HR" dirty="0"/>
              <a:t>Hrvatski porezni obveznik Antun Antunović </a:t>
            </a:r>
            <a:r>
              <a:rPr lang="hr-HR" dirty="0">
                <a:solidFill>
                  <a:srgbClr val="FF0000"/>
                </a:solidFill>
              </a:rPr>
              <a:t>samostalno podnosi “INO-IZJAVU” i INO-DOH. </a:t>
            </a:r>
            <a:r>
              <a:rPr lang="hr-HR" dirty="0"/>
              <a:t>On je vlasnik dionica u slovenskom trgovačkom društvu te stvarni korisnik dividendi koje to društvo isplaćuje. Ugovorom o izbjegavanju dvostrukog oporezivanja porezima na dohodak i na imovinu između Republike Hrvatske i Republike Slovenije je oporezivanje dividendi propisano člankom 10. „Dividende“ što odgovara i broju članka sukladno OECD-ovom Modelu ugovora o izbjegavanju dvostrukog oporezivanja. Iznos isplaćene dividende preračunato po srednjem tečaju HNB-a na dan isplate iznosi 1.000,00 HRK. Kako nema izdataka koji se mogu priznati, bruto iznos dividende će biti jednak dohotku sukladno hrvatskom poreznom zakonodavstvu.  Porezni obveznik nije uplatio porez na odnosnu dividendu u Hrvatskoj tijekom poreznog razdoblja jer je iskoristio mogućnost te je u roku od 8 dana od isplate dividende dostavio nadležnoj ispostavi Porezne uprave </a:t>
            </a:r>
            <a:r>
              <a:rPr lang="hr-HR" dirty="0">
                <a:solidFill>
                  <a:srgbClr val="FF0000"/>
                </a:solidFill>
              </a:rPr>
              <a:t>“INO-IZJAVU</a:t>
            </a:r>
            <a:r>
              <a:rPr lang="hr-HR" dirty="0"/>
              <a:t>” kojom se odgađa plaćanje poreza tijekom poreznog razdoblja ako tijekom poreznog razdoblja postoji obveza plaćanja poreza u inozemstvu.  Porez po odbitku na dividende u Sloveniji je 15%. </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725" y="365125"/>
            <a:ext cx="11268075" cy="1325563"/>
          </a:xfrm>
        </p:spPr>
        <p:txBody>
          <a:bodyPr/>
          <a:lstStyle/>
          <a:p>
            <a:r>
              <a:rPr lang="hr-HR" dirty="0"/>
              <a:t>Dividenda - Slovenija</a:t>
            </a:r>
          </a:p>
        </p:txBody>
      </p:sp>
      <p:sp>
        <p:nvSpPr>
          <p:cNvPr id="3" name="Rezervirano mjesto sadržaja 2"/>
          <p:cNvSpPr>
            <a:spLocks noGrp="1"/>
          </p:cNvSpPr>
          <p:nvPr>
            <p:ph idx="1"/>
          </p:nvPr>
        </p:nvSpPr>
        <p:spPr>
          <a:xfrm>
            <a:off x="85725" y="1600200"/>
            <a:ext cx="11344275" cy="5257800"/>
          </a:xfrm>
        </p:spPr>
        <p:txBody>
          <a:bodyPr>
            <a:normAutofit fontScale="92500" lnSpcReduction="20000"/>
          </a:bodyPr>
          <a:lstStyle/>
          <a:p>
            <a:pPr algn="just"/>
            <a:r>
              <a:rPr lang="hr-HR" dirty="0"/>
              <a:t>Sukladno Ugovoru Slovenija smije ustegnuti porez po odbitku najviše po stopi od </a:t>
            </a:r>
            <a:r>
              <a:rPr lang="hr-HR" dirty="0">
                <a:solidFill>
                  <a:srgbClr val="FF0000"/>
                </a:solidFill>
              </a:rPr>
              <a:t>5% od bruto iznosa dividendi</a:t>
            </a:r>
            <a:r>
              <a:rPr lang="hr-HR" dirty="0"/>
              <a:t>. Porezni obveznik je dostavio slovenskom isplatitelju potvrdu hrvatske porezne </a:t>
            </a:r>
            <a:r>
              <a:rPr lang="hr-HR" dirty="0" err="1"/>
              <a:t>rezidentnosti</a:t>
            </a:r>
            <a:r>
              <a:rPr lang="hr-HR" dirty="0"/>
              <a:t> kako bi ovaj mogao primijeniti Ugovor. Slovenija će na bruto iznos dividendi od 1.000,00 HRK moći ustegnuti 50,00 HRK poreza po odbitku. Porezni obveznik u trenutku podnošenja </a:t>
            </a:r>
            <a:r>
              <a:rPr lang="hr-HR" dirty="0">
                <a:solidFill>
                  <a:srgbClr val="FF0000"/>
                </a:solidFill>
              </a:rPr>
              <a:t>INO-DOH-a raspolaže potvrdom o ostvarenom dohotku i uplaćenom porezu izdanom od strane slovenske porezne uprave.</a:t>
            </a:r>
            <a:r>
              <a:rPr lang="hr-HR" dirty="0"/>
              <a:t>  Ugovorom je propisana metoda odbitka (uračunavanja) kao metoda izbjegavanja dvostrukog oporezivanja. Stopa poreza na dividende u hrvatskom poreznom zakonodavstvu je 12% te će obračunati iznos u našem primjeru biti 120,00 HRK. Sukladno hrvatskom poreznom zakonodavstvu porez na dividende plaćen u inozemstvu može se uračunati u tuzemni porez najviše do iznosa poreza obračunanog na dohodak od dividendi koji bi platio u tuzemstvu. U našem primjeru moći će se uračunati svih 50,00 HRK. U opisanom primjeru porezni obveznik imat će obvezu plaćanja još 70,00 HRK poreza u Hrvatskoj jer će mu se iznos poreza plaćen u Sloveniji u ukupnom iznosu od 50,00 HRK odbiti od tuzemne porezne obveze za koju smo izračunali da iznosi 120,00 HRK. </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2"/>
          <p:cNvGraphicFramePr>
            <a:graphicFrameLocks noChangeAspect="1"/>
          </p:cNvGraphicFramePr>
          <p:nvPr>
            <p:extLst>
              <p:ext uri="{D42A27DB-BD31-4B8C-83A1-F6EECF244321}">
                <p14:modId xmlns:p14="http://schemas.microsoft.com/office/powerpoint/2010/main" val="3159206572"/>
              </p:ext>
            </p:extLst>
          </p:nvPr>
        </p:nvGraphicFramePr>
        <p:xfrm>
          <a:off x="333375" y="200024"/>
          <a:ext cx="11153775" cy="6362701"/>
        </p:xfrm>
        <a:graphic>
          <a:graphicData uri="http://schemas.openxmlformats.org/presentationml/2006/ole">
            <mc:AlternateContent xmlns:mc="http://schemas.openxmlformats.org/markup-compatibility/2006">
              <mc:Choice xmlns:v="urn:schemas-microsoft-com:vml" Requires="v">
                <p:oleObj spid="_x0000_s246800" name="Worksheet" r:id="rId3" imgW="8486708" imgH="6524539" progId="Excel.Sheet.12">
                  <p:embed/>
                </p:oleObj>
              </mc:Choice>
              <mc:Fallback>
                <p:oleObj name="Worksheet" r:id="rId3" imgW="8486708" imgH="6524539" progId="Excel.Sheet.12">
                  <p:embed/>
                  <p:pic>
                    <p:nvPicPr>
                      <p:cNvPr id="132098" name="Object 2"/>
                      <p:cNvPicPr>
                        <a:picLocks noChangeAspect="1" noChangeArrowheads="1"/>
                      </p:cNvPicPr>
                      <p:nvPr/>
                    </p:nvPicPr>
                    <p:blipFill>
                      <a:blip r:embed="rId4"/>
                      <a:srcRect/>
                      <a:stretch>
                        <a:fillRect/>
                      </a:stretch>
                    </p:blipFill>
                    <p:spPr bwMode="auto">
                      <a:xfrm>
                        <a:off x="333375" y="200024"/>
                        <a:ext cx="11153775" cy="6362701"/>
                      </a:xfrm>
                      <a:prstGeom prst="rect">
                        <a:avLst/>
                      </a:prstGeom>
                      <a:noFill/>
                    </p:spPr>
                  </p:pic>
                </p:oleObj>
              </mc:Fallback>
            </mc:AlternateContent>
          </a:graphicData>
        </a:graphic>
      </p:graphicFrame>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22" name="Object 2"/>
          <p:cNvGraphicFramePr>
            <a:graphicFrameLocks noChangeAspect="1"/>
          </p:cNvGraphicFramePr>
          <p:nvPr>
            <p:extLst>
              <p:ext uri="{D42A27DB-BD31-4B8C-83A1-F6EECF244321}">
                <p14:modId xmlns:p14="http://schemas.microsoft.com/office/powerpoint/2010/main" val="228678555"/>
              </p:ext>
            </p:extLst>
          </p:nvPr>
        </p:nvGraphicFramePr>
        <p:xfrm>
          <a:off x="257174" y="228600"/>
          <a:ext cx="11172825" cy="6400800"/>
        </p:xfrm>
        <a:graphic>
          <a:graphicData uri="http://schemas.openxmlformats.org/presentationml/2006/ole">
            <mc:AlternateContent xmlns:mc="http://schemas.openxmlformats.org/markup-compatibility/2006">
              <mc:Choice xmlns:v="urn:schemas-microsoft-com:vml" Requires="v">
                <p:oleObj spid="_x0000_s247824" name="Worksheet" r:id="rId3" imgW="8724810" imgH="6076857" progId="Excel.Sheet.8">
                  <p:embed/>
                </p:oleObj>
              </mc:Choice>
              <mc:Fallback>
                <p:oleObj name="Worksheet" r:id="rId3" imgW="8724810" imgH="6076857" progId="Excel.Sheet.8">
                  <p:embed/>
                  <p:pic>
                    <p:nvPicPr>
                      <p:cNvPr id="133122" name="Object 2"/>
                      <p:cNvPicPr>
                        <a:picLocks noChangeAspect="1" noChangeArrowheads="1"/>
                      </p:cNvPicPr>
                      <p:nvPr/>
                    </p:nvPicPr>
                    <p:blipFill>
                      <a:blip r:embed="rId4"/>
                      <a:srcRect/>
                      <a:stretch>
                        <a:fillRect/>
                      </a:stretch>
                    </p:blipFill>
                    <p:spPr bwMode="auto">
                      <a:xfrm>
                        <a:off x="257174" y="228600"/>
                        <a:ext cx="11172825" cy="6400800"/>
                      </a:xfrm>
                      <a:prstGeom prst="rect">
                        <a:avLst/>
                      </a:prstGeom>
                      <a:noFill/>
                    </p:spPr>
                  </p:pic>
                </p:oleObj>
              </mc:Fallback>
            </mc:AlternateContent>
          </a:graphicData>
        </a:graphic>
      </p:graphicFrame>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6" name="Object 2"/>
          <p:cNvGraphicFramePr>
            <a:graphicFrameLocks noChangeAspect="1"/>
          </p:cNvGraphicFramePr>
          <p:nvPr>
            <p:extLst>
              <p:ext uri="{D42A27DB-BD31-4B8C-83A1-F6EECF244321}">
                <p14:modId xmlns:p14="http://schemas.microsoft.com/office/powerpoint/2010/main" val="1809514152"/>
              </p:ext>
            </p:extLst>
          </p:nvPr>
        </p:nvGraphicFramePr>
        <p:xfrm>
          <a:off x="323850" y="247650"/>
          <a:ext cx="11125200" cy="6353175"/>
        </p:xfrm>
        <a:graphic>
          <a:graphicData uri="http://schemas.openxmlformats.org/presentationml/2006/ole">
            <mc:AlternateContent xmlns:mc="http://schemas.openxmlformats.org/markup-compatibility/2006">
              <mc:Choice xmlns:v="urn:schemas-microsoft-com:vml" Requires="v">
                <p:oleObj spid="_x0000_s248849" name="Worksheet" r:id="rId3" imgW="8724810" imgH="6248546" progId="Excel.Sheet.8">
                  <p:embed/>
                </p:oleObj>
              </mc:Choice>
              <mc:Fallback>
                <p:oleObj name="Worksheet" r:id="rId3" imgW="8724810" imgH="6248546" progId="Excel.Sheet.8">
                  <p:embed/>
                  <p:pic>
                    <p:nvPicPr>
                      <p:cNvPr id="134146" name="Object 2"/>
                      <p:cNvPicPr>
                        <a:picLocks noChangeAspect="1" noChangeArrowheads="1"/>
                      </p:cNvPicPr>
                      <p:nvPr/>
                    </p:nvPicPr>
                    <p:blipFill>
                      <a:blip r:embed="rId4"/>
                      <a:srcRect/>
                      <a:stretch>
                        <a:fillRect/>
                      </a:stretch>
                    </p:blipFill>
                    <p:spPr bwMode="auto">
                      <a:xfrm>
                        <a:off x="323850" y="247650"/>
                        <a:ext cx="11125200" cy="6353175"/>
                      </a:xfrm>
                      <a:prstGeom prst="rect">
                        <a:avLst/>
                      </a:prstGeom>
                      <a:noFill/>
                    </p:spPr>
                  </p:pic>
                </p:oleObj>
              </mc:Fallback>
            </mc:AlternateContent>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b="1" dirty="0"/>
              <a:t>Hvala!</a:t>
            </a:r>
          </a:p>
        </p:txBody>
      </p:sp>
      <p:sp>
        <p:nvSpPr>
          <p:cNvPr id="3" name="Subtitle 2"/>
          <p:cNvSpPr>
            <a:spLocks noGrp="1"/>
          </p:cNvSpPr>
          <p:nvPr>
            <p:ph type="subTitle" idx="1"/>
          </p:nvPr>
        </p:nvSpPr>
        <p:spPr/>
        <p:txBody>
          <a:bodyPr>
            <a:normAutofit/>
          </a:bodyPr>
          <a:lstStyle/>
          <a:p>
            <a:pPr>
              <a:spcBef>
                <a:spcPct val="0"/>
              </a:spcBef>
            </a:pPr>
            <a:r>
              <a:rPr lang="hr-HR" sz="6000" b="1" dirty="0">
                <a:latin typeface="+mj-lt"/>
                <a:ea typeface="+mj-ea"/>
                <a:cs typeface="+mj-cs"/>
              </a:rPr>
              <a:t>Pitanja?</a:t>
            </a:r>
          </a:p>
        </p:txBody>
      </p:sp>
    </p:spTree>
    <p:extLst>
      <p:ext uri="{BB962C8B-B14F-4D97-AF65-F5344CB8AC3E}">
        <p14:creationId xmlns:p14="http://schemas.microsoft.com/office/powerpoint/2010/main" val="119352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Naslov 3">
            <a:extLst>
              <a:ext uri="{FF2B5EF4-FFF2-40B4-BE49-F238E27FC236}">
                <a16:creationId xmlns:a16="http://schemas.microsoft.com/office/drawing/2014/main" id="{3D92F949-FE17-4057-96D5-DF0025400F4A}"/>
              </a:ext>
            </a:extLst>
          </p:cNvPr>
          <p:cNvSpPr>
            <a:spLocks noGrp="1"/>
          </p:cNvSpPr>
          <p:nvPr>
            <p:ph type="title"/>
          </p:nvPr>
        </p:nvSpPr>
        <p:spPr bwMode="auto">
          <a:xfrm>
            <a:off x="0" y="0"/>
            <a:ext cx="12192000" cy="504825"/>
          </a:xfrm>
          <a:ln>
            <a:miter lim="800000"/>
            <a:headEnd/>
            <a:tailEnd/>
          </a:ln>
        </p:spPr>
        <p:txBody>
          <a:bodyPr vert="horz" wrap="square" lIns="91440" tIns="45720" rIns="91440" bIns="45720" numCol="1" rtlCol="0" anchor="t" anchorCtr="0" compatLnSpc="1">
            <a:prstTxWarp prst="textNoShape">
              <a:avLst/>
            </a:prstTxWarp>
            <a:normAutofit/>
          </a:bodyPr>
          <a:lstStyle/>
          <a:p>
            <a:pPr algn="ctr">
              <a:defRPr/>
            </a:pPr>
            <a:r>
              <a:rPr lang="hr-HR" sz="2400" b="1" dirty="0">
                <a:solidFill>
                  <a:schemeClr val="accent5">
                    <a:lumMod val="50000"/>
                  </a:schemeClr>
                </a:solidFill>
              </a:rPr>
              <a:t>Konačan  dohodak - STOPE</a:t>
            </a:r>
          </a:p>
        </p:txBody>
      </p:sp>
      <p:graphicFrame>
        <p:nvGraphicFramePr>
          <p:cNvPr id="8" name="Rezervirano mjesto sadržaja 7">
            <a:extLst>
              <a:ext uri="{FF2B5EF4-FFF2-40B4-BE49-F238E27FC236}">
                <a16:creationId xmlns:a16="http://schemas.microsoft.com/office/drawing/2014/main" id="{0FE021D0-6EB7-48A5-99EA-C99BE61AE21E}"/>
              </a:ext>
            </a:extLst>
          </p:cNvPr>
          <p:cNvGraphicFramePr>
            <a:graphicFrameLocks noGrp="1"/>
          </p:cNvGraphicFramePr>
          <p:nvPr>
            <p:ph idx="1"/>
            <p:extLst>
              <p:ext uri="{D42A27DB-BD31-4B8C-83A1-F6EECF244321}">
                <p14:modId xmlns:p14="http://schemas.microsoft.com/office/powerpoint/2010/main" val="913144325"/>
              </p:ext>
            </p:extLst>
          </p:nvPr>
        </p:nvGraphicFramePr>
        <p:xfrm>
          <a:off x="403760" y="480015"/>
          <a:ext cx="11512731" cy="6377985"/>
        </p:xfrm>
        <a:graphic>
          <a:graphicData uri="http://schemas.openxmlformats.org/drawingml/2006/table">
            <a:tbl>
              <a:tblPr firstRow="1" firstCol="1" bandRow="1">
                <a:tableStyleId>{5C22544A-7EE6-4342-B048-85BDC9FD1C3A}</a:tableStyleId>
              </a:tblPr>
              <a:tblGrid>
                <a:gridCol w="9225149">
                  <a:extLst>
                    <a:ext uri="{9D8B030D-6E8A-4147-A177-3AD203B41FA5}">
                      <a16:colId xmlns:a16="http://schemas.microsoft.com/office/drawing/2014/main" val="3353475918"/>
                    </a:ext>
                  </a:extLst>
                </a:gridCol>
                <a:gridCol w="2287582">
                  <a:extLst>
                    <a:ext uri="{9D8B030D-6E8A-4147-A177-3AD203B41FA5}">
                      <a16:colId xmlns:a16="http://schemas.microsoft.com/office/drawing/2014/main" val="3777065897"/>
                    </a:ext>
                  </a:extLst>
                </a:gridCol>
              </a:tblGrid>
              <a:tr h="457058">
                <a:tc gridSpan="2">
                  <a:txBody>
                    <a:bodyPr/>
                    <a:lstStyle/>
                    <a:p>
                      <a:pPr>
                        <a:spcAft>
                          <a:spcPts val="0"/>
                        </a:spcAft>
                      </a:pPr>
                      <a:r>
                        <a:rPr lang="hr-HR" sz="2000" dirty="0">
                          <a:effectLst/>
                        </a:rPr>
                        <a:t>STOPE</a:t>
                      </a:r>
                      <a:endParaRPr lang="hr-HR" sz="2000" dirty="0">
                        <a:effectLst/>
                        <a:latin typeface="Calibri" panose="020F0502020204030204" pitchFamily="34" charset="0"/>
                        <a:ea typeface="Calibri" panose="020F0502020204030204" pitchFamily="34" charset="0"/>
                      </a:endParaRPr>
                    </a:p>
                  </a:txBody>
                  <a:tcPr marL="53806" marR="53806" marT="7473" marB="0"/>
                </a:tc>
                <a:tc hMerge="1">
                  <a:txBody>
                    <a:bodyPr/>
                    <a:lstStyle/>
                    <a:p>
                      <a:endParaRPr lang="hr-HR"/>
                    </a:p>
                  </a:txBody>
                  <a:tcPr/>
                </a:tc>
                <a:extLst>
                  <a:ext uri="{0D108BD9-81ED-4DB2-BD59-A6C34878D82A}">
                    <a16:rowId xmlns:a16="http://schemas.microsoft.com/office/drawing/2014/main" val="1285135762"/>
                  </a:ext>
                </a:extLst>
              </a:tr>
              <a:tr h="296542">
                <a:tc>
                  <a:txBody>
                    <a:bodyPr/>
                    <a:lstStyle/>
                    <a:p>
                      <a:pPr>
                        <a:spcAft>
                          <a:spcPts val="0"/>
                        </a:spcAft>
                      </a:pPr>
                      <a:r>
                        <a:rPr lang="hr-HR" sz="2000">
                          <a:effectLst/>
                        </a:rPr>
                        <a:t>Dohodak od imovine i imovinskih prava</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endParaRPr lang="hr-HR" sz="1800">
                        <a:effectLst/>
                        <a:latin typeface="Times New Roman" panose="02020603050405020304" pitchFamily="18" charset="0"/>
                      </a:endParaRPr>
                    </a:p>
                  </a:txBody>
                  <a:tcPr marL="53806" marR="53806" marT="7473" marB="0" anchor="ctr"/>
                </a:tc>
                <a:extLst>
                  <a:ext uri="{0D108BD9-81ED-4DB2-BD59-A6C34878D82A}">
                    <a16:rowId xmlns:a16="http://schemas.microsoft.com/office/drawing/2014/main" val="4189860592"/>
                  </a:ext>
                </a:extLst>
              </a:tr>
              <a:tr h="296542">
                <a:tc>
                  <a:txBody>
                    <a:bodyPr/>
                    <a:lstStyle/>
                    <a:p>
                      <a:pPr>
                        <a:spcAft>
                          <a:spcPts val="0"/>
                        </a:spcAft>
                      </a:pPr>
                      <a:r>
                        <a:rPr lang="hr-HR" sz="2000">
                          <a:effectLst/>
                        </a:rPr>
                        <a:t>Dohodak od imovine ostvaren od najamnine i zakupnine</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dirty="0">
                          <a:effectLst/>
                        </a:rPr>
                        <a:t>12%      10%</a:t>
                      </a:r>
                      <a:endParaRPr lang="hr-HR" sz="2000" dirty="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651415080"/>
                  </a:ext>
                </a:extLst>
              </a:tr>
              <a:tr h="407856">
                <a:tc>
                  <a:txBody>
                    <a:bodyPr/>
                    <a:lstStyle/>
                    <a:p>
                      <a:pPr>
                        <a:spcAft>
                          <a:spcPts val="0"/>
                        </a:spcAft>
                      </a:pPr>
                      <a:r>
                        <a:rPr lang="hr-HR" sz="2000">
                          <a:effectLst/>
                        </a:rPr>
                        <a:t>Dohodak od imovinskih prava</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dirty="0">
                          <a:effectLst/>
                        </a:rPr>
                        <a:t>24%     20%</a:t>
                      </a:r>
                      <a:endParaRPr lang="hr-HR" sz="2000" dirty="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2003825686"/>
                  </a:ext>
                </a:extLst>
              </a:tr>
              <a:tr h="407856">
                <a:tc>
                  <a:txBody>
                    <a:bodyPr/>
                    <a:lstStyle/>
                    <a:p>
                      <a:pPr>
                        <a:spcAft>
                          <a:spcPts val="0"/>
                        </a:spcAft>
                      </a:pPr>
                      <a:r>
                        <a:rPr lang="hr-HR" sz="2000">
                          <a:effectLst/>
                        </a:rPr>
                        <a:t>Dohodak od otuđenja nekretnina i imovinskih prava</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a:effectLst/>
                        </a:rPr>
                        <a:t>24%    20%</a:t>
                      </a:r>
                      <a:endParaRPr lang="hr-HR" sz="200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1480128785"/>
                  </a:ext>
                </a:extLst>
              </a:tr>
              <a:tr h="407856">
                <a:tc>
                  <a:txBody>
                    <a:bodyPr/>
                    <a:lstStyle/>
                    <a:p>
                      <a:pPr>
                        <a:spcAft>
                          <a:spcPts val="0"/>
                        </a:spcAft>
                      </a:pPr>
                      <a:r>
                        <a:rPr lang="hr-HR" sz="2000">
                          <a:effectLst/>
                        </a:rPr>
                        <a:t>Dohodak od otuđenja posebnih vrsta imovine</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dirty="0">
                          <a:effectLst/>
                        </a:rPr>
                        <a:t>12%   10%</a:t>
                      </a:r>
                      <a:endParaRPr lang="hr-HR" sz="2000" dirty="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958459104"/>
                  </a:ext>
                </a:extLst>
              </a:tr>
              <a:tr h="304921">
                <a:tc>
                  <a:txBody>
                    <a:bodyPr/>
                    <a:lstStyle/>
                    <a:p>
                      <a:pPr>
                        <a:spcAft>
                          <a:spcPts val="0"/>
                        </a:spcAft>
                      </a:pPr>
                      <a:r>
                        <a:rPr lang="hr-HR" sz="2000">
                          <a:effectLst/>
                        </a:rPr>
                        <a:t>Dohodak od kapitala</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endParaRPr lang="hr-HR" sz="1800">
                        <a:effectLst/>
                        <a:latin typeface="Times New Roman" panose="02020603050405020304" pitchFamily="18" charset="0"/>
                      </a:endParaRPr>
                    </a:p>
                  </a:txBody>
                  <a:tcPr marL="53806" marR="53806" marT="7473" marB="0" anchor="ctr"/>
                </a:tc>
                <a:extLst>
                  <a:ext uri="{0D108BD9-81ED-4DB2-BD59-A6C34878D82A}">
                    <a16:rowId xmlns:a16="http://schemas.microsoft.com/office/drawing/2014/main" val="3321446869"/>
                  </a:ext>
                </a:extLst>
              </a:tr>
              <a:tr h="461590">
                <a:tc>
                  <a:txBody>
                    <a:bodyPr/>
                    <a:lstStyle/>
                    <a:p>
                      <a:pPr>
                        <a:spcAft>
                          <a:spcPts val="0"/>
                        </a:spcAft>
                      </a:pPr>
                      <a:r>
                        <a:rPr lang="hr-HR" sz="2000" dirty="0">
                          <a:effectLst/>
                        </a:rPr>
                        <a:t>Dohodak po osnovi primitaka po osnovi dodjele ili opcijske kupnje vlastitih dionica</a:t>
                      </a:r>
                      <a:endParaRPr lang="hr-HR" sz="2000" dirty="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a:effectLst/>
                        </a:rPr>
                        <a:t>24%  20%</a:t>
                      </a:r>
                      <a:endParaRPr lang="hr-HR" sz="200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4026520880"/>
                  </a:ext>
                </a:extLst>
              </a:tr>
              <a:tr h="609196">
                <a:tc>
                  <a:txBody>
                    <a:bodyPr/>
                    <a:lstStyle/>
                    <a:p>
                      <a:pPr>
                        <a:spcAft>
                          <a:spcPts val="0"/>
                        </a:spcAft>
                      </a:pPr>
                      <a:r>
                        <a:rPr lang="hr-HR" sz="2000">
                          <a:effectLst/>
                        </a:rPr>
                        <a:t>Dohodak po osnovi primitaka od dividendi ili udjela u dobiti na temelju udjela u kapitalu</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a:effectLst/>
                        </a:rPr>
                        <a:t>12%  10%</a:t>
                      </a:r>
                      <a:endParaRPr lang="hr-HR" sz="200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32865327"/>
                  </a:ext>
                </a:extLst>
              </a:tr>
              <a:tr h="407856">
                <a:tc>
                  <a:txBody>
                    <a:bodyPr/>
                    <a:lstStyle/>
                    <a:p>
                      <a:pPr>
                        <a:spcAft>
                          <a:spcPts val="0"/>
                        </a:spcAft>
                      </a:pPr>
                      <a:r>
                        <a:rPr lang="hr-HR" sz="2000">
                          <a:effectLst/>
                        </a:rPr>
                        <a:t>Dohodak od kapitala po osnovi kapitalnih dobitaka</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a:effectLst/>
                        </a:rPr>
                        <a:t>12% 10%</a:t>
                      </a:r>
                      <a:endParaRPr lang="hr-HR" sz="200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2808019246"/>
                  </a:ext>
                </a:extLst>
              </a:tr>
              <a:tr h="407856">
                <a:tc>
                  <a:txBody>
                    <a:bodyPr/>
                    <a:lstStyle/>
                    <a:p>
                      <a:pPr>
                        <a:spcAft>
                          <a:spcPts val="0"/>
                        </a:spcAft>
                      </a:pPr>
                      <a:r>
                        <a:rPr lang="hr-HR" sz="2000">
                          <a:effectLst/>
                        </a:rPr>
                        <a:t>Dohodak od kamata</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a:effectLst/>
                        </a:rPr>
                        <a:t>12% 10%</a:t>
                      </a:r>
                      <a:endParaRPr lang="hr-HR" sz="200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1689566266"/>
                  </a:ext>
                </a:extLst>
              </a:tr>
              <a:tr h="296542">
                <a:tc>
                  <a:txBody>
                    <a:bodyPr/>
                    <a:lstStyle/>
                    <a:p>
                      <a:pPr>
                        <a:spcAft>
                          <a:spcPts val="0"/>
                        </a:spcAft>
                      </a:pPr>
                      <a:r>
                        <a:rPr lang="hr-HR" sz="2000">
                          <a:effectLst/>
                        </a:rPr>
                        <a:t>Dohodak od izuzimanja imovine i korištenja usluga</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a:effectLst/>
                        </a:rPr>
                        <a:t>36%  30%</a:t>
                      </a:r>
                      <a:endParaRPr lang="hr-HR" sz="200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890254167"/>
                  </a:ext>
                </a:extLst>
              </a:tr>
              <a:tr h="296542">
                <a:tc>
                  <a:txBody>
                    <a:bodyPr/>
                    <a:lstStyle/>
                    <a:p>
                      <a:pPr>
                        <a:spcAft>
                          <a:spcPts val="0"/>
                        </a:spcAft>
                      </a:pPr>
                      <a:r>
                        <a:rPr lang="hr-HR" sz="2000">
                          <a:effectLst/>
                        </a:rPr>
                        <a:t>Drugi dohodak koji se smatra konačnim</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endParaRPr lang="hr-HR" sz="1800">
                        <a:effectLst/>
                        <a:latin typeface="Times New Roman" panose="02020603050405020304" pitchFamily="18" charset="0"/>
                      </a:endParaRPr>
                    </a:p>
                  </a:txBody>
                  <a:tcPr marL="53806" marR="53806" marT="7473" marB="0" anchor="ctr"/>
                </a:tc>
                <a:extLst>
                  <a:ext uri="{0D108BD9-81ED-4DB2-BD59-A6C34878D82A}">
                    <a16:rowId xmlns:a16="http://schemas.microsoft.com/office/drawing/2014/main" val="32939145"/>
                  </a:ext>
                </a:extLst>
              </a:tr>
              <a:tr h="585988">
                <a:tc>
                  <a:txBody>
                    <a:bodyPr/>
                    <a:lstStyle/>
                    <a:p>
                      <a:pPr>
                        <a:spcAft>
                          <a:spcPts val="0"/>
                        </a:spcAft>
                      </a:pPr>
                      <a:r>
                        <a:rPr lang="hr-HR" sz="2000">
                          <a:effectLst/>
                        </a:rPr>
                        <a:t>Dohodak po osnovi razlike vrijednosti imovine i visine sredstava kojima je stečena</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a:effectLst/>
                        </a:rPr>
                        <a:t>36%  uvećano za 50%  30%+100%</a:t>
                      </a:r>
                      <a:endParaRPr lang="hr-HR" sz="200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3628939978"/>
                  </a:ext>
                </a:extLst>
              </a:tr>
              <a:tr h="296542">
                <a:tc>
                  <a:txBody>
                    <a:bodyPr/>
                    <a:lstStyle/>
                    <a:p>
                      <a:pPr>
                        <a:spcAft>
                          <a:spcPts val="0"/>
                        </a:spcAft>
                      </a:pPr>
                      <a:r>
                        <a:rPr lang="hr-HR" sz="2000">
                          <a:effectLst/>
                        </a:rPr>
                        <a:t>Dohodak po osnovi povrata doprinosa </a:t>
                      </a:r>
                      <a:endParaRPr lang="hr-HR" sz="200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a:effectLst/>
                        </a:rPr>
                        <a:t>36% 30%</a:t>
                      </a:r>
                      <a:endParaRPr lang="hr-HR" sz="200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2655764949"/>
                  </a:ext>
                </a:extLst>
              </a:tr>
              <a:tr h="296542">
                <a:tc>
                  <a:txBody>
                    <a:bodyPr/>
                    <a:lstStyle/>
                    <a:p>
                      <a:pPr>
                        <a:spcAft>
                          <a:spcPts val="0"/>
                        </a:spcAft>
                      </a:pPr>
                      <a:r>
                        <a:rPr lang="hr-HR" sz="2000" dirty="0">
                          <a:effectLst/>
                        </a:rPr>
                        <a:t>Drugi dohodak po osnovi privremenih odnosno sezonskih poslova u poljoprivredi</a:t>
                      </a:r>
                      <a:endParaRPr lang="hr-HR" sz="2000" dirty="0">
                        <a:effectLst/>
                        <a:latin typeface="Calibri" panose="020F0502020204030204" pitchFamily="34" charset="0"/>
                        <a:ea typeface="Calibri" panose="020F0502020204030204" pitchFamily="34" charset="0"/>
                      </a:endParaRPr>
                    </a:p>
                  </a:txBody>
                  <a:tcPr marL="53806" marR="53806" marT="7473" marB="0"/>
                </a:tc>
                <a:tc>
                  <a:txBody>
                    <a:bodyPr/>
                    <a:lstStyle/>
                    <a:p>
                      <a:pPr>
                        <a:spcAft>
                          <a:spcPts val="0"/>
                        </a:spcAft>
                      </a:pPr>
                      <a:r>
                        <a:rPr lang="hr-HR" sz="2000" dirty="0">
                          <a:effectLst/>
                        </a:rPr>
                        <a:t>12%  10%</a:t>
                      </a:r>
                      <a:endParaRPr lang="hr-HR" sz="2000" dirty="0">
                        <a:effectLst/>
                        <a:latin typeface="Calibri" panose="020F0502020204030204" pitchFamily="34" charset="0"/>
                        <a:ea typeface="Calibri" panose="020F0502020204030204" pitchFamily="34" charset="0"/>
                      </a:endParaRPr>
                    </a:p>
                  </a:txBody>
                  <a:tcPr marL="53806" marR="53806" marT="7473" marB="0" anchor="ctr"/>
                </a:tc>
                <a:extLst>
                  <a:ext uri="{0D108BD9-81ED-4DB2-BD59-A6C34878D82A}">
                    <a16:rowId xmlns:a16="http://schemas.microsoft.com/office/drawing/2014/main" val="3061684338"/>
                  </a:ext>
                </a:extLst>
              </a:tr>
            </a:tbl>
          </a:graphicData>
        </a:graphic>
      </p:graphicFrame>
      <p:sp>
        <p:nvSpPr>
          <p:cNvPr id="4"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10A0C242-0500-44BB-8351-665417A91F4F}"/>
              </a:ext>
            </a:extLst>
          </p:cNvPr>
          <p:cNvSpPr>
            <a:spLocks noGrp="1"/>
          </p:cNvSpPr>
          <p:nvPr>
            <p:ph idx="1"/>
          </p:nvPr>
        </p:nvSpPr>
        <p:spPr>
          <a:xfrm>
            <a:off x="400050" y="892287"/>
            <a:ext cx="11372850" cy="5073427"/>
          </a:xfrm>
        </p:spPr>
        <p:txBody>
          <a:bodyPr>
            <a:normAutofit/>
          </a:bodyPr>
          <a:lstStyle/>
          <a:p>
            <a:r>
              <a:rPr lang="hr-HR" sz="2400" b="1" dirty="0"/>
              <a:t>Način utvrđivanja konačnog poreza</a:t>
            </a:r>
          </a:p>
        </p:txBody>
      </p:sp>
      <p:sp>
        <p:nvSpPr>
          <p:cNvPr id="3" name="Rezervirano mjesto teksta 2">
            <a:extLst>
              <a:ext uri="{FF2B5EF4-FFF2-40B4-BE49-F238E27FC236}">
                <a16:creationId xmlns:a16="http://schemas.microsoft.com/office/drawing/2014/main" id="{07004A8A-3163-4F93-A912-511D39BDF4F8}"/>
              </a:ext>
            </a:extLst>
          </p:cNvPr>
          <p:cNvSpPr>
            <a:spLocks noGrp="1"/>
          </p:cNvSpPr>
          <p:nvPr>
            <p:ph type="body" sz="quarter" idx="10"/>
          </p:nvPr>
        </p:nvSpPr>
        <p:spPr/>
        <p:txBody>
          <a:bodyPr/>
          <a:lstStyle/>
          <a:p>
            <a:r>
              <a:rPr lang="hr-HR" dirty="0">
                <a:solidFill>
                  <a:schemeClr val="tx1"/>
                </a:solidFill>
              </a:rPr>
              <a:t>Konačni porez</a:t>
            </a:r>
          </a:p>
        </p:txBody>
      </p:sp>
      <p:graphicFrame>
        <p:nvGraphicFramePr>
          <p:cNvPr id="7" name="Dijagram 6">
            <a:extLst>
              <a:ext uri="{FF2B5EF4-FFF2-40B4-BE49-F238E27FC236}">
                <a16:creationId xmlns:a16="http://schemas.microsoft.com/office/drawing/2014/main" id="{1C24DA88-BB20-48D3-9530-887554E2AE94}"/>
              </a:ext>
            </a:extLst>
          </p:cNvPr>
          <p:cNvGraphicFramePr/>
          <p:nvPr/>
        </p:nvGraphicFramePr>
        <p:xfrm>
          <a:off x="1492347" y="1052735"/>
          <a:ext cx="91440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348926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10935D0A-680D-4955-ADF1-2693B809EDC5}"/>
              </a:ext>
            </a:extLst>
          </p:cNvPr>
          <p:cNvSpPr>
            <a:spLocks noGrp="1"/>
          </p:cNvSpPr>
          <p:nvPr>
            <p:ph type="ctrTitle"/>
          </p:nvPr>
        </p:nvSpPr>
        <p:spPr/>
        <p:txBody>
          <a:bodyPr/>
          <a:lstStyle/>
          <a:p>
            <a:r>
              <a:rPr lang="hr-HR" dirty="0"/>
              <a:t>Dohodak</a:t>
            </a:r>
          </a:p>
        </p:txBody>
      </p:sp>
      <p:sp>
        <p:nvSpPr>
          <p:cNvPr id="3" name="Rezervirano mjesto teksta 2">
            <a:extLst>
              <a:ext uri="{FF2B5EF4-FFF2-40B4-BE49-F238E27FC236}">
                <a16:creationId xmlns:a16="http://schemas.microsoft.com/office/drawing/2014/main" id="{D3D8ACEE-9A2D-4CA3-8A03-94D4BBD0C722}"/>
              </a:ext>
            </a:extLst>
          </p:cNvPr>
          <p:cNvSpPr>
            <a:spLocks noGrp="1"/>
          </p:cNvSpPr>
          <p:nvPr>
            <p:ph type="subTitle" idx="1"/>
          </p:nvPr>
        </p:nvSpPr>
        <p:spPr/>
        <p:txBody>
          <a:bodyPr/>
          <a:lstStyle/>
          <a:p>
            <a:endParaRPr lang="hr-HR" dirty="0"/>
          </a:p>
        </p:txBody>
      </p:sp>
      <p:sp>
        <p:nvSpPr>
          <p:cNvPr id="4"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760416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10A0C242-0500-44BB-8351-665417A91F4F}"/>
              </a:ext>
            </a:extLst>
          </p:cNvPr>
          <p:cNvSpPr>
            <a:spLocks noGrp="1"/>
          </p:cNvSpPr>
          <p:nvPr>
            <p:ph idx="1"/>
          </p:nvPr>
        </p:nvSpPr>
        <p:spPr>
          <a:xfrm>
            <a:off x="1549634" y="943238"/>
            <a:ext cx="2520280" cy="5184576"/>
          </a:xfrm>
        </p:spPr>
        <p:txBody>
          <a:bodyPr/>
          <a:lstStyle/>
          <a:p>
            <a:r>
              <a:rPr lang="hr-HR" dirty="0"/>
              <a:t>Primjer: </a:t>
            </a:r>
          </a:p>
          <a:p>
            <a:pPr marL="285750" indent="-285750">
              <a:buFont typeface="Arial" panose="020B0604020202020204" pitchFamily="34" charset="0"/>
              <a:buChar char="•"/>
            </a:pPr>
            <a:r>
              <a:rPr lang="hr-HR" dirty="0"/>
              <a:t>Nema u primjeni ugovora o izbjegavanju dvostrukog oporezivanja</a:t>
            </a:r>
          </a:p>
          <a:p>
            <a:pPr marL="285750" indent="-285750">
              <a:buFont typeface="Arial" panose="020B0604020202020204" pitchFamily="34" charset="0"/>
              <a:buChar char="•"/>
            </a:pPr>
            <a:r>
              <a:rPr lang="hr-HR" dirty="0"/>
              <a:t>Ostvario kamatu na štednju u iznosu 1.000,00 kn</a:t>
            </a:r>
          </a:p>
          <a:p>
            <a:pPr marL="285750" indent="-285750">
              <a:buFont typeface="Arial" panose="020B0604020202020204" pitchFamily="34" charset="0"/>
              <a:buChar char="•"/>
            </a:pPr>
            <a:r>
              <a:rPr lang="hr-HR" dirty="0"/>
              <a:t>Oporezivanje po stopi od 12% (120,00 kn)</a:t>
            </a:r>
          </a:p>
          <a:p>
            <a:pPr marL="285750" indent="-285750">
              <a:buFont typeface="Arial" panose="020B0604020202020204" pitchFamily="34" charset="0"/>
              <a:buChar char="•"/>
            </a:pPr>
            <a:endParaRPr lang="hr-HR" dirty="0"/>
          </a:p>
        </p:txBody>
      </p:sp>
      <p:sp>
        <p:nvSpPr>
          <p:cNvPr id="3" name="Rezervirano mjesto teksta 2">
            <a:extLst>
              <a:ext uri="{FF2B5EF4-FFF2-40B4-BE49-F238E27FC236}">
                <a16:creationId xmlns:a16="http://schemas.microsoft.com/office/drawing/2014/main" id="{07004A8A-3163-4F93-A912-511D39BDF4F8}"/>
              </a:ext>
            </a:extLst>
          </p:cNvPr>
          <p:cNvSpPr>
            <a:spLocks noGrp="1"/>
          </p:cNvSpPr>
          <p:nvPr>
            <p:ph type="body" sz="quarter" idx="10"/>
          </p:nvPr>
        </p:nvSpPr>
        <p:spPr/>
        <p:txBody>
          <a:bodyPr/>
          <a:lstStyle/>
          <a:p>
            <a:r>
              <a:rPr lang="hr-HR" dirty="0">
                <a:solidFill>
                  <a:schemeClr val="tx1"/>
                </a:solidFill>
              </a:rPr>
              <a:t>Konačni porez</a:t>
            </a:r>
          </a:p>
        </p:txBody>
      </p:sp>
      <p:graphicFrame>
        <p:nvGraphicFramePr>
          <p:cNvPr id="7" name="Dijagram 6">
            <a:extLst>
              <a:ext uri="{FF2B5EF4-FFF2-40B4-BE49-F238E27FC236}">
                <a16:creationId xmlns:a16="http://schemas.microsoft.com/office/drawing/2014/main" id="{1C24DA88-BB20-48D3-9530-887554E2AE94}"/>
              </a:ext>
            </a:extLst>
          </p:cNvPr>
          <p:cNvGraphicFramePr/>
          <p:nvPr>
            <p:extLst>
              <p:ext uri="{D42A27DB-BD31-4B8C-83A1-F6EECF244321}">
                <p14:modId xmlns:p14="http://schemas.microsoft.com/office/powerpoint/2010/main" val="888794221"/>
              </p:ext>
            </p:extLst>
          </p:nvPr>
        </p:nvGraphicFramePr>
        <p:xfrm>
          <a:off x="2927648" y="0"/>
          <a:ext cx="829151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194169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Rezervirano mjesto sadržaja 4">
            <a:extLst>
              <a:ext uri="{FF2B5EF4-FFF2-40B4-BE49-F238E27FC236}">
                <a16:creationId xmlns:a16="http://schemas.microsoft.com/office/drawing/2014/main" id="{9FFB588F-A483-4E80-ACD5-5C08E60F0DAF}"/>
              </a:ext>
            </a:extLst>
          </p:cNvPr>
          <p:cNvGraphicFramePr>
            <a:graphicFrameLocks noGrp="1"/>
          </p:cNvGraphicFramePr>
          <p:nvPr>
            <p:ph idx="1"/>
          </p:nvPr>
        </p:nvGraphicFramePr>
        <p:xfrm>
          <a:off x="440013" y="1343681"/>
          <a:ext cx="5976168" cy="4013934"/>
        </p:xfrm>
        <a:graphic>
          <a:graphicData uri="http://schemas.openxmlformats.org/drawingml/2006/table">
            <a:tbl>
              <a:tblPr firstRow="1" firstCol="1" bandRow="1">
                <a:tableStyleId>{5C22544A-7EE6-4342-B048-85BDC9FD1C3A}</a:tableStyleId>
              </a:tblPr>
              <a:tblGrid>
                <a:gridCol w="1173166">
                  <a:extLst>
                    <a:ext uri="{9D8B030D-6E8A-4147-A177-3AD203B41FA5}">
                      <a16:colId xmlns:a16="http://schemas.microsoft.com/office/drawing/2014/main" val="58465149"/>
                    </a:ext>
                  </a:extLst>
                </a:gridCol>
                <a:gridCol w="1064419">
                  <a:extLst>
                    <a:ext uri="{9D8B030D-6E8A-4147-A177-3AD203B41FA5}">
                      <a16:colId xmlns:a16="http://schemas.microsoft.com/office/drawing/2014/main" val="805423852"/>
                    </a:ext>
                  </a:extLst>
                </a:gridCol>
                <a:gridCol w="575379">
                  <a:extLst>
                    <a:ext uri="{9D8B030D-6E8A-4147-A177-3AD203B41FA5}">
                      <a16:colId xmlns:a16="http://schemas.microsoft.com/office/drawing/2014/main" val="2020557038"/>
                    </a:ext>
                  </a:extLst>
                </a:gridCol>
                <a:gridCol w="1214689">
                  <a:extLst>
                    <a:ext uri="{9D8B030D-6E8A-4147-A177-3AD203B41FA5}">
                      <a16:colId xmlns:a16="http://schemas.microsoft.com/office/drawing/2014/main" val="1795514314"/>
                    </a:ext>
                  </a:extLst>
                </a:gridCol>
                <a:gridCol w="1948515">
                  <a:extLst>
                    <a:ext uri="{9D8B030D-6E8A-4147-A177-3AD203B41FA5}">
                      <a16:colId xmlns:a16="http://schemas.microsoft.com/office/drawing/2014/main" val="1591578162"/>
                    </a:ext>
                  </a:extLst>
                </a:gridCol>
              </a:tblGrid>
              <a:tr h="224738">
                <a:tc gridSpan="2">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2014</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hr-HR"/>
                    </a:p>
                  </a:txBody>
                  <a:tcPr/>
                </a:tc>
                <a:tc>
                  <a:txBody>
                    <a:bodyPr/>
                    <a:lstStyle/>
                    <a:p>
                      <a:pPr algn="l">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gridSpan="2">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2015 - 2016</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hr-HR"/>
                    </a:p>
                  </a:txBody>
                  <a:tcPr/>
                </a:tc>
                <a:extLst>
                  <a:ext uri="{0D108BD9-81ED-4DB2-BD59-A6C34878D82A}">
                    <a16:rowId xmlns:a16="http://schemas.microsoft.com/office/drawing/2014/main" val="4034203340"/>
                  </a:ext>
                </a:extLst>
              </a:tr>
              <a:tr h="224738">
                <a:tc>
                  <a:txBody>
                    <a:bodyPr/>
                    <a:lstStyle/>
                    <a:p>
                      <a:pPr algn="l">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l">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l">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l">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l">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46176623"/>
                  </a:ext>
                </a:extLst>
              </a:tr>
              <a:tr h="224738">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MJESEČNO</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GODIŠNJE</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MJESEČNO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GODIŠNJE</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63069108"/>
                  </a:ext>
                </a:extLst>
              </a:tr>
              <a:tr h="224738">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2.200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26.400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2.600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31.200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27244835"/>
                  </a:ext>
                </a:extLst>
              </a:tr>
              <a:tr h="224738">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DO 3.400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DO 40.800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DO 3.800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DO 45.600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89417482"/>
                  </a:ext>
                </a:extLst>
              </a:tr>
              <a:tr h="224738">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14975905"/>
                  </a:ext>
                </a:extLst>
              </a:tr>
              <a:tr h="224738">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2.200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do 26.400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12%</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do 2.200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do 26.400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240753795"/>
                  </a:ext>
                </a:extLst>
              </a:tr>
              <a:tr h="395960">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2.200-8.800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26.400-105.600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25%</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2.200-13.200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26.400-158.400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065263971"/>
                  </a:ext>
                </a:extLst>
              </a:tr>
              <a:tr h="224738">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od 8.800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105.600-&gt;</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40%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13.200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158.400-&gt;</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09182722"/>
                  </a:ext>
                </a:extLst>
              </a:tr>
              <a:tr h="235821">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792795087"/>
                  </a:ext>
                </a:extLst>
              </a:tr>
              <a:tr h="235821">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0,5 - 1.100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13.200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0,5 - 1.300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15.600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37179782"/>
                  </a:ext>
                </a:extLst>
              </a:tr>
              <a:tr h="224738">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0,7- 1.540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18.480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0,7 - 1.820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21.840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320487217"/>
                  </a:ext>
                </a:extLst>
              </a:tr>
              <a:tr h="224738">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1 - 2.200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26.400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1 - 2.600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31.200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29310555"/>
                  </a:ext>
                </a:extLst>
              </a:tr>
              <a:tr h="224738">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1,4 - 3.080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36.960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1,4 - 3.640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43.680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43030809"/>
                  </a:ext>
                </a:extLst>
              </a:tr>
              <a:tr h="224738">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0,5 - 1.100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13.200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0,5 - 1.300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15.600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47082854"/>
                  </a:ext>
                </a:extLst>
              </a:tr>
              <a:tr h="224738">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0,3 - 660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7.920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0,3 - 780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9.360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680848021"/>
                  </a:ext>
                </a:extLst>
              </a:tr>
              <a:tr h="224738">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1 - 2.200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26.400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1 - 2.600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31.200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8877285"/>
                  </a:ext>
                </a:extLst>
              </a:tr>
            </a:tbl>
          </a:graphicData>
        </a:graphic>
      </p:graphicFrame>
      <p:sp>
        <p:nvSpPr>
          <p:cNvPr id="3" name="Rezervirano mjesto teksta 2">
            <a:extLst>
              <a:ext uri="{FF2B5EF4-FFF2-40B4-BE49-F238E27FC236}">
                <a16:creationId xmlns:a16="http://schemas.microsoft.com/office/drawing/2014/main" id="{E0A7F742-1CF1-4EF3-B2EB-80A7F0067895}"/>
              </a:ext>
            </a:extLst>
          </p:cNvPr>
          <p:cNvSpPr>
            <a:spLocks noGrp="1"/>
          </p:cNvSpPr>
          <p:nvPr>
            <p:ph type="body" sz="quarter" idx="10"/>
          </p:nvPr>
        </p:nvSpPr>
        <p:spPr/>
        <p:txBody>
          <a:bodyPr/>
          <a:lstStyle/>
          <a:p>
            <a:r>
              <a:rPr lang="hr-HR" dirty="0">
                <a:solidFill>
                  <a:schemeClr val="tx1"/>
                </a:solidFill>
              </a:rPr>
              <a:t>Osobni odbitak od 2014. - 2018.</a:t>
            </a:r>
          </a:p>
        </p:txBody>
      </p:sp>
      <p:graphicFrame>
        <p:nvGraphicFramePr>
          <p:cNvPr id="6" name="Tablica 5">
            <a:extLst>
              <a:ext uri="{FF2B5EF4-FFF2-40B4-BE49-F238E27FC236}">
                <a16:creationId xmlns:a16="http://schemas.microsoft.com/office/drawing/2014/main" id="{FE18CD9B-5220-479E-A9B6-B91837C173DE}"/>
              </a:ext>
            </a:extLst>
          </p:cNvPr>
          <p:cNvGraphicFramePr>
            <a:graphicFrameLocks noGrp="1"/>
          </p:cNvGraphicFramePr>
          <p:nvPr/>
        </p:nvGraphicFramePr>
        <p:xfrm>
          <a:off x="7076046" y="1260555"/>
          <a:ext cx="4312389" cy="3930700"/>
        </p:xfrm>
        <a:graphic>
          <a:graphicData uri="http://schemas.openxmlformats.org/drawingml/2006/table">
            <a:tbl>
              <a:tblPr firstRow="1" firstCol="1" bandRow="1">
                <a:tableStyleId>{5C22544A-7EE6-4342-B048-85BDC9FD1C3A}</a:tableStyleId>
              </a:tblPr>
              <a:tblGrid>
                <a:gridCol w="788051">
                  <a:extLst>
                    <a:ext uri="{9D8B030D-6E8A-4147-A177-3AD203B41FA5}">
                      <a16:colId xmlns:a16="http://schemas.microsoft.com/office/drawing/2014/main" val="1773402"/>
                    </a:ext>
                  </a:extLst>
                </a:gridCol>
                <a:gridCol w="1804855">
                  <a:extLst>
                    <a:ext uri="{9D8B030D-6E8A-4147-A177-3AD203B41FA5}">
                      <a16:colId xmlns:a16="http://schemas.microsoft.com/office/drawing/2014/main" val="2165506884"/>
                    </a:ext>
                  </a:extLst>
                </a:gridCol>
                <a:gridCol w="1719483">
                  <a:extLst>
                    <a:ext uri="{9D8B030D-6E8A-4147-A177-3AD203B41FA5}">
                      <a16:colId xmlns:a16="http://schemas.microsoft.com/office/drawing/2014/main" val="749440967"/>
                    </a:ext>
                  </a:extLst>
                </a:gridCol>
              </a:tblGrid>
              <a:tr h="175636">
                <a:tc>
                  <a:txBody>
                    <a:bodyPr/>
                    <a:lstStyle/>
                    <a:p>
                      <a:pP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gridSpan="2">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2017 – 2018.</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hr-HR"/>
                    </a:p>
                  </a:txBody>
                  <a:tcPr/>
                </a:tc>
                <a:extLst>
                  <a:ext uri="{0D108BD9-81ED-4DB2-BD59-A6C34878D82A}">
                    <a16:rowId xmlns:a16="http://schemas.microsoft.com/office/drawing/2014/main" val="2756964097"/>
                  </a:ext>
                </a:extLst>
              </a:tr>
              <a:tr h="175636">
                <a:tc>
                  <a:txBody>
                    <a:bodyPr/>
                    <a:lstStyle/>
                    <a:p>
                      <a:pP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539066267"/>
                  </a:ext>
                </a:extLst>
              </a:tr>
              <a:tr h="175636">
                <a:tc>
                  <a:txBody>
                    <a:bodyPr/>
                    <a:lstStyle/>
                    <a:p>
                      <a:pP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MJESEČNO</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GODIŠNJE</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940178285"/>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3.800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45.600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77693919"/>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DO 3.800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DO 45.600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98059164"/>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98709402"/>
                  </a:ext>
                </a:extLst>
              </a:tr>
              <a:tr h="175636">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24%</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do 17.500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do 210.000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31125132"/>
                  </a:ext>
                </a:extLst>
              </a:tr>
              <a:tr h="175636">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36%</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od 17.500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210.000 - &gt;</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414165823"/>
                  </a:ext>
                </a:extLst>
              </a:tr>
              <a:tr h="184419">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 </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 </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075543647"/>
                  </a:ext>
                </a:extLst>
              </a:tr>
              <a:tr h="184419">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U</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0,7 - 1.750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21.000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948597578"/>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D1</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0,7 - 1.750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21.000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508145366"/>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D2</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1,0 - 2.500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30.000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45425192"/>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D3</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1,4 - 3.500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42.000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67141092"/>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D4</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1,9 - 4.750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57.000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37726604"/>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D5</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2,5 - 6.250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75.000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29796972"/>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D6</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3,2 - 8.000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96.000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17127503"/>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D7</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4,0 - 10.000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120.000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67708472"/>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D8</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4,9 - 12.250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147.000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623076961"/>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D9</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5,9 - 14.750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177.000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09530854"/>
                  </a:ext>
                </a:extLst>
              </a:tr>
              <a:tr h="17563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I</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a:effectLst/>
                          <a:latin typeface="Arial" panose="020B0604020202020204" pitchFamily="34" charset="0"/>
                          <a:cs typeface="Arial" panose="020B0604020202020204" pitchFamily="34" charset="0"/>
                        </a:rPr>
                        <a:t>0,4 - 1.000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12.000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281279210"/>
                  </a:ext>
                </a:extLst>
              </a:tr>
              <a:tr h="294016">
                <a:tc>
                  <a:txBody>
                    <a:bodyPr/>
                    <a:lstStyle/>
                    <a:p>
                      <a:pPr>
                        <a:lnSpc>
                          <a:spcPct val="107000"/>
                        </a:lnSpc>
                        <a:spcAft>
                          <a:spcPts val="0"/>
                        </a:spcAft>
                      </a:pPr>
                      <a:r>
                        <a:rPr lang="hr-HR" sz="1200">
                          <a:effectLst/>
                          <a:latin typeface="Arial" panose="020B0604020202020204" pitchFamily="34" charset="0"/>
                          <a:cs typeface="Arial" panose="020B0604020202020204" pitchFamily="34" charset="0"/>
                        </a:rPr>
                        <a:t>I100%</a:t>
                      </a:r>
                      <a:endParaRPr lang="hr-HR"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1,5 - 3.750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hr-HR" sz="1200" dirty="0">
                          <a:effectLst/>
                          <a:latin typeface="Arial" panose="020B0604020202020204" pitchFamily="34" charset="0"/>
                          <a:cs typeface="Arial" panose="020B0604020202020204" pitchFamily="34" charset="0"/>
                        </a:rPr>
                        <a:t>45.000</a:t>
                      </a:r>
                      <a:endParaRPr lang="hr-HR"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941719499"/>
                  </a:ext>
                </a:extLst>
              </a:tr>
            </a:tbl>
          </a:graphicData>
        </a:graphic>
      </p:graphicFrame>
      <p:sp>
        <p:nvSpPr>
          <p:cNvPr id="7" name="Rectangle 1">
            <a:extLst>
              <a:ext uri="{FF2B5EF4-FFF2-40B4-BE49-F238E27FC236}">
                <a16:creationId xmlns:a16="http://schemas.microsoft.com/office/drawing/2014/main" id="{5F0136AC-41E5-4312-A90B-F716E55E520C}"/>
              </a:ext>
            </a:extLst>
          </p:cNvPr>
          <p:cNvSpPr>
            <a:spLocks noChangeArrowheads="1"/>
          </p:cNvSpPr>
          <p:nvPr/>
        </p:nvSpPr>
        <p:spPr bwMode="auto">
          <a:xfrm>
            <a:off x="4845051" y="189421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hr-HR" altLang="sr-Latn-RS" sz="1000">
                <a:latin typeface="Arial" panose="020B0604020202020204" pitchFamily="34" charset="0"/>
                <a:ea typeface="Calibri" panose="020F0502020204030204" pitchFamily="34" charset="0"/>
                <a:cs typeface="Arial" panose="020B0604020202020204" pitchFamily="34" charset="0"/>
              </a:rPr>
            </a:br>
            <a:endParaRPr lang="hr-HR" altLang="sr-Latn-RS">
              <a:latin typeface="Arial" panose="020B0604020202020204" pitchFamily="34" charset="0"/>
            </a:endParaRPr>
          </a:p>
        </p:txBody>
      </p:sp>
      <p:sp>
        <p:nvSpPr>
          <p:cNvPr id="8"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3993722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10935D0A-680D-4955-ADF1-2693B809EDC5}"/>
              </a:ext>
            </a:extLst>
          </p:cNvPr>
          <p:cNvSpPr>
            <a:spLocks noGrp="1"/>
          </p:cNvSpPr>
          <p:nvPr>
            <p:ph type="ctrTitle"/>
          </p:nvPr>
        </p:nvSpPr>
        <p:spPr/>
        <p:txBody>
          <a:bodyPr/>
          <a:lstStyle/>
          <a:p>
            <a:r>
              <a:rPr lang="hr-HR" dirty="0"/>
              <a:t>Inozemni dohodak</a:t>
            </a:r>
          </a:p>
        </p:txBody>
      </p:sp>
      <p:sp>
        <p:nvSpPr>
          <p:cNvPr id="3" name="Rezervirano mjesto teksta 2">
            <a:extLst>
              <a:ext uri="{FF2B5EF4-FFF2-40B4-BE49-F238E27FC236}">
                <a16:creationId xmlns:a16="http://schemas.microsoft.com/office/drawing/2014/main" id="{D3D8ACEE-9A2D-4CA3-8A03-94D4BBD0C722}"/>
              </a:ext>
            </a:extLst>
          </p:cNvPr>
          <p:cNvSpPr>
            <a:spLocks noGrp="1"/>
          </p:cNvSpPr>
          <p:nvPr>
            <p:ph type="subTitle" idx="1"/>
          </p:nvPr>
        </p:nvSpPr>
        <p:spPr/>
        <p:txBody>
          <a:bodyPr/>
          <a:lstStyle/>
          <a:p>
            <a:endParaRPr lang="hr-HR" dirty="0"/>
          </a:p>
        </p:txBody>
      </p:sp>
      <p:sp>
        <p:nvSpPr>
          <p:cNvPr id="4"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67395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971550"/>
            <a:ext cx="11525250" cy="5886449"/>
          </a:xfrm>
        </p:spPr>
        <p:txBody>
          <a:bodyPr>
            <a:normAutofit fontScale="92500" lnSpcReduction="10000"/>
          </a:bodyPr>
          <a:lstStyle/>
          <a:p>
            <a:pPr algn="just"/>
            <a:r>
              <a:rPr lang="hr-HR" sz="2600" dirty="0"/>
              <a:t>ZPDOH </a:t>
            </a:r>
            <a:r>
              <a:rPr lang="hr-HR" sz="2600" dirty="0" err="1"/>
              <a:t>čl</a:t>
            </a:r>
            <a:r>
              <a:rPr lang="hr-HR" sz="2600" dirty="0"/>
              <a:t>. 12. st. 7. – </a:t>
            </a:r>
            <a:r>
              <a:rPr lang="hr-HR" sz="2600" b="1" dirty="0">
                <a:solidFill>
                  <a:srgbClr val="FF0000"/>
                </a:solidFill>
              </a:rPr>
              <a:t>“Inozemni dohodak je dohodak iz članka 5.​ ovoga Zakona koji rezident ostvari u inozemstvu ili iz inozemstva.”.</a:t>
            </a:r>
          </a:p>
          <a:p>
            <a:pPr algn="just"/>
            <a:endParaRPr lang="hr-HR" sz="2600" dirty="0"/>
          </a:p>
          <a:p>
            <a:pPr algn="just"/>
            <a:r>
              <a:rPr lang="hr-HR" sz="2600" dirty="0"/>
              <a:t>ZPDOH </a:t>
            </a:r>
            <a:r>
              <a:rPr lang="hr-HR" sz="2600" dirty="0" err="1"/>
              <a:t>čl</a:t>
            </a:r>
            <a:r>
              <a:rPr lang="hr-HR" sz="2600" dirty="0"/>
              <a:t>. 80. st. 1. – Pri utvrđivanju oporezivog dohotka iz članka 12. stavka 7. ovoga Zakona </a:t>
            </a:r>
            <a:r>
              <a:rPr lang="hr-HR" sz="2600" b="1" dirty="0">
                <a:solidFill>
                  <a:srgbClr val="FF0000"/>
                </a:solidFill>
              </a:rPr>
              <a:t>odredbe međunarodnih ugovora</a:t>
            </a:r>
            <a:r>
              <a:rPr lang="hr-HR" sz="2600" dirty="0"/>
              <a:t> koji su sklopljeni i potvrđeni u skladu s Ustavom Republike Hrvatske, a koji su na snazi, </a:t>
            </a:r>
            <a:r>
              <a:rPr lang="hr-HR" sz="2600" b="1" dirty="0">
                <a:solidFill>
                  <a:srgbClr val="FF0000"/>
                </a:solidFill>
              </a:rPr>
              <a:t>imaju prednost pred odredbama tuzemnog Zakona. </a:t>
            </a:r>
          </a:p>
          <a:p>
            <a:pPr algn="just"/>
            <a:endParaRPr lang="hr-HR" sz="2600" b="1" dirty="0">
              <a:solidFill>
                <a:srgbClr val="FF0000"/>
              </a:solidFill>
            </a:endParaRPr>
          </a:p>
          <a:p>
            <a:pPr algn="just"/>
            <a:r>
              <a:rPr lang="hr-HR" sz="2600" dirty="0"/>
              <a:t>ZPDOH </a:t>
            </a:r>
            <a:r>
              <a:rPr lang="hr-HR" sz="2600" dirty="0" err="1"/>
              <a:t>čl</a:t>
            </a:r>
            <a:r>
              <a:rPr lang="hr-HR" sz="2600" dirty="0"/>
              <a:t>. 81. st. 1. – </a:t>
            </a:r>
            <a:r>
              <a:rPr lang="vi-VN" sz="2600" dirty="0"/>
              <a:t> </a:t>
            </a:r>
            <a:r>
              <a:rPr lang="vi-VN" sz="2600" b="1" dirty="0">
                <a:solidFill>
                  <a:srgbClr val="FF0000"/>
                </a:solidFill>
              </a:rPr>
              <a:t>Tuzemni poslodavac </a:t>
            </a:r>
            <a:r>
              <a:rPr lang="vi-VN" sz="2600" dirty="0"/>
              <a:t>za izaslanog radnika, </a:t>
            </a:r>
            <a:r>
              <a:rPr lang="vi-VN" sz="2600" b="1" dirty="0">
                <a:solidFill>
                  <a:srgbClr val="FF0000"/>
                </a:solidFill>
              </a:rPr>
              <a:t>odnosno sam porezni obveznik rezident</a:t>
            </a:r>
            <a:r>
              <a:rPr lang="vi-VN" sz="2600" dirty="0"/>
              <a:t> koji </a:t>
            </a:r>
            <a:r>
              <a:rPr lang="vi-VN" sz="2600" b="1" dirty="0">
                <a:solidFill>
                  <a:srgbClr val="FF0000"/>
                </a:solidFill>
              </a:rPr>
              <a:t>oporezivi dohodak </a:t>
            </a:r>
            <a:r>
              <a:rPr lang="vi-VN" sz="2600" dirty="0"/>
              <a:t>iz članka 6. ovoga Zakona </a:t>
            </a:r>
            <a:r>
              <a:rPr lang="vi-VN" sz="2600" b="1" dirty="0">
                <a:solidFill>
                  <a:srgbClr val="FF0000"/>
                </a:solidFill>
              </a:rPr>
              <a:t>ostvari izravno iz inozemstva ili u inozemstvu, obvezan je</a:t>
            </a:r>
            <a:r>
              <a:rPr lang="vi-VN" sz="2600" dirty="0"/>
              <a:t>, neovisno od drugih odredaba ovoga Zakona, </a:t>
            </a:r>
            <a:r>
              <a:rPr lang="vi-VN" sz="2600" b="1" dirty="0">
                <a:solidFill>
                  <a:srgbClr val="FF0000"/>
                </a:solidFill>
              </a:rPr>
              <a:t>na taj dohodak obračunati predujam poreza na dohodak, odnosno konačni porez, i uplatiti ga u roku od 30 dana od dana primitka,</a:t>
            </a:r>
            <a:r>
              <a:rPr lang="vi-VN" sz="2600" dirty="0"/>
              <a:t> odnosno od dana isplate dohotka osim ako ovim Zakonom nije propisano da se porez plaća prema rješenju Porezne uprave ili godišnje. U istom roku tuzemni poslodavac za izaslanog radnika, odnosno sam porezni obveznik obvezan je Poreznoj upravi </a:t>
            </a:r>
            <a:r>
              <a:rPr lang="vi-VN" sz="2600" b="1" dirty="0">
                <a:solidFill>
                  <a:srgbClr val="FF0000"/>
                </a:solidFill>
              </a:rPr>
              <a:t>dostaviti propisano izvješće</a:t>
            </a:r>
            <a:r>
              <a:rPr lang="vi-VN" sz="2600" dirty="0"/>
              <a:t>, osim ako je ovim Zakonom drukčije uređeno.</a:t>
            </a:r>
            <a:endParaRPr lang="hr-HR" sz="2600" dirty="0"/>
          </a:p>
          <a:p>
            <a:pPr algn="just"/>
            <a:endParaRPr lang="hr-HR" b="1" dirty="0">
              <a:solidFill>
                <a:srgbClr val="FF0000"/>
              </a:solidFill>
            </a:endParaRPr>
          </a:p>
          <a:p>
            <a:endParaRPr lang="hr-HR" dirty="0"/>
          </a:p>
        </p:txBody>
      </p:sp>
      <p:sp>
        <p:nvSpPr>
          <p:cNvPr id="3" name="Text Placeholder 2"/>
          <p:cNvSpPr>
            <a:spLocks noGrp="1"/>
          </p:cNvSpPr>
          <p:nvPr>
            <p:ph type="body" sz="quarter" idx="10"/>
          </p:nvPr>
        </p:nvSpPr>
        <p:spPr/>
        <p:txBody>
          <a:bodyPr/>
          <a:lstStyle/>
          <a:p>
            <a:r>
              <a:rPr lang="hr-HR" dirty="0">
                <a:solidFill>
                  <a:schemeClr val="tx1"/>
                </a:solidFill>
              </a:rPr>
              <a:t>Inozemni dohodak</a:t>
            </a:r>
          </a:p>
        </p:txBody>
      </p:sp>
      <p:sp>
        <p:nvSpPr>
          <p:cNvPr id="4" name="Rezervirano mjesto podnožja 6">
            <a:extLst>
              <a:ext uri="{FF2B5EF4-FFF2-40B4-BE49-F238E27FC236}">
                <a16:creationId xmlns:a16="http://schemas.microsoft.com/office/drawing/2014/main" id="{3E243A64-8F29-4DD2-A0E8-90E5D8956A40}"/>
              </a:ext>
            </a:extLst>
          </p:cNvPr>
          <p:cNvSpPr txBox="1">
            <a:spLocks/>
          </p:cNvSpPr>
          <p:nvPr/>
        </p:nvSpPr>
        <p:spPr>
          <a:xfrm>
            <a:off x="4607257" y="6492875"/>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hr-HR" sz="2400" dirty="0"/>
              <a:t>PPDOH </a:t>
            </a:r>
            <a:r>
              <a:rPr lang="hr-HR" sz="2400" dirty="0" err="1"/>
              <a:t>čl</a:t>
            </a:r>
            <a:r>
              <a:rPr lang="hr-HR" sz="2400" dirty="0"/>
              <a:t>. 84. st. 8. - </a:t>
            </a:r>
            <a:r>
              <a:rPr lang="hr-HR" sz="2400" b="1" dirty="0">
                <a:solidFill>
                  <a:srgbClr val="FF0000"/>
                </a:solidFill>
              </a:rPr>
              <a:t>Rok za obračun, uplatu i izvješćivanje o predujmu poreza na dohodak odnosno konačnom porezu</a:t>
            </a:r>
            <a:r>
              <a:rPr lang="hr-HR" sz="2400" dirty="0"/>
              <a:t> iz članka 81​. stavka 1. Zakona </a:t>
            </a:r>
            <a:r>
              <a:rPr lang="hr-HR" sz="2400" b="1" dirty="0">
                <a:solidFill>
                  <a:srgbClr val="FF0000"/>
                </a:solidFill>
              </a:rPr>
              <a:t>odnosi se i na rezidente i </a:t>
            </a:r>
            <a:r>
              <a:rPr lang="hr-HR" sz="2400" b="1" dirty="0" err="1">
                <a:solidFill>
                  <a:srgbClr val="FF0000"/>
                </a:solidFill>
              </a:rPr>
              <a:t>nerezidente</a:t>
            </a:r>
            <a:r>
              <a:rPr lang="hr-HR" sz="2400" b="1" dirty="0">
                <a:solidFill>
                  <a:srgbClr val="FF0000"/>
                </a:solidFill>
              </a:rPr>
              <a:t> koji ostvaruju oporezive primitke od inozemnog isplatitelja bez tuzemnog posrednika.​</a:t>
            </a:r>
          </a:p>
          <a:p>
            <a:pPr algn="just"/>
            <a:endParaRPr lang="hr-HR" b="1" dirty="0">
              <a:solidFill>
                <a:srgbClr val="FF0000"/>
              </a:solidFill>
            </a:endParaRPr>
          </a:p>
          <a:p>
            <a:endParaRPr lang="hr-HR" dirty="0"/>
          </a:p>
        </p:txBody>
      </p:sp>
      <p:sp>
        <p:nvSpPr>
          <p:cNvPr id="3" name="Text Placeholder 2"/>
          <p:cNvSpPr>
            <a:spLocks noGrp="1"/>
          </p:cNvSpPr>
          <p:nvPr>
            <p:ph type="body" sz="quarter" idx="10"/>
          </p:nvPr>
        </p:nvSpPr>
        <p:spPr/>
        <p:txBody>
          <a:bodyPr/>
          <a:lstStyle/>
          <a:p>
            <a:r>
              <a:rPr lang="hr-HR" dirty="0">
                <a:solidFill>
                  <a:schemeClr val="tx1"/>
                </a:solidFill>
              </a:rPr>
              <a:t>Inozemni dohodak</a:t>
            </a:r>
          </a:p>
        </p:txBody>
      </p:sp>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200F77E1-09F9-4DB2-AD7D-0BF92AA03C9D}"/>
              </a:ext>
            </a:extLst>
          </p:cNvPr>
          <p:cNvSpPr>
            <a:spLocks noGrp="1"/>
          </p:cNvSpPr>
          <p:nvPr>
            <p:ph type="body" sz="quarter" idx="10"/>
          </p:nvPr>
        </p:nvSpPr>
        <p:spPr/>
        <p:txBody>
          <a:bodyPr/>
          <a:lstStyle/>
          <a:p>
            <a:r>
              <a:rPr lang="hr-HR" dirty="0">
                <a:solidFill>
                  <a:schemeClr val="tx1"/>
                </a:solidFill>
              </a:rPr>
              <a:t>Inozemni dohodak</a:t>
            </a:r>
          </a:p>
        </p:txBody>
      </p:sp>
      <p:graphicFrame>
        <p:nvGraphicFramePr>
          <p:cNvPr id="6" name="Rezervirano mjesto sadržaja 3"/>
          <p:cNvGraphicFramePr>
            <a:graphicFrameLocks noGrp="1"/>
          </p:cNvGraphicFramePr>
          <p:nvPr>
            <p:ph idx="1"/>
          </p:nvPr>
        </p:nvGraphicFramePr>
        <p:xfrm>
          <a:off x="1703512" y="1600201"/>
          <a:ext cx="878497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594019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B0C083E0-D303-40AB-AEE0-2C3EA1CEBF6A}"/>
              </a:ext>
            </a:extLst>
          </p:cNvPr>
          <p:cNvSpPr>
            <a:spLocks noGrp="1"/>
          </p:cNvSpPr>
          <p:nvPr>
            <p:ph idx="1"/>
          </p:nvPr>
        </p:nvSpPr>
        <p:spPr>
          <a:xfrm>
            <a:off x="619125" y="1219240"/>
            <a:ext cx="10953749" cy="4929411"/>
          </a:xfrm>
        </p:spPr>
        <p:txBody>
          <a:bodyPr/>
          <a:lstStyle/>
          <a:p>
            <a:r>
              <a:rPr lang="hr-HR" sz="2800" dirty="0"/>
              <a:t>Inozemni dohodak</a:t>
            </a:r>
          </a:p>
          <a:p>
            <a:endParaRPr lang="hr-HR" sz="2800" dirty="0"/>
          </a:p>
          <a:p>
            <a:pPr marL="971550" lvl="1" indent="-571500">
              <a:buFont typeface="+mj-lt"/>
              <a:buAutoNum type="romanLcPeriod"/>
            </a:pPr>
            <a:r>
              <a:rPr lang="hr-HR" sz="2800" dirty="0">
                <a:latin typeface="Arial" charset="0"/>
                <a:cs typeface="Arial" charset="0"/>
              </a:rPr>
              <a:t>INO-IZJAVA</a:t>
            </a:r>
          </a:p>
          <a:p>
            <a:pPr marL="971550" lvl="1" indent="-571500">
              <a:buFont typeface="+mj-lt"/>
              <a:buAutoNum type="romanLcPeriod"/>
            </a:pPr>
            <a:r>
              <a:rPr lang="hr-HR" sz="2800" dirty="0">
                <a:latin typeface="Arial" charset="0"/>
                <a:cs typeface="Arial" charset="0"/>
              </a:rPr>
              <a:t>INO-DOH</a:t>
            </a:r>
          </a:p>
          <a:p>
            <a:pPr marL="971550" lvl="1" indent="-571500">
              <a:buFont typeface="+mj-lt"/>
              <a:buAutoNum type="romanLcPeriod"/>
            </a:pPr>
            <a:r>
              <a:rPr lang="hr-HR" sz="2800" dirty="0">
                <a:latin typeface="Arial" charset="0"/>
                <a:cs typeface="Arial" charset="0"/>
              </a:rPr>
              <a:t>80.a</a:t>
            </a:r>
          </a:p>
          <a:p>
            <a:pPr marL="971550" lvl="1" indent="-571500">
              <a:buFont typeface="+mj-lt"/>
              <a:buAutoNum type="romanLcPeriod"/>
            </a:pPr>
            <a:r>
              <a:rPr lang="hr-HR" sz="2800" dirty="0">
                <a:latin typeface="Arial" charset="0"/>
                <a:cs typeface="Arial" charset="0"/>
              </a:rPr>
              <a:t>Mirovine</a:t>
            </a:r>
          </a:p>
          <a:p>
            <a:pPr marL="971550" lvl="1" indent="-571500">
              <a:buFont typeface="+mj-lt"/>
              <a:buAutoNum type="romanLcPeriod"/>
            </a:pPr>
            <a:r>
              <a:rPr lang="hr-HR" sz="2800" dirty="0">
                <a:latin typeface="Arial" charset="0"/>
                <a:cs typeface="Arial" charset="0"/>
              </a:rPr>
              <a:t>Uračunavanje</a:t>
            </a:r>
          </a:p>
          <a:p>
            <a:pPr marL="971550" lvl="1" indent="-571500">
              <a:buFont typeface="+mj-lt"/>
              <a:buAutoNum type="romanLcPeriod"/>
            </a:pPr>
            <a:r>
              <a:rPr lang="hr-HR" sz="2800" dirty="0">
                <a:latin typeface="Arial" charset="0"/>
                <a:cs typeface="Arial" charset="0"/>
              </a:rPr>
              <a:t>Upis u RPO</a:t>
            </a:r>
          </a:p>
          <a:p>
            <a:endParaRPr lang="hr-HR" sz="2400" dirty="0"/>
          </a:p>
        </p:txBody>
      </p:sp>
      <p:sp>
        <p:nvSpPr>
          <p:cNvPr id="4"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
        <p:nvSpPr>
          <p:cNvPr id="6" name="Rezervirano mjesto teksta 5">
            <a:extLst>
              <a:ext uri="{FF2B5EF4-FFF2-40B4-BE49-F238E27FC236}">
                <a16:creationId xmlns:a16="http://schemas.microsoft.com/office/drawing/2014/main" id="{AFE2B700-0456-45C3-940B-1C2643D78F53}"/>
              </a:ext>
            </a:extLst>
          </p:cNvPr>
          <p:cNvSpPr>
            <a:spLocks noGrp="1"/>
          </p:cNvSpPr>
          <p:nvPr>
            <p:ph type="body" sz="quarter" idx="10"/>
          </p:nvPr>
        </p:nvSpPr>
        <p:spPr/>
        <p:txBody>
          <a:bodyPr/>
          <a:lstStyle/>
          <a:p>
            <a:endParaRPr lang="hr-HR"/>
          </a:p>
        </p:txBody>
      </p:sp>
    </p:spTree>
    <p:extLst>
      <p:ext uri="{BB962C8B-B14F-4D97-AF65-F5344CB8AC3E}">
        <p14:creationId xmlns:p14="http://schemas.microsoft.com/office/powerpoint/2010/main" val="2628046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nvPr>
        </p:nvGraphicFramePr>
        <p:xfrm>
          <a:off x="1981200" y="1052736"/>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teksta 2"/>
          <p:cNvSpPr>
            <a:spLocks noGrp="1"/>
          </p:cNvSpPr>
          <p:nvPr>
            <p:ph type="body" sz="quarter" idx="10"/>
          </p:nvPr>
        </p:nvSpPr>
        <p:spPr/>
        <p:txBody>
          <a:bodyPr/>
          <a:lstStyle/>
          <a:p>
            <a:r>
              <a:rPr lang="hr-HR" dirty="0">
                <a:solidFill>
                  <a:schemeClr val="tx1"/>
                </a:solidFill>
              </a:rPr>
              <a:t>Inozemni dohodak - općenito</a:t>
            </a:r>
          </a:p>
        </p:txBody>
      </p:sp>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898989"/>
                </a:solidFill>
                <a:effectLst/>
                <a:uLnTx/>
                <a:uFillTx/>
                <a:latin typeface="+mn-lt"/>
                <a:ea typeface="+mn-ea"/>
                <a:cs typeface="+mn-cs"/>
              </a:rPr>
              <a:t>© Željko Martinović &amp; Dalibor </a:t>
            </a:r>
            <a:r>
              <a:rPr kumimoji="0" lang="hr-HR" sz="1200" b="0" i="0" u="none" strike="noStrike" kern="1200" cap="none" spc="0" normalizeH="0" baseline="0" noProof="0" dirty="0" err="1">
                <a:ln>
                  <a:noFill/>
                </a:ln>
                <a:solidFill>
                  <a:srgbClr val="898989"/>
                </a:solidFill>
                <a:effectLst/>
                <a:uLnTx/>
                <a:uFillTx/>
                <a:latin typeface="+mn-lt"/>
                <a:ea typeface="+mn-ea"/>
                <a:cs typeface="+mn-cs"/>
              </a:rPr>
              <a:t>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8864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10935D0A-680D-4955-ADF1-2693B809EDC5}"/>
              </a:ext>
            </a:extLst>
          </p:cNvPr>
          <p:cNvSpPr>
            <a:spLocks noGrp="1"/>
          </p:cNvSpPr>
          <p:nvPr>
            <p:ph type="ctrTitle"/>
          </p:nvPr>
        </p:nvSpPr>
        <p:spPr/>
        <p:txBody>
          <a:bodyPr/>
          <a:lstStyle/>
          <a:p>
            <a:r>
              <a:rPr lang="hr-HR" dirty="0"/>
              <a:t>“INO-IZJAVA”</a:t>
            </a:r>
          </a:p>
        </p:txBody>
      </p:sp>
      <p:sp>
        <p:nvSpPr>
          <p:cNvPr id="3" name="Rezervirano mjesto teksta 2">
            <a:extLst>
              <a:ext uri="{FF2B5EF4-FFF2-40B4-BE49-F238E27FC236}">
                <a16:creationId xmlns:a16="http://schemas.microsoft.com/office/drawing/2014/main" id="{D3D8ACEE-9A2D-4CA3-8A03-94D4BBD0C722}"/>
              </a:ext>
            </a:extLst>
          </p:cNvPr>
          <p:cNvSpPr>
            <a:spLocks noGrp="1"/>
          </p:cNvSpPr>
          <p:nvPr>
            <p:ph type="subTitle" idx="1"/>
          </p:nvPr>
        </p:nvSpPr>
        <p:spPr/>
        <p:txBody>
          <a:bodyPr/>
          <a:lstStyle/>
          <a:p>
            <a:endParaRPr lang="hr-HR" dirty="0"/>
          </a:p>
        </p:txBody>
      </p:sp>
      <p:sp>
        <p:nvSpPr>
          <p:cNvPr id="4"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174750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2696A2A1-2BB3-4E1E-8636-39CD0741AA4C}"/>
              </a:ext>
            </a:extLst>
          </p:cNvPr>
          <p:cNvSpPr>
            <a:spLocks noGrp="1"/>
          </p:cNvSpPr>
          <p:nvPr>
            <p:ph idx="1"/>
          </p:nvPr>
        </p:nvSpPr>
        <p:spPr>
          <a:xfrm>
            <a:off x="595745" y="1124745"/>
            <a:ext cx="11249891" cy="4929411"/>
          </a:xfrm>
        </p:spPr>
        <p:txBody>
          <a:bodyPr/>
          <a:lstStyle/>
          <a:p>
            <a:pPr algn="just" eaLnBrk="1" hangingPunct="1">
              <a:lnSpc>
                <a:spcPct val="80000"/>
              </a:lnSpc>
              <a:buClrTx/>
            </a:pPr>
            <a:endParaRPr lang="hr-HR" altLang="sr-Latn-RS" sz="2400" dirty="0"/>
          </a:p>
          <a:p>
            <a:pPr marL="342900" indent="-342900" algn="just">
              <a:buFont typeface="Arial" panose="020B0604020202020204" pitchFamily="34" charset="0"/>
              <a:buChar char="•"/>
            </a:pPr>
            <a:r>
              <a:rPr lang="hr-HR" altLang="sr-Latn-RS" sz="2400" dirty="0"/>
              <a:t>Ugovori o izbjegavanju dvostrukog oporezivanja </a:t>
            </a:r>
          </a:p>
          <a:p>
            <a:pPr marL="342900" indent="-342900" algn="just">
              <a:buFont typeface="Arial" panose="020B0604020202020204" pitchFamily="34" charset="0"/>
              <a:buChar char="•"/>
            </a:pPr>
            <a:r>
              <a:rPr lang="hr-HR" altLang="sr-Latn-RS" sz="2400" dirty="0"/>
              <a:t>Opći porezni zakon </a:t>
            </a:r>
          </a:p>
          <a:p>
            <a:pPr marL="342900" indent="-342900" algn="just">
              <a:buFont typeface="Arial" panose="020B0604020202020204" pitchFamily="34" charset="0"/>
              <a:buChar char="•"/>
            </a:pPr>
            <a:r>
              <a:rPr lang="hr-HR" altLang="sr-Latn-RS" sz="2400" dirty="0"/>
              <a:t>Zakon o porezu na dohodak </a:t>
            </a:r>
          </a:p>
          <a:p>
            <a:pPr marL="342900" indent="-342900" algn="just">
              <a:buFont typeface="Arial" panose="020B0604020202020204" pitchFamily="34" charset="0"/>
              <a:buChar char="•"/>
            </a:pPr>
            <a:r>
              <a:rPr lang="hr-HR" altLang="sr-Latn-RS" sz="2400" dirty="0"/>
              <a:t>Pravilnik o porezu na dohodak</a:t>
            </a:r>
          </a:p>
          <a:p>
            <a:pPr algn="just" eaLnBrk="1" hangingPunct="1">
              <a:buClrTx/>
            </a:pPr>
            <a:endParaRPr lang="hr-HR" altLang="sr-Latn-RS" sz="2400" dirty="0"/>
          </a:p>
          <a:p>
            <a:pPr algn="just"/>
            <a:r>
              <a:rPr lang="hr-HR" sz="2400" dirty="0"/>
              <a:t>ZPDOH čl. 80. st. 1. – Pri utvrđivanju oporezivog dohotka iz članka 12. stavka 7. ovoga Zakona </a:t>
            </a:r>
            <a:r>
              <a:rPr lang="hr-HR" sz="2400" b="1" dirty="0">
                <a:solidFill>
                  <a:srgbClr val="FF0000"/>
                </a:solidFill>
              </a:rPr>
              <a:t>odredbe međunarodnih ugovora</a:t>
            </a:r>
            <a:r>
              <a:rPr lang="hr-HR" sz="2400" dirty="0"/>
              <a:t> koji su sklopljeni i potvrđeni u skladu s Ustavom Republike Hrvatske, a koji su na snazi, </a:t>
            </a:r>
            <a:r>
              <a:rPr lang="hr-HR" sz="2400" b="1" dirty="0">
                <a:solidFill>
                  <a:srgbClr val="FF0000"/>
                </a:solidFill>
              </a:rPr>
              <a:t>imaju prednost pred odredbama tuzemnog Zakona. </a:t>
            </a:r>
          </a:p>
          <a:p>
            <a:pPr algn="just"/>
            <a:endParaRPr lang="hr-HR" sz="2000" b="1" dirty="0">
              <a:solidFill>
                <a:srgbClr val="FF0000"/>
              </a:solidFill>
            </a:endParaRPr>
          </a:p>
          <a:p>
            <a:pPr marL="342900" indent="-342900">
              <a:buFont typeface="Arial" panose="020B0604020202020204" pitchFamily="34" charset="0"/>
              <a:buChar char="•"/>
            </a:pPr>
            <a:endParaRPr lang="hr-HR" altLang="sr-Latn-RS" sz="2000" dirty="0"/>
          </a:p>
        </p:txBody>
      </p:sp>
      <p:sp>
        <p:nvSpPr>
          <p:cNvPr id="5" name="Rezervirano mjesto teksta 4">
            <a:extLst>
              <a:ext uri="{FF2B5EF4-FFF2-40B4-BE49-F238E27FC236}">
                <a16:creationId xmlns:a16="http://schemas.microsoft.com/office/drawing/2014/main" id="{68D19C15-591F-45BF-BFED-8009B919DF38}"/>
              </a:ext>
            </a:extLst>
          </p:cNvPr>
          <p:cNvSpPr>
            <a:spLocks noGrp="1"/>
          </p:cNvSpPr>
          <p:nvPr>
            <p:ph type="body" sz="quarter" idx="10"/>
          </p:nvPr>
        </p:nvSpPr>
        <p:spPr>
          <a:xfrm>
            <a:off x="0" y="476672"/>
            <a:ext cx="12192000" cy="431800"/>
          </a:xfrm>
        </p:spPr>
        <p:txBody>
          <a:bodyPr/>
          <a:lstStyle/>
          <a:p>
            <a:pPr algn="ctr"/>
            <a:r>
              <a:rPr lang="hr-HR" b="1" dirty="0">
                <a:solidFill>
                  <a:srgbClr val="FF0000"/>
                </a:solidFill>
              </a:rPr>
              <a:t>Pravni okvir za utvrđivanje dohotka u RH</a:t>
            </a:r>
          </a:p>
        </p:txBody>
      </p:sp>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4"/>
          <p:cNvSpPr>
            <a:spLocks noGrp="1"/>
          </p:cNvSpPr>
          <p:nvPr>
            <p:ph idx="1"/>
          </p:nvPr>
        </p:nvSpPr>
        <p:spPr>
          <a:xfrm>
            <a:off x="5087888" y="1052737"/>
            <a:ext cx="5266928" cy="4929411"/>
          </a:xfrm>
        </p:spPr>
        <p:txBody>
          <a:bodyPr>
            <a:normAutofit/>
          </a:bodyPr>
          <a:lstStyle/>
          <a:p>
            <a:pPr algn="just">
              <a:buFontTx/>
              <a:buChar char="-"/>
            </a:pPr>
            <a:r>
              <a:rPr lang="hr-HR" sz="2200" b="1" dirty="0">
                <a:solidFill>
                  <a:srgbClr val="FF0000"/>
                </a:solidFill>
              </a:rPr>
              <a:t>postoji obveza plaćanja predujma/ konačnog poreza na dohodak,​ u inozemstvu,</a:t>
            </a:r>
          </a:p>
          <a:p>
            <a:pPr algn="just"/>
            <a:endParaRPr lang="hr-HR" sz="2200" dirty="0"/>
          </a:p>
          <a:p>
            <a:pPr algn="just">
              <a:buFontTx/>
              <a:buChar char="-"/>
            </a:pPr>
            <a:r>
              <a:rPr lang="hr-HR" sz="2200" b="1" dirty="0">
                <a:solidFill>
                  <a:srgbClr val="FF0000"/>
                </a:solidFill>
              </a:rPr>
              <a:t> podnošenjem INO-IZJAVE porezni obveznik nije obvezan plaćati predujam/konačni porez na dohodak u tuzemstvu tijekom poreznog razdoblja, </a:t>
            </a:r>
          </a:p>
          <a:p>
            <a:pPr algn="just">
              <a:buFontTx/>
              <a:buChar char="-"/>
            </a:pPr>
            <a:endParaRPr lang="hr-HR" sz="2200" b="1" dirty="0">
              <a:solidFill>
                <a:srgbClr val="FF0000"/>
              </a:solidFill>
            </a:endParaRPr>
          </a:p>
          <a:p>
            <a:pPr algn="just">
              <a:buFontTx/>
              <a:buChar char="-"/>
            </a:pPr>
            <a:r>
              <a:rPr lang="hr-HR" sz="2200" b="1" dirty="0">
                <a:solidFill>
                  <a:srgbClr val="FF0000"/>
                </a:solidFill>
              </a:rPr>
              <a:t> INO-IZJAVU se podnosi u roku od osam dana od dana ostvarenog prvog primitka u tekućoj godini. </a:t>
            </a:r>
            <a:endParaRPr lang="hr-HR" sz="2200" dirty="0"/>
          </a:p>
        </p:txBody>
      </p:sp>
      <p:sp>
        <p:nvSpPr>
          <p:cNvPr id="6" name="Rezervirano mjesto teksta 5"/>
          <p:cNvSpPr>
            <a:spLocks noGrp="1"/>
          </p:cNvSpPr>
          <p:nvPr>
            <p:ph type="body" sz="quarter" idx="10"/>
          </p:nvPr>
        </p:nvSpPr>
        <p:spPr/>
        <p:txBody>
          <a:bodyPr/>
          <a:lstStyle/>
          <a:p>
            <a:r>
              <a:rPr lang="hr-HR" dirty="0">
                <a:solidFill>
                  <a:schemeClr val="tx1"/>
                </a:solidFill>
              </a:rPr>
              <a:t>“INO-IZJAVA”</a:t>
            </a:r>
          </a:p>
        </p:txBody>
      </p:sp>
      <p:pic>
        <p:nvPicPr>
          <p:cNvPr id="9" name="Slika 8" descr="Izrezak6.PNG"/>
          <p:cNvPicPr>
            <a:picLocks noChangeAspect="1"/>
          </p:cNvPicPr>
          <p:nvPr/>
        </p:nvPicPr>
        <p:blipFill>
          <a:blip r:embed="rId2" cstate="print"/>
          <a:stretch>
            <a:fillRect/>
          </a:stretch>
        </p:blipFill>
        <p:spPr>
          <a:xfrm>
            <a:off x="1524001" y="980728"/>
            <a:ext cx="3477111" cy="5040560"/>
          </a:xfrm>
          <a:prstGeom prst="rect">
            <a:avLst/>
          </a:prstGeom>
        </p:spPr>
      </p:pic>
      <p:sp>
        <p:nvSpPr>
          <p:cNvPr id="7"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nvPr>
        </p:nvGraphicFramePr>
        <p:xfrm>
          <a:off x="395785" y="1052737"/>
          <a:ext cx="10272215"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teksta 2"/>
          <p:cNvSpPr>
            <a:spLocks noGrp="1"/>
          </p:cNvSpPr>
          <p:nvPr>
            <p:ph type="body" sz="quarter" idx="10"/>
          </p:nvPr>
        </p:nvSpPr>
        <p:spPr/>
        <p:txBody>
          <a:bodyPr/>
          <a:lstStyle/>
          <a:p>
            <a:r>
              <a:rPr lang="hr-HR" dirty="0">
                <a:solidFill>
                  <a:schemeClr val="tx1"/>
                </a:solidFill>
              </a:rPr>
              <a:t>“INO-IZJAVA”</a:t>
            </a:r>
          </a:p>
        </p:txBody>
      </p:sp>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p:txBody>
          <a:bodyPr/>
          <a:lstStyle/>
          <a:p>
            <a:r>
              <a:rPr lang="hr-HR" dirty="0">
                <a:solidFill>
                  <a:schemeClr val="tx1"/>
                </a:solidFill>
              </a:rPr>
              <a:t>“INO-IZJAVA” - napomene</a:t>
            </a:r>
          </a:p>
        </p:txBody>
      </p:sp>
      <p:graphicFrame>
        <p:nvGraphicFramePr>
          <p:cNvPr id="7" name="Dijagram 6"/>
          <p:cNvGraphicFramePr/>
          <p:nvPr/>
        </p:nvGraphicFramePr>
        <p:xfrm>
          <a:off x="1703512" y="1052736"/>
          <a:ext cx="87849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p:txBody>
          <a:bodyPr/>
          <a:lstStyle/>
          <a:p>
            <a:r>
              <a:rPr lang="hr-HR" dirty="0">
                <a:solidFill>
                  <a:schemeClr val="tx1"/>
                </a:solidFill>
              </a:rPr>
              <a:t>“INO-IZJAVA”</a:t>
            </a:r>
          </a:p>
        </p:txBody>
      </p:sp>
      <p:graphicFrame>
        <p:nvGraphicFramePr>
          <p:cNvPr id="2050" name="Object 2"/>
          <p:cNvGraphicFramePr>
            <a:graphicFrameLocks noGrp="1" noChangeAspect="1"/>
          </p:cNvGraphicFramePr>
          <p:nvPr>
            <p:ph idx="1"/>
          </p:nvPr>
        </p:nvGraphicFramePr>
        <p:xfrm>
          <a:off x="382138" y="1196751"/>
          <a:ext cx="11395880" cy="5354173"/>
        </p:xfrm>
        <a:graphic>
          <a:graphicData uri="http://schemas.openxmlformats.org/presentationml/2006/ole">
            <mc:AlternateContent xmlns:mc="http://schemas.openxmlformats.org/markup-compatibility/2006">
              <mc:Choice xmlns:v="urn:schemas-microsoft-com:vml" Requires="v">
                <p:oleObj spid="_x0000_s2077" name="Worksheet" r:id="rId3" imgW="8486671" imgH="6524565" progId="Excel.Sheet.12">
                  <p:embed/>
                </p:oleObj>
              </mc:Choice>
              <mc:Fallback>
                <p:oleObj name="Worksheet" r:id="rId3" imgW="8486671" imgH="6524565" progId="Excel.Sheet.12">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38" y="1196751"/>
                        <a:ext cx="11395880" cy="53541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34553" y="6492875"/>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785" y="1196753"/>
            <a:ext cx="11354937" cy="5381468"/>
          </a:xfrm>
        </p:spPr>
        <p:txBody>
          <a:bodyPr/>
          <a:lstStyle/>
          <a:p>
            <a:pPr algn="just"/>
            <a:r>
              <a:rPr lang="hr-HR" sz="2400" dirty="0">
                <a:solidFill>
                  <a:srgbClr val="000000"/>
                </a:solidFill>
              </a:rPr>
              <a:t>ZPDOH </a:t>
            </a:r>
            <a:r>
              <a:rPr lang="hr-HR" sz="2400" dirty="0" err="1">
                <a:solidFill>
                  <a:srgbClr val="000000"/>
                </a:solidFill>
              </a:rPr>
              <a:t>čl</a:t>
            </a:r>
            <a:r>
              <a:rPr lang="hr-HR" sz="2400" dirty="0">
                <a:solidFill>
                  <a:srgbClr val="000000"/>
                </a:solidFill>
              </a:rPr>
              <a:t>. 81. st. 3. – </a:t>
            </a:r>
            <a:r>
              <a:rPr lang="hr-HR" sz="2400" dirty="0"/>
              <a:t>Iznimno od stavaka 1. i 2. ovoga članka porezni obveznik rezident </a:t>
            </a:r>
            <a:r>
              <a:rPr lang="hr-HR" sz="2400" b="1" dirty="0">
                <a:solidFill>
                  <a:srgbClr val="FF0000"/>
                </a:solidFill>
              </a:rPr>
              <a:t>koji ostvaruje primitke iz inozemstva ili u inozemstvu</a:t>
            </a:r>
            <a:r>
              <a:rPr lang="hr-HR" sz="2400" dirty="0"/>
              <a:t> </a:t>
            </a:r>
            <a:r>
              <a:rPr lang="hr-HR" sz="2400" b="1" dirty="0">
                <a:solidFill>
                  <a:srgbClr val="FF0000"/>
                </a:solidFill>
              </a:rPr>
              <a:t>za koje u tijeku poreznog razdoblja postoji obveza plaćanja predujma</a:t>
            </a:r>
            <a:r>
              <a:rPr lang="hr-HR" sz="2400" dirty="0"/>
              <a:t> poreza na dohodak, </a:t>
            </a:r>
            <a:r>
              <a:rPr lang="hr-HR" sz="2400" b="1" dirty="0">
                <a:solidFill>
                  <a:srgbClr val="FF0000"/>
                </a:solidFill>
              </a:rPr>
              <a:t>odnosno konačnog poreza na dohodak</a:t>
            </a:r>
            <a:r>
              <a:rPr lang="hr-HR" sz="2400" dirty="0"/>
              <a:t>,​ u inozemstvu, </a:t>
            </a:r>
            <a:r>
              <a:rPr lang="hr-HR" sz="2400" b="1" dirty="0">
                <a:solidFill>
                  <a:srgbClr val="FF0000"/>
                </a:solidFill>
              </a:rPr>
              <a:t>nije obvezan plaćati predujam poreza na dohodak, odnosno konačni porez na dohodak, u tuzemstvu tijekom poreznog razdoblja, o čemu je obvezan izvijestiti Poreznu upravu u roku od osam dana od dana ostvarenog prvog primitka u tekućoj godini. </a:t>
            </a:r>
            <a:r>
              <a:rPr lang="hr-HR" sz="2400" dirty="0"/>
              <a:t>Isto se primjenjuje i za primitke rezidenata izaslanih na rad u inozemstvo po nalogu tuzemnog poslodavca, kao i za primitke rezidenata ostvarene radom u svojstvu zastupnika u Europskom parlamentu.</a:t>
            </a:r>
          </a:p>
          <a:p>
            <a:endParaRPr lang="hr-HR" dirty="0"/>
          </a:p>
        </p:txBody>
      </p:sp>
      <p:sp>
        <p:nvSpPr>
          <p:cNvPr id="3" name="Text Placeholder 2"/>
          <p:cNvSpPr>
            <a:spLocks noGrp="1"/>
          </p:cNvSpPr>
          <p:nvPr>
            <p:ph type="body" sz="quarter" idx="10"/>
          </p:nvPr>
        </p:nvSpPr>
        <p:spPr/>
        <p:txBody>
          <a:bodyPr/>
          <a:lstStyle/>
          <a:p>
            <a:r>
              <a:rPr lang="hr-HR" dirty="0">
                <a:solidFill>
                  <a:schemeClr val="tx1"/>
                </a:solidFill>
              </a:rPr>
              <a:t>INO-IZJAVA</a:t>
            </a:r>
          </a:p>
        </p:txBody>
      </p:sp>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671" y="1196753"/>
            <a:ext cx="11259403" cy="5285934"/>
          </a:xfrm>
        </p:spPr>
        <p:txBody>
          <a:bodyPr/>
          <a:lstStyle/>
          <a:p>
            <a:r>
              <a:rPr lang="hr-HR" sz="2400" dirty="0"/>
              <a:t>PPDOH </a:t>
            </a:r>
            <a:r>
              <a:rPr lang="hr-HR" sz="2400" dirty="0" err="1"/>
              <a:t>čl</a:t>
            </a:r>
            <a:r>
              <a:rPr lang="hr-HR" sz="2400" dirty="0"/>
              <a:t>. 89. st. 1. - </a:t>
            </a:r>
            <a:r>
              <a:rPr lang="vi-VN" sz="2400" dirty="0"/>
              <a:t>Ako su ispunjeni uvjeti iz </a:t>
            </a:r>
            <a:r>
              <a:rPr lang="vi-VN" sz="2400" dirty="0">
                <a:hlinkClick r:id="rId2"/>
              </a:rPr>
              <a:t>članka 81.</a:t>
            </a:r>
            <a:r>
              <a:rPr lang="vi-VN" sz="2400" dirty="0"/>
              <a:t> stavka 3. Zakona, tuzemni poslodavac za izaslanog radnika, odnosno sam porezni obveznik </a:t>
            </a:r>
            <a:r>
              <a:rPr lang="vi-VN" sz="2400" b="1" dirty="0">
                <a:solidFill>
                  <a:srgbClr val="FF0000"/>
                </a:solidFill>
              </a:rPr>
              <a:t>obvezan je, za dohodak iz inozemstva</a:t>
            </a:r>
            <a:r>
              <a:rPr lang="vi-VN" sz="2400" dirty="0"/>
              <a:t> koji je sukladno Zakonu i međunarodnim ugovorima oporeziv u tuzemstvu, </a:t>
            </a:r>
            <a:r>
              <a:rPr lang="vi-VN" sz="2400" b="1" dirty="0">
                <a:solidFill>
                  <a:srgbClr val="FF0000"/>
                </a:solidFill>
              </a:rPr>
              <a:t>pisanim putem izvijestiti nadležnu ispostavu Porezne uprave</a:t>
            </a:r>
            <a:r>
              <a:rPr lang="vi-VN" sz="2400" dirty="0"/>
              <a:t> prema sjedištu odnosno prebivalištu ili uobičajenom boravištu tuzemnog poslodavca izaslanog radnika i/ili prebivalištu ili uobičajenom boravištu poreznog obveznika </a:t>
            </a:r>
            <a:r>
              <a:rPr lang="vi-VN" sz="2400" b="1" dirty="0">
                <a:solidFill>
                  <a:srgbClr val="FF0000"/>
                </a:solidFill>
              </a:rPr>
              <a:t>o obustavi plaćanja predujma poreza na dohodak u tuzemstvu.</a:t>
            </a:r>
            <a:endParaRPr lang="hr-HR" sz="2400" b="1" i="1" u="sng" dirty="0">
              <a:solidFill>
                <a:srgbClr val="FF0000"/>
              </a:solidFill>
            </a:endParaRPr>
          </a:p>
          <a:p>
            <a:endParaRPr lang="hr-HR" dirty="0"/>
          </a:p>
        </p:txBody>
      </p:sp>
      <p:sp>
        <p:nvSpPr>
          <p:cNvPr id="3" name="Text Placeholder 2"/>
          <p:cNvSpPr>
            <a:spLocks noGrp="1"/>
          </p:cNvSpPr>
          <p:nvPr>
            <p:ph type="body" sz="quarter" idx="10"/>
          </p:nvPr>
        </p:nvSpPr>
        <p:spPr/>
        <p:txBody>
          <a:bodyPr/>
          <a:lstStyle/>
          <a:p>
            <a:r>
              <a:rPr lang="hr-HR" dirty="0">
                <a:solidFill>
                  <a:schemeClr val="tx1"/>
                </a:solidFill>
              </a:rPr>
              <a:t>INO-IZJAVA</a:t>
            </a:r>
          </a:p>
        </p:txBody>
      </p:sp>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r-HR" sz="2400" dirty="0"/>
              <a:t>PPDOH </a:t>
            </a:r>
            <a:r>
              <a:rPr lang="hr-HR" sz="2400" dirty="0" err="1"/>
              <a:t>čl</a:t>
            </a:r>
            <a:r>
              <a:rPr lang="hr-HR" sz="2400" dirty="0"/>
              <a:t>. 89. st. 2. “Pisana izjava iz stavka 1. osobito sadrži:</a:t>
            </a:r>
          </a:p>
          <a:p>
            <a:pPr lvl="1"/>
            <a:r>
              <a:rPr lang="hr-HR" sz="2400" b="1" dirty="0">
                <a:solidFill>
                  <a:srgbClr val="FF0000"/>
                </a:solidFill>
              </a:rPr>
              <a:t>opće podatke</a:t>
            </a:r>
            <a:r>
              <a:rPr lang="hr-HR" sz="2400" dirty="0"/>
              <a:t> o poslodavcu i poreznom obvezniku (OIB ili porezni broj u državi poslodavca, adresa sjedišta, odnosno prebivališta/uobičajenog boravišta), </a:t>
            </a:r>
          </a:p>
          <a:p>
            <a:pPr lvl="1"/>
            <a:r>
              <a:rPr lang="hr-HR" sz="2400" b="1" dirty="0">
                <a:solidFill>
                  <a:srgbClr val="FF0000"/>
                </a:solidFill>
              </a:rPr>
              <a:t>državi u ili iz koje se primitak ostvaruje</a:t>
            </a:r>
            <a:r>
              <a:rPr lang="hr-HR" sz="2400" dirty="0"/>
              <a:t>, </a:t>
            </a:r>
          </a:p>
          <a:p>
            <a:pPr lvl="1"/>
            <a:r>
              <a:rPr lang="hr-HR" sz="2400" b="1" dirty="0">
                <a:solidFill>
                  <a:srgbClr val="FF0000"/>
                </a:solidFill>
              </a:rPr>
              <a:t>vrsti primitka</a:t>
            </a:r>
            <a:r>
              <a:rPr lang="hr-HR" sz="2400" dirty="0"/>
              <a:t>, </a:t>
            </a:r>
          </a:p>
          <a:p>
            <a:pPr lvl="1"/>
            <a:r>
              <a:rPr lang="hr-HR" sz="2400" dirty="0"/>
              <a:t>bankovnom računu na koji mu se primitak isplaćuje, </a:t>
            </a:r>
          </a:p>
          <a:p>
            <a:pPr lvl="1"/>
            <a:r>
              <a:rPr lang="hr-HR" sz="2400" b="1" dirty="0">
                <a:solidFill>
                  <a:srgbClr val="FF0000"/>
                </a:solidFill>
              </a:rPr>
              <a:t>razdoblju </a:t>
            </a:r>
            <a:r>
              <a:rPr lang="hr-HR" sz="2400" b="1" dirty="0" err="1">
                <a:solidFill>
                  <a:srgbClr val="FF0000"/>
                </a:solidFill>
              </a:rPr>
              <a:t>izaslanja</a:t>
            </a:r>
            <a:r>
              <a:rPr lang="hr-HR" sz="2400" b="1" dirty="0">
                <a:solidFill>
                  <a:srgbClr val="FF0000"/>
                </a:solidFill>
              </a:rPr>
              <a:t> </a:t>
            </a:r>
            <a:r>
              <a:rPr lang="hr-HR" sz="2400" dirty="0"/>
              <a:t>za nesamostalni rad i ostalim podacima i to po svakom poreznom obvezniku, </a:t>
            </a:r>
          </a:p>
          <a:p>
            <a:pPr lvl="1">
              <a:buNone/>
            </a:pPr>
            <a:r>
              <a:rPr lang="hr-HR" sz="2400" b="1" dirty="0">
                <a:solidFill>
                  <a:srgbClr val="FF0000"/>
                </a:solidFill>
              </a:rPr>
              <a:t>u roku od osam dana od dana ostvarenog prvog primitka u poreznom razdoblju.</a:t>
            </a:r>
            <a:endParaRPr lang="hr-HR" dirty="0"/>
          </a:p>
        </p:txBody>
      </p:sp>
      <p:sp>
        <p:nvSpPr>
          <p:cNvPr id="3" name="Text Placeholder 2"/>
          <p:cNvSpPr>
            <a:spLocks noGrp="1"/>
          </p:cNvSpPr>
          <p:nvPr>
            <p:ph type="body" sz="quarter" idx="10"/>
          </p:nvPr>
        </p:nvSpPr>
        <p:spPr/>
        <p:txBody>
          <a:bodyPr/>
          <a:lstStyle/>
          <a:p>
            <a:r>
              <a:rPr lang="hr-HR" dirty="0">
                <a:solidFill>
                  <a:schemeClr val="tx1"/>
                </a:solidFill>
              </a:rPr>
              <a:t>INO-IZJAVA</a:t>
            </a:r>
          </a:p>
        </p:txBody>
      </p:sp>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hr-HR" sz="2400" dirty="0"/>
              <a:t>PPDOH </a:t>
            </a:r>
            <a:r>
              <a:rPr lang="hr-HR" sz="2400" dirty="0" err="1"/>
              <a:t>čl</a:t>
            </a:r>
            <a:r>
              <a:rPr lang="hr-HR" sz="2400" dirty="0"/>
              <a:t>. 89. st. 3. – N</a:t>
            </a:r>
            <a:r>
              <a:rPr lang="vi-VN" sz="2400" dirty="0"/>
              <a:t>eovisno o poreznom oslobođenju i podnesenoj pisanoj izjavi iz stavka 2. ovoga članka, tuzemni poslodavac za izaslanog radnika, odnosno sam porezni obveznik, </a:t>
            </a:r>
            <a:r>
              <a:rPr lang="vi-VN" sz="2400" b="1" dirty="0">
                <a:solidFill>
                  <a:srgbClr val="FF0000"/>
                </a:solidFill>
              </a:rPr>
              <a:t>na zahtjev Porezne uprave obvezan je dostaviti isprave kojima se dokazuje pravo na porezno oslobođenje</a:t>
            </a:r>
            <a:r>
              <a:rPr lang="vi-VN" sz="2400" dirty="0"/>
              <a:t> iz </a:t>
            </a:r>
            <a:r>
              <a:rPr lang="vi-VN" sz="2400" dirty="0">
                <a:hlinkClick r:id="rId2"/>
              </a:rPr>
              <a:t>članka 81.​</a:t>
            </a:r>
            <a:r>
              <a:rPr lang="vi-VN" sz="2400" dirty="0"/>
              <a:t> stavka 3. Zakona.​</a:t>
            </a:r>
          </a:p>
          <a:p>
            <a:pPr algn="just"/>
            <a:endParaRPr lang="vi-VN" sz="2400" dirty="0"/>
          </a:p>
          <a:p>
            <a:pPr algn="just"/>
            <a:r>
              <a:rPr lang="hr-HR" sz="2400" dirty="0"/>
              <a:t>P</a:t>
            </a:r>
            <a:r>
              <a:rPr lang="hr-HR" sz="2400" dirty="0">
                <a:solidFill>
                  <a:srgbClr val="000000"/>
                </a:solidFill>
              </a:rPr>
              <a:t>PDOH </a:t>
            </a:r>
            <a:r>
              <a:rPr lang="hr-HR" sz="2400" dirty="0" err="1">
                <a:solidFill>
                  <a:srgbClr val="000000"/>
                </a:solidFill>
              </a:rPr>
              <a:t>čl</a:t>
            </a:r>
            <a:r>
              <a:rPr lang="hr-HR" sz="2400" dirty="0">
                <a:solidFill>
                  <a:srgbClr val="000000"/>
                </a:solidFill>
              </a:rPr>
              <a:t>. 89. st. </a:t>
            </a:r>
            <a:r>
              <a:rPr lang="vi-VN" sz="2400" dirty="0"/>
              <a:t>4</a:t>
            </a:r>
            <a:r>
              <a:rPr lang="hr-HR" sz="2400" dirty="0"/>
              <a:t>. - P</a:t>
            </a:r>
            <a:r>
              <a:rPr lang="vi-VN" sz="2400" dirty="0"/>
              <a:t>isana izjava iz stavka 1. ovoga članka </a:t>
            </a:r>
            <a:r>
              <a:rPr lang="vi-VN" sz="2400" b="1" dirty="0">
                <a:solidFill>
                  <a:srgbClr val="FF0000"/>
                </a:solidFill>
              </a:rPr>
              <a:t>ne podnosi se za dohodak za koji se podnosi Obrazac JOPPD.</a:t>
            </a:r>
            <a:endParaRPr lang="hr-HR" sz="2400" b="1" dirty="0">
              <a:solidFill>
                <a:srgbClr val="FF0000"/>
              </a:solidFill>
            </a:endParaRPr>
          </a:p>
          <a:p>
            <a:pPr algn="just"/>
            <a:endParaRPr lang="vi-VN" sz="2400" dirty="0"/>
          </a:p>
          <a:p>
            <a:pPr algn="just"/>
            <a:r>
              <a:rPr lang="hr-HR" sz="2400" dirty="0">
                <a:solidFill>
                  <a:srgbClr val="000000"/>
                </a:solidFill>
              </a:rPr>
              <a:t>PPDOH </a:t>
            </a:r>
            <a:r>
              <a:rPr lang="hr-HR" sz="2400" dirty="0" err="1">
                <a:solidFill>
                  <a:srgbClr val="000000"/>
                </a:solidFill>
              </a:rPr>
              <a:t>čl</a:t>
            </a:r>
            <a:r>
              <a:rPr lang="hr-HR" sz="2400" dirty="0">
                <a:solidFill>
                  <a:srgbClr val="000000"/>
                </a:solidFill>
              </a:rPr>
              <a:t>. 89. st. </a:t>
            </a:r>
            <a:r>
              <a:rPr lang="vi-VN" sz="2400" dirty="0"/>
              <a:t>5</a:t>
            </a:r>
            <a:r>
              <a:rPr lang="hr-HR" sz="2400" dirty="0"/>
              <a:t>. - </a:t>
            </a:r>
            <a:r>
              <a:rPr lang="vi-VN" sz="2400" b="1" dirty="0">
                <a:solidFill>
                  <a:srgbClr val="FF0000"/>
                </a:solidFill>
              </a:rPr>
              <a:t>Pisanu izjavu </a:t>
            </a:r>
            <a:r>
              <a:rPr lang="vi-VN" sz="2400" dirty="0"/>
              <a:t>iz stavka 1. ovoga članka porezni obveznici </a:t>
            </a:r>
            <a:r>
              <a:rPr lang="vi-VN" sz="2400" b="1" dirty="0">
                <a:solidFill>
                  <a:srgbClr val="FF0000"/>
                </a:solidFill>
              </a:rPr>
              <a:t>mogu podnijeti u elektroničkom obliku u skladu posebnim propisima.​</a:t>
            </a:r>
          </a:p>
          <a:p>
            <a:endParaRPr lang="hr-HR" dirty="0"/>
          </a:p>
        </p:txBody>
      </p:sp>
      <p:sp>
        <p:nvSpPr>
          <p:cNvPr id="3" name="Text Placeholder 2"/>
          <p:cNvSpPr>
            <a:spLocks noGrp="1"/>
          </p:cNvSpPr>
          <p:nvPr>
            <p:ph type="body" sz="quarter" idx="10"/>
          </p:nvPr>
        </p:nvSpPr>
        <p:spPr/>
        <p:txBody>
          <a:bodyPr/>
          <a:lstStyle/>
          <a:p>
            <a:r>
              <a:rPr lang="hr-HR" dirty="0">
                <a:solidFill>
                  <a:schemeClr val="tx1"/>
                </a:solidFill>
              </a:rPr>
              <a:t>INO-IZJAVA</a:t>
            </a:r>
          </a:p>
        </p:txBody>
      </p:sp>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10935D0A-680D-4955-ADF1-2693B809EDC5}"/>
              </a:ext>
            </a:extLst>
          </p:cNvPr>
          <p:cNvSpPr>
            <a:spLocks noGrp="1"/>
          </p:cNvSpPr>
          <p:nvPr>
            <p:ph type="ctrTitle"/>
          </p:nvPr>
        </p:nvSpPr>
        <p:spPr/>
        <p:txBody>
          <a:bodyPr/>
          <a:lstStyle/>
          <a:p>
            <a:r>
              <a:rPr lang="hr-HR" dirty="0"/>
              <a:t>INO-DOH</a:t>
            </a:r>
          </a:p>
        </p:txBody>
      </p:sp>
      <p:sp>
        <p:nvSpPr>
          <p:cNvPr id="3" name="Rezervirano mjesto teksta 2">
            <a:extLst>
              <a:ext uri="{FF2B5EF4-FFF2-40B4-BE49-F238E27FC236}">
                <a16:creationId xmlns:a16="http://schemas.microsoft.com/office/drawing/2014/main" id="{D3D8ACEE-9A2D-4CA3-8A03-94D4BBD0C722}"/>
              </a:ext>
            </a:extLst>
          </p:cNvPr>
          <p:cNvSpPr>
            <a:spLocks noGrp="1"/>
          </p:cNvSpPr>
          <p:nvPr>
            <p:ph type="subTitle" idx="1"/>
          </p:nvPr>
        </p:nvSpPr>
        <p:spPr/>
        <p:txBody>
          <a:bodyPr/>
          <a:lstStyle/>
          <a:p>
            <a:endParaRPr lang="hr-HR" dirty="0"/>
          </a:p>
        </p:txBody>
      </p:sp>
      <p:sp>
        <p:nvSpPr>
          <p:cNvPr id="4"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608417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5447928" y="980729"/>
            <a:ext cx="5220072" cy="5145435"/>
          </a:xfrm>
          <a:ln>
            <a:solidFill>
              <a:schemeClr val="dk1"/>
            </a:solidFill>
          </a:ln>
        </p:spPr>
        <p:txBody>
          <a:bodyPr/>
          <a:lstStyle/>
          <a:p>
            <a:pPr>
              <a:buFont typeface="Arial" pitchFamily="34" charset="0"/>
              <a:buChar char="•"/>
            </a:pPr>
            <a:r>
              <a:rPr lang="hr-HR" sz="2000" dirty="0"/>
              <a:t> TUZEMNI POSLODAVAC/POREZNI OBVEZNIK PODNIO JE INO-IZJAVU</a:t>
            </a:r>
          </a:p>
          <a:p>
            <a:pPr>
              <a:buFont typeface="Arial" pitchFamily="34" charset="0"/>
              <a:buChar char="•"/>
            </a:pPr>
            <a:r>
              <a:rPr lang="hr-HR" sz="2000" dirty="0"/>
              <a:t> OBVEZAN JE PODNIJETI OBRAZAC INO-DOH</a:t>
            </a:r>
          </a:p>
          <a:p>
            <a:pPr>
              <a:buFont typeface="Arial" pitchFamily="34" charset="0"/>
              <a:buChar char="•"/>
            </a:pPr>
            <a:r>
              <a:rPr lang="hr-HR" sz="2000" dirty="0"/>
              <a:t> DO 31. </a:t>
            </a:r>
            <a:r>
              <a:rPr lang="vi-VN" sz="2000" dirty="0"/>
              <a:t>SIJEČNJA TEKUĆE GODINE ZA PRETHODNU GODINU. </a:t>
            </a:r>
            <a:endParaRPr lang="hr-HR" sz="2000" dirty="0"/>
          </a:p>
          <a:p>
            <a:pPr>
              <a:buFont typeface="Arial" pitchFamily="34" charset="0"/>
              <a:buChar char="•"/>
            </a:pPr>
            <a:r>
              <a:rPr lang="hr-HR" sz="2000" dirty="0"/>
              <a:t> AKO </a:t>
            </a:r>
            <a:r>
              <a:rPr lang="vi-VN" sz="2000" dirty="0"/>
              <a:t>POREZNI OBVEZNIK IZ OPRAVDANIH RAZLOGA NE POSJEDUJE PODATAK O UPLAĆENOM INOZEMNOM POREZU, A ISTI ŽELI URAČUNATI U TUZEMNU POREZNU OBVEZU</a:t>
            </a:r>
            <a:r>
              <a:rPr lang="hr-HR" sz="2000" dirty="0"/>
              <a:t> </a:t>
            </a:r>
            <a:r>
              <a:rPr lang="hr-HR" sz="2000" dirty="0">
                <a:sym typeface="Wingdings" pitchFamily="2" charset="2"/>
              </a:rPr>
              <a:t> NA OBRASCU INO-DOH IZVJEŠTAVA POREZNU UPRAVU</a:t>
            </a:r>
          </a:p>
          <a:p>
            <a:pPr>
              <a:buFont typeface="Arial" pitchFamily="34" charset="0"/>
              <a:buChar char="•"/>
            </a:pPr>
            <a:r>
              <a:rPr lang="hr-HR" sz="2000" dirty="0">
                <a:sym typeface="Wingdings" pitchFamily="2" charset="2"/>
              </a:rPr>
              <a:t> DA ĆE PODATAK O UPLAĆENOM POREZU DOSTAVITI DO </a:t>
            </a:r>
            <a:r>
              <a:rPr lang="vi-VN" sz="2000" dirty="0"/>
              <a:t>30. </a:t>
            </a:r>
            <a:r>
              <a:rPr lang="hr-HR" sz="2000" dirty="0"/>
              <a:t>11.</a:t>
            </a:r>
            <a:r>
              <a:rPr lang="vi-VN" sz="2000" dirty="0"/>
              <a:t> TEKUĆE GODINE ZA PRETHODNU GODINU.</a:t>
            </a:r>
            <a:endParaRPr lang="hr-HR" sz="2000" dirty="0"/>
          </a:p>
        </p:txBody>
      </p:sp>
      <p:sp>
        <p:nvSpPr>
          <p:cNvPr id="3" name="Rezervirano mjesto teksta 2"/>
          <p:cNvSpPr>
            <a:spLocks noGrp="1"/>
          </p:cNvSpPr>
          <p:nvPr>
            <p:ph type="body" sz="quarter" idx="10"/>
          </p:nvPr>
        </p:nvSpPr>
        <p:spPr/>
        <p:txBody>
          <a:bodyPr/>
          <a:lstStyle/>
          <a:p>
            <a:r>
              <a:rPr lang="hr-HR" dirty="0">
                <a:solidFill>
                  <a:schemeClr val="tx1"/>
                </a:solidFill>
              </a:rPr>
              <a:t>INO-DOH</a:t>
            </a:r>
          </a:p>
        </p:txBody>
      </p:sp>
      <p:pic>
        <p:nvPicPr>
          <p:cNvPr id="6" name="Slika 5" descr="Izrezak7.PNG"/>
          <p:cNvPicPr>
            <a:picLocks noChangeAspect="1"/>
          </p:cNvPicPr>
          <p:nvPr/>
        </p:nvPicPr>
        <p:blipFill>
          <a:blip r:embed="rId2" cstate="print"/>
          <a:stretch>
            <a:fillRect/>
          </a:stretch>
        </p:blipFill>
        <p:spPr>
          <a:xfrm>
            <a:off x="1847529" y="980728"/>
            <a:ext cx="3384376" cy="5328592"/>
          </a:xfrm>
          <a:prstGeom prst="rect">
            <a:avLst/>
          </a:prstGeom>
        </p:spPr>
      </p:pic>
      <p:sp>
        <p:nvSpPr>
          <p:cNvPr id="7"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4"/>
          <p:cNvSpPr>
            <a:spLocks noGrp="1"/>
          </p:cNvSpPr>
          <p:nvPr>
            <p:ph idx="1"/>
          </p:nvPr>
        </p:nvSpPr>
        <p:spPr/>
        <p:txBody>
          <a:bodyPr/>
          <a:lstStyle/>
          <a:p>
            <a:pPr algn="just" eaLnBrk="1" hangingPunct="1">
              <a:lnSpc>
                <a:spcPct val="150000"/>
              </a:lnSpc>
              <a:buClrTx/>
            </a:pPr>
            <a:r>
              <a:rPr lang="hr-HR" altLang="sr-Latn-RS" sz="2400" dirty="0"/>
              <a:t>Izvori dohotka =&gt; primici koje ostvaruje porezni obveznik</a:t>
            </a:r>
          </a:p>
          <a:p>
            <a:pPr algn="just" eaLnBrk="1" hangingPunct="1">
              <a:lnSpc>
                <a:spcPct val="150000"/>
              </a:lnSpc>
              <a:buClrTx/>
            </a:pPr>
            <a:r>
              <a:rPr lang="hr-HR" altLang="sr-Latn-RS" sz="2400" dirty="0"/>
              <a:t>Dohodak koji se oporezuje prema izvoru dohotka:</a:t>
            </a:r>
          </a:p>
          <a:p>
            <a:pPr lvl="1" algn="just" eaLnBrk="1" hangingPunct="1">
              <a:lnSpc>
                <a:spcPct val="150000"/>
              </a:lnSpc>
              <a:buClrTx/>
              <a:buFont typeface="Wingdings" panose="05000000000000000000" pitchFamily="2" charset="2"/>
              <a:buChar char="Ø"/>
            </a:pPr>
            <a:r>
              <a:rPr lang="hr-HR" altLang="sr-Latn-RS" sz="2400" dirty="0"/>
              <a:t>dohodak od nesamostalnog rada</a:t>
            </a:r>
          </a:p>
          <a:p>
            <a:pPr lvl="1" algn="just" eaLnBrk="1" hangingPunct="1">
              <a:lnSpc>
                <a:spcPct val="150000"/>
              </a:lnSpc>
              <a:buClrTx/>
              <a:buFont typeface="Wingdings" panose="05000000000000000000" pitchFamily="2" charset="2"/>
              <a:buChar char="Ø"/>
            </a:pPr>
            <a:r>
              <a:rPr lang="hr-HR" altLang="sr-Latn-RS" sz="2400" dirty="0"/>
              <a:t>dohodak od samostalne djelatnosti</a:t>
            </a:r>
          </a:p>
          <a:p>
            <a:pPr lvl="1" algn="just" eaLnBrk="1" hangingPunct="1">
              <a:lnSpc>
                <a:spcPct val="150000"/>
              </a:lnSpc>
              <a:buClrTx/>
              <a:buFont typeface="Wingdings" panose="05000000000000000000" pitchFamily="2" charset="2"/>
              <a:buChar char="Ø"/>
            </a:pPr>
            <a:r>
              <a:rPr lang="hr-HR" altLang="sr-Latn-RS" sz="2400" dirty="0"/>
              <a:t>dohodak od imovine i imovinskih prava</a:t>
            </a:r>
          </a:p>
          <a:p>
            <a:pPr lvl="1" algn="just" eaLnBrk="1" hangingPunct="1">
              <a:lnSpc>
                <a:spcPct val="150000"/>
              </a:lnSpc>
              <a:buClrTx/>
              <a:buFont typeface="Wingdings" panose="05000000000000000000" pitchFamily="2" charset="2"/>
              <a:buChar char="Ø"/>
            </a:pPr>
            <a:r>
              <a:rPr lang="hr-HR" altLang="sr-Latn-RS" sz="2400" dirty="0"/>
              <a:t>dohodak od kapitala </a:t>
            </a:r>
          </a:p>
          <a:p>
            <a:pPr lvl="1" algn="just" eaLnBrk="1" hangingPunct="1">
              <a:lnSpc>
                <a:spcPct val="150000"/>
              </a:lnSpc>
              <a:buClrTx/>
              <a:buFont typeface="Wingdings" panose="05000000000000000000" pitchFamily="2" charset="2"/>
              <a:buChar char="Ø"/>
            </a:pPr>
            <a:r>
              <a:rPr lang="hr-HR" altLang="sr-Latn-RS" sz="2400" dirty="0"/>
              <a:t>drugi dohodak</a:t>
            </a:r>
            <a:endParaRPr lang="en-US" altLang="sr-Latn-RS" sz="2400" dirty="0"/>
          </a:p>
          <a:p>
            <a:endParaRPr lang="hr-HR" dirty="0"/>
          </a:p>
        </p:txBody>
      </p:sp>
      <p:sp>
        <p:nvSpPr>
          <p:cNvPr id="6" name="Rezervirano mjesto teksta 5"/>
          <p:cNvSpPr>
            <a:spLocks noGrp="1"/>
          </p:cNvSpPr>
          <p:nvPr>
            <p:ph type="body" sz="quarter" idx="10"/>
          </p:nvPr>
        </p:nvSpPr>
        <p:spPr>
          <a:xfrm>
            <a:off x="0" y="476672"/>
            <a:ext cx="12192000" cy="431800"/>
          </a:xfrm>
        </p:spPr>
        <p:txBody>
          <a:bodyPr/>
          <a:lstStyle/>
          <a:p>
            <a:pPr algn="ctr"/>
            <a:r>
              <a:rPr lang="hr-HR" dirty="0">
                <a:solidFill>
                  <a:srgbClr val="FF0000"/>
                </a:solidFill>
              </a:rPr>
              <a:t>Izvori dohotka</a:t>
            </a:r>
          </a:p>
        </p:txBody>
      </p:sp>
      <p:sp>
        <p:nvSpPr>
          <p:cNvPr id="4"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898989"/>
                </a:solidFill>
                <a:effectLst/>
                <a:uLnTx/>
                <a:uFillTx/>
                <a:latin typeface="+mn-lt"/>
                <a:ea typeface="+mn-ea"/>
                <a:cs typeface="+mn-cs"/>
              </a:rPr>
              <a:t>© Željko Martinović &amp; Dalibor </a:t>
            </a:r>
            <a:r>
              <a:rPr kumimoji="0" lang="hr-HR" sz="1200" b="0" i="0" u="none" strike="noStrike" kern="1200" cap="none" spc="0" normalizeH="0" baseline="0" noProof="0" dirty="0" err="1">
                <a:ln>
                  <a:noFill/>
                </a:ln>
                <a:solidFill>
                  <a:srgbClr val="898989"/>
                </a:solidFill>
                <a:effectLst/>
                <a:uLnTx/>
                <a:uFillTx/>
                <a:latin typeface="+mn-lt"/>
                <a:ea typeface="+mn-ea"/>
                <a:cs typeface="+mn-cs"/>
              </a:rPr>
              <a:t>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nvPr>
        </p:nvGraphicFramePr>
        <p:xfrm>
          <a:off x="1981200" y="1196975"/>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teksta 2"/>
          <p:cNvSpPr>
            <a:spLocks noGrp="1"/>
          </p:cNvSpPr>
          <p:nvPr>
            <p:ph type="body" sz="quarter" idx="10"/>
          </p:nvPr>
        </p:nvSpPr>
        <p:spPr/>
        <p:txBody>
          <a:bodyPr/>
          <a:lstStyle/>
          <a:p>
            <a:r>
              <a:rPr lang="hr-HR" dirty="0">
                <a:solidFill>
                  <a:schemeClr val="tx1"/>
                </a:solidFill>
              </a:rPr>
              <a:t>INO-DOH - napomene</a:t>
            </a:r>
          </a:p>
        </p:txBody>
      </p:sp>
      <p:sp>
        <p:nvSpPr>
          <p:cNvPr id="6" name="Nije jednako 5"/>
          <p:cNvSpPr/>
          <p:nvPr/>
        </p:nvSpPr>
        <p:spPr>
          <a:xfrm>
            <a:off x="5375920" y="3717032"/>
            <a:ext cx="1224136" cy="50405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7" name="Nije jednako 6"/>
          <p:cNvSpPr/>
          <p:nvPr/>
        </p:nvSpPr>
        <p:spPr>
          <a:xfrm>
            <a:off x="6816080" y="3789040"/>
            <a:ext cx="1224136" cy="50405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8" name="Nije jednako 7"/>
          <p:cNvSpPr/>
          <p:nvPr/>
        </p:nvSpPr>
        <p:spPr>
          <a:xfrm>
            <a:off x="4079776" y="3789040"/>
            <a:ext cx="1224136" cy="504056"/>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pic>
        <p:nvPicPr>
          <p:cNvPr id="10" name="Picture 6" descr="Vector illustration of Stop sign isolated on pure white Stock Vector - 2898874"/>
          <p:cNvPicPr>
            <a:picLocks noChangeAspect="1" noChangeArrowheads="1"/>
          </p:cNvPicPr>
          <p:nvPr/>
        </p:nvPicPr>
        <p:blipFill>
          <a:blip r:embed="rId7" cstate="print"/>
          <a:srcRect/>
          <a:stretch>
            <a:fillRect/>
          </a:stretch>
        </p:blipFill>
        <p:spPr bwMode="auto">
          <a:xfrm>
            <a:off x="7464152" y="4365104"/>
            <a:ext cx="1909986" cy="1909986"/>
          </a:xfrm>
          <a:prstGeom prst="rect">
            <a:avLst/>
          </a:prstGeom>
          <a:noFill/>
        </p:spPr>
      </p:pic>
      <p:sp>
        <p:nvSpPr>
          <p:cNvPr id="9"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p:txBody>
          <a:bodyPr>
            <a:normAutofit fontScale="92500" lnSpcReduction="10000"/>
          </a:bodyPr>
          <a:lstStyle/>
          <a:p>
            <a:r>
              <a:rPr lang="hr-HR" sz="2800" dirty="0">
                <a:solidFill>
                  <a:schemeClr val="tx1"/>
                </a:solidFill>
              </a:rPr>
              <a:t>INO-DOH - napomene</a:t>
            </a:r>
          </a:p>
        </p:txBody>
      </p:sp>
      <p:sp>
        <p:nvSpPr>
          <p:cNvPr id="4" name="Rezervirano mjesto teksta 3"/>
          <p:cNvSpPr>
            <a:spLocks noGrp="1"/>
          </p:cNvSpPr>
          <p:nvPr>
            <p:ph type="body" sz="quarter" idx="12"/>
          </p:nvPr>
        </p:nvSpPr>
        <p:spPr/>
        <p:txBody>
          <a:bodyPr>
            <a:normAutofit fontScale="92500" lnSpcReduction="20000"/>
          </a:bodyPr>
          <a:lstStyle/>
          <a:p>
            <a:pPr algn="ctr"/>
            <a:endParaRPr lang="hr-HR" sz="1050">
              <a:solidFill>
                <a:schemeClr val="bg1"/>
              </a:solidFill>
            </a:endParaRPr>
          </a:p>
        </p:txBody>
      </p:sp>
      <p:sp>
        <p:nvSpPr>
          <p:cNvPr id="12" name="TekstniOkvir 11"/>
          <p:cNvSpPr txBox="1"/>
          <p:nvPr/>
        </p:nvSpPr>
        <p:spPr>
          <a:xfrm>
            <a:off x="2999656" y="2780929"/>
            <a:ext cx="1584176" cy="2246769"/>
          </a:xfrm>
          <a:prstGeom prst="rect">
            <a:avLst/>
          </a:prstGeom>
          <a:noFill/>
        </p:spPr>
        <p:txBody>
          <a:bodyPr wrap="square" rtlCol="0">
            <a:spAutoFit/>
          </a:bodyPr>
          <a:lstStyle/>
          <a:p>
            <a:pPr algn="ctr"/>
            <a:r>
              <a:rPr lang="hr-HR" sz="2000" dirty="0">
                <a:solidFill>
                  <a:schemeClr val="bg1"/>
                </a:solidFill>
              </a:rPr>
              <a:t>INO-DOH DOSTAVLJA SE NADLEŽNOJ ISPOSTAVI POREZNE UPRAVE</a:t>
            </a:r>
          </a:p>
        </p:txBody>
      </p:sp>
      <p:graphicFrame>
        <p:nvGraphicFramePr>
          <p:cNvPr id="13" name="Dijagram 12"/>
          <p:cNvGraphicFramePr/>
          <p:nvPr/>
        </p:nvGraphicFramePr>
        <p:xfrm>
          <a:off x="1524000" y="980728"/>
          <a:ext cx="91440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Strelica udesno 14"/>
          <p:cNvSpPr/>
          <p:nvPr/>
        </p:nvSpPr>
        <p:spPr>
          <a:xfrm>
            <a:off x="6672064" y="3356992"/>
            <a:ext cx="144016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 name="Dijagram toka: Postupak 19"/>
          <p:cNvSpPr/>
          <p:nvPr/>
        </p:nvSpPr>
        <p:spPr>
          <a:xfrm>
            <a:off x="8328248" y="2924944"/>
            <a:ext cx="2160240" cy="165618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dirty="0"/>
              <a:t>NADLEŽNA ISPOSTAVA POREZNE UPRAVE</a:t>
            </a:r>
          </a:p>
        </p:txBody>
      </p:sp>
      <p:sp>
        <p:nvSpPr>
          <p:cNvPr id="21" name="Pravokutni oblačić 20"/>
          <p:cNvSpPr/>
          <p:nvPr/>
        </p:nvSpPr>
        <p:spPr>
          <a:xfrm>
            <a:off x="5015880" y="1124744"/>
            <a:ext cx="5472608" cy="1512168"/>
          </a:xfrm>
          <a:prstGeom prst="wedgeRectCallout">
            <a:avLst>
              <a:gd name="adj1" fmla="val -34525"/>
              <a:gd name="adj2" fmla="val 7173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a:solidFill>
                  <a:schemeClr val="tx1"/>
                </a:solidFill>
              </a:rPr>
              <a:t>ZA VIŠE OD 3 POREZNA OBVEZNIKA ODNOSNO FIZIČKE OSOBE I/ILI KADA JE PODNOSITELJ IZVJEŠĆA KORISNIK SUSTAVA ELEKTRONIČKOG SERVISA POREZNE UPRAVE EPOREZNA, IZVJEŠĆA SE OBVEZNO PODNOSI ELEKTRONIČKIM PUTEM U OKVIRU SUSTAVA EPOREZNA</a:t>
            </a:r>
          </a:p>
        </p:txBody>
      </p:sp>
      <p:sp>
        <p:nvSpPr>
          <p:cNvPr id="23" name="Zaobljeni pravokutni oblačić 22"/>
          <p:cNvSpPr/>
          <p:nvPr/>
        </p:nvSpPr>
        <p:spPr>
          <a:xfrm>
            <a:off x="4727848" y="4869160"/>
            <a:ext cx="5616624" cy="1512168"/>
          </a:xfrm>
          <a:prstGeom prst="wedgeRoundRectCallout">
            <a:avLst>
              <a:gd name="adj1" fmla="val -30700"/>
              <a:gd name="adj2" fmla="val -8317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a:solidFill>
                  <a:schemeClr val="tx1"/>
                </a:solidFill>
              </a:rPr>
              <a:t>POREZNI OBVEZNICI NA OBRASCU ZPP-DOH NE ISKAZUJU PODATKE KOJE SU VEĆ PRETHODNO ISKAZALI NA OBRASCU INO-DOH</a:t>
            </a:r>
          </a:p>
        </p:txBody>
      </p:sp>
      <p:sp>
        <p:nvSpPr>
          <p:cNvPr id="10"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endParaRPr lang="hr-HR" dirty="0"/>
          </a:p>
        </p:txBody>
      </p:sp>
      <p:sp>
        <p:nvSpPr>
          <p:cNvPr id="3" name="Rezervirano mjesto teksta 2"/>
          <p:cNvSpPr>
            <a:spLocks noGrp="1"/>
          </p:cNvSpPr>
          <p:nvPr>
            <p:ph type="body" sz="quarter" idx="10"/>
          </p:nvPr>
        </p:nvSpPr>
        <p:spPr>
          <a:xfrm>
            <a:off x="542458" y="435729"/>
            <a:ext cx="7296151" cy="431800"/>
          </a:xfrm>
        </p:spPr>
        <p:txBody>
          <a:bodyPr/>
          <a:lstStyle/>
          <a:p>
            <a:r>
              <a:rPr lang="hr-HR" dirty="0">
                <a:solidFill>
                  <a:schemeClr val="tx1"/>
                </a:solidFill>
              </a:rPr>
              <a:t>INO-DOH</a:t>
            </a:r>
          </a:p>
          <a:p>
            <a:endParaRPr lang="hr-HR" dirty="0"/>
          </a:p>
        </p:txBody>
      </p:sp>
      <p:graphicFrame>
        <p:nvGraphicFramePr>
          <p:cNvPr id="3074" name="Object 2"/>
          <p:cNvGraphicFramePr>
            <a:graphicFrameLocks noChangeAspect="1"/>
          </p:cNvGraphicFramePr>
          <p:nvPr/>
        </p:nvGraphicFramePr>
        <p:xfrm>
          <a:off x="341195" y="985726"/>
          <a:ext cx="11477766" cy="5496961"/>
        </p:xfrm>
        <a:graphic>
          <a:graphicData uri="http://schemas.openxmlformats.org/presentationml/2006/ole">
            <mc:AlternateContent xmlns:mc="http://schemas.openxmlformats.org/markup-compatibility/2006">
              <mc:Choice xmlns:v="urn:schemas-microsoft-com:vml" Requires="v">
                <p:oleObj spid="_x0000_s3101" name="Worksheet" r:id="rId3" imgW="8725029" imgH="6077015" progId="">
                  <p:embed/>
                </p:oleObj>
              </mc:Choice>
              <mc:Fallback>
                <p:oleObj name="Worksheet" r:id="rId3" imgW="8725029" imgH="607701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95" y="985726"/>
                        <a:ext cx="11477766" cy="54969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492875"/>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2263" y="274638"/>
            <a:ext cx="9678538" cy="994122"/>
          </a:xfrm>
        </p:spPr>
        <p:txBody>
          <a:bodyPr>
            <a:normAutofit/>
          </a:bodyPr>
          <a:lstStyle/>
          <a:p>
            <a:r>
              <a:rPr lang="hr-HR" sz="2400" dirty="0">
                <a:latin typeface="Arial" pitchFamily="34" charset="0"/>
                <a:cs typeface="Arial" pitchFamily="34" charset="0"/>
              </a:rPr>
              <a:t>INO-DOH</a:t>
            </a:r>
          </a:p>
        </p:txBody>
      </p:sp>
      <p:sp>
        <p:nvSpPr>
          <p:cNvPr id="3" name="Rezervirano mjesto sadržaja 2"/>
          <p:cNvSpPr>
            <a:spLocks noGrp="1"/>
          </p:cNvSpPr>
          <p:nvPr>
            <p:ph idx="1"/>
          </p:nvPr>
        </p:nvSpPr>
        <p:spPr>
          <a:xfrm>
            <a:off x="368489" y="1412776"/>
            <a:ext cx="11600597" cy="5274627"/>
          </a:xfrm>
        </p:spPr>
        <p:txBody>
          <a:bodyPr>
            <a:noAutofit/>
          </a:bodyPr>
          <a:lstStyle/>
          <a:p>
            <a:pPr algn="just"/>
            <a:r>
              <a:rPr lang="hr-HR" sz="2300" dirty="0">
                <a:latin typeface="Arial" pitchFamily="34" charset="0"/>
                <a:cs typeface="Arial" pitchFamily="34" charset="0"/>
              </a:rPr>
              <a:t>ZPDOH </a:t>
            </a:r>
            <a:r>
              <a:rPr lang="hr-HR" sz="2300" dirty="0" err="1">
                <a:latin typeface="Arial" pitchFamily="34" charset="0"/>
                <a:cs typeface="Arial" pitchFamily="34" charset="0"/>
              </a:rPr>
              <a:t>čl</a:t>
            </a:r>
            <a:r>
              <a:rPr lang="hr-HR" sz="2300" dirty="0">
                <a:latin typeface="Arial" pitchFamily="34" charset="0"/>
                <a:cs typeface="Arial" pitchFamily="34" charset="0"/>
              </a:rPr>
              <a:t>. 81. st. 4. – </a:t>
            </a:r>
            <a:r>
              <a:rPr lang="vi-VN" sz="2300" b="1" dirty="0">
                <a:solidFill>
                  <a:srgbClr val="FF0000"/>
                </a:solidFill>
                <a:latin typeface="Arial" pitchFamily="34" charset="0"/>
                <a:cs typeface="Arial" pitchFamily="34" charset="0"/>
              </a:rPr>
              <a:t>Tuzemni poslodavac </a:t>
            </a:r>
            <a:r>
              <a:rPr lang="vi-VN" sz="2300" dirty="0">
                <a:latin typeface="Arial" pitchFamily="34" charset="0"/>
                <a:cs typeface="Arial" pitchFamily="34" charset="0"/>
              </a:rPr>
              <a:t>za izaslanog radnika, </a:t>
            </a:r>
            <a:r>
              <a:rPr lang="vi-VN" sz="2300" b="1" dirty="0">
                <a:solidFill>
                  <a:srgbClr val="FF0000"/>
                </a:solidFill>
                <a:latin typeface="Arial" pitchFamily="34" charset="0"/>
                <a:cs typeface="Arial" pitchFamily="34" charset="0"/>
              </a:rPr>
              <a:t>odnosno sam porezni obveznik</a:t>
            </a:r>
            <a:r>
              <a:rPr lang="vi-VN" sz="2300" dirty="0">
                <a:latin typeface="Arial" pitchFamily="34" charset="0"/>
                <a:cs typeface="Arial" pitchFamily="34" charset="0"/>
              </a:rPr>
              <a:t> iz stavka 3. ovoga članka, </a:t>
            </a:r>
            <a:r>
              <a:rPr lang="vi-VN" sz="2300" b="1" dirty="0">
                <a:solidFill>
                  <a:srgbClr val="FF0000"/>
                </a:solidFill>
                <a:latin typeface="Arial" pitchFamily="34" charset="0"/>
                <a:cs typeface="Arial" pitchFamily="34" charset="0"/>
              </a:rPr>
              <a:t>obvezan je dostaviti Poreznoj upravi podatke o ostvarenom dohotku i plaćenom porezu u inozemstvu, koji odgovara tuzemnom porezu na dohodak, i to na propisanom izvješću do 31. siječnja tekuće godine za prethodnu godinu</a:t>
            </a:r>
            <a:r>
              <a:rPr lang="vi-VN" sz="2300" dirty="0">
                <a:latin typeface="Arial" pitchFamily="34" charset="0"/>
                <a:cs typeface="Arial" pitchFamily="34" charset="0"/>
              </a:rPr>
              <a:t>. Isto se primjenjuje i u slučaju kada Republika Hrvatska u skladu s međunarodnim ugovorom </a:t>
            </a:r>
            <a:r>
              <a:rPr lang="vi-VN" sz="2300" b="1" dirty="0">
                <a:solidFill>
                  <a:srgbClr val="FF0000"/>
                </a:solidFill>
                <a:latin typeface="Arial" pitchFamily="34" charset="0"/>
                <a:cs typeface="Arial" pitchFamily="34" charset="0"/>
              </a:rPr>
              <a:t>izuzima taj dohodak od oporezivanja</a:t>
            </a:r>
            <a:r>
              <a:rPr lang="vi-VN" sz="2300" dirty="0">
                <a:latin typeface="Arial" pitchFamily="34" charset="0"/>
                <a:cs typeface="Arial" pitchFamily="34" charset="0"/>
              </a:rPr>
              <a:t>. Ako do navedenoga roka tuzemni poslodavac, odnosno sam porezni obveznik iz opravdanih razloga </a:t>
            </a:r>
            <a:r>
              <a:rPr lang="vi-VN" sz="2300" b="1" dirty="0">
                <a:solidFill>
                  <a:srgbClr val="FF0000"/>
                </a:solidFill>
                <a:latin typeface="Arial" pitchFamily="34" charset="0"/>
                <a:cs typeface="Arial" pitchFamily="34" charset="0"/>
              </a:rPr>
              <a:t>ne posjeduje podatak o uplaćenom inozemnom porezu, a isti želi uračunati u tuzemnu poreznu obvezu, o tome je dužan izvijestiti Poreznu upravu i naknadno dostaviti podatak o uplaćenom inozemnom porezu, a najkasnije do 30. studenog tekuće godine za prethodnu godinu.</a:t>
            </a:r>
            <a:endParaRPr lang="hr-HR" sz="2300" b="1" dirty="0">
              <a:solidFill>
                <a:srgbClr val="FF0000"/>
              </a:solidFill>
              <a:latin typeface="Arial" pitchFamily="34" charset="0"/>
              <a:cs typeface="Arial" pitchFamily="34" charset="0"/>
            </a:endParaRPr>
          </a:p>
          <a:p>
            <a:pPr>
              <a:buNone/>
            </a:pPr>
            <a:br>
              <a:rPr lang="hr-HR" sz="2300" dirty="0"/>
            </a:br>
            <a:endParaRPr lang="hr-HR" sz="2300" b="1" u="sng" dirty="0">
              <a:solidFill>
                <a:srgbClr val="FF0000"/>
              </a:solidFill>
            </a:endParaRPr>
          </a:p>
          <a:p>
            <a:endParaRPr lang="hr-HR" sz="2300" dirty="0"/>
          </a:p>
        </p:txBody>
      </p:sp>
      <p:sp>
        <p:nvSpPr>
          <p:cNvPr id="4"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10935D0A-680D-4955-ADF1-2693B809EDC5}"/>
              </a:ext>
            </a:extLst>
          </p:cNvPr>
          <p:cNvSpPr>
            <a:spLocks noGrp="1"/>
          </p:cNvSpPr>
          <p:nvPr>
            <p:ph type="ctrTitle"/>
          </p:nvPr>
        </p:nvSpPr>
        <p:spPr/>
        <p:txBody>
          <a:bodyPr/>
          <a:lstStyle/>
          <a:p>
            <a:r>
              <a:rPr lang="hr-HR" dirty="0"/>
              <a:t>80.a</a:t>
            </a:r>
          </a:p>
        </p:txBody>
      </p:sp>
      <p:sp>
        <p:nvSpPr>
          <p:cNvPr id="3" name="Rezervirano mjesto teksta 2">
            <a:extLst>
              <a:ext uri="{FF2B5EF4-FFF2-40B4-BE49-F238E27FC236}">
                <a16:creationId xmlns:a16="http://schemas.microsoft.com/office/drawing/2014/main" id="{D3D8ACEE-9A2D-4CA3-8A03-94D4BBD0C722}"/>
              </a:ext>
            </a:extLst>
          </p:cNvPr>
          <p:cNvSpPr>
            <a:spLocks noGrp="1"/>
          </p:cNvSpPr>
          <p:nvPr>
            <p:ph type="subTitle" idx="1"/>
          </p:nvPr>
        </p:nvSpPr>
        <p:spPr/>
        <p:txBody>
          <a:bodyPr/>
          <a:lstStyle/>
          <a:p>
            <a:endParaRPr lang="hr-HR" dirty="0"/>
          </a:p>
        </p:txBody>
      </p:sp>
      <p:sp>
        <p:nvSpPr>
          <p:cNvPr id="4"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3023981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p:txBody>
          <a:bodyPr/>
          <a:lstStyle/>
          <a:p>
            <a:r>
              <a:rPr lang="hr-HR" dirty="0">
                <a:solidFill>
                  <a:schemeClr val="tx1"/>
                </a:solidFill>
              </a:rPr>
              <a:t>80.a</a:t>
            </a:r>
          </a:p>
        </p:txBody>
      </p:sp>
      <p:graphicFrame>
        <p:nvGraphicFramePr>
          <p:cNvPr id="6" name="Dijagram 5"/>
          <p:cNvGraphicFramePr/>
          <p:nvPr/>
        </p:nvGraphicFramePr>
        <p:xfrm>
          <a:off x="1524000" y="1052736"/>
          <a:ext cx="91440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hr-HR" sz="2400" b="1" dirty="0" err="1">
                <a:solidFill>
                  <a:srgbClr val="000000"/>
                </a:solidFill>
              </a:rPr>
              <a:t>Čl</a:t>
            </a:r>
            <a:r>
              <a:rPr lang="hr-HR" sz="2400" b="1" dirty="0">
                <a:solidFill>
                  <a:srgbClr val="000000"/>
                </a:solidFill>
              </a:rPr>
              <a:t>. 80.a Zakona o porezu na dohodak</a:t>
            </a:r>
          </a:p>
          <a:p>
            <a:pPr algn="ctr"/>
            <a:endParaRPr lang="hr-HR" sz="2400" b="1" dirty="0">
              <a:solidFill>
                <a:srgbClr val="000000"/>
              </a:solidFill>
            </a:endParaRPr>
          </a:p>
          <a:p>
            <a:pPr algn="just"/>
            <a:r>
              <a:rPr lang="hr-HR" sz="2400" b="1" dirty="0">
                <a:solidFill>
                  <a:srgbClr val="000000"/>
                </a:solidFill>
              </a:rPr>
              <a:t>Člankom se propisuje preuzimanje inozemnog dohotka na način kako ga je utvrdila država izvora, uz izuzetke koji između ostalog pretpostavljaju i fakultativni izbor utvrđivanja iznosa oporezivog dohotka sukladno hrvatskim poreznim pravilima.</a:t>
            </a:r>
          </a:p>
          <a:p>
            <a:pPr algn="just"/>
            <a:endParaRPr lang="hr-HR" sz="2400" b="1" dirty="0">
              <a:solidFill>
                <a:srgbClr val="000000"/>
              </a:solidFill>
            </a:endParaRPr>
          </a:p>
          <a:p>
            <a:r>
              <a:rPr lang="hr-HR" sz="2400" b="1" dirty="0">
                <a:solidFill>
                  <a:srgbClr val="000000"/>
                </a:solidFill>
              </a:rPr>
              <a:t>Uz odnosni članak Zakona dorađene su i odredbe Pravilnika.</a:t>
            </a:r>
          </a:p>
          <a:p>
            <a:endParaRPr lang="hr-HR" sz="2400" b="1" dirty="0">
              <a:solidFill>
                <a:srgbClr val="000000"/>
              </a:solidFill>
            </a:endParaRPr>
          </a:p>
          <a:p>
            <a:r>
              <a:rPr lang="hr-HR" sz="2400" b="1" dirty="0">
                <a:solidFill>
                  <a:srgbClr val="000000"/>
                </a:solidFill>
              </a:rPr>
              <a:t>Olakšavanje financijskog i administrativnog tereta.</a:t>
            </a:r>
          </a:p>
          <a:p>
            <a:endParaRPr lang="hr-HR" dirty="0"/>
          </a:p>
        </p:txBody>
      </p:sp>
      <p:sp>
        <p:nvSpPr>
          <p:cNvPr id="3" name="Text Placeholder 2"/>
          <p:cNvSpPr>
            <a:spLocks noGrp="1"/>
          </p:cNvSpPr>
          <p:nvPr>
            <p:ph type="body" sz="quarter" idx="10"/>
          </p:nvPr>
        </p:nvSpPr>
        <p:spPr/>
        <p:txBody>
          <a:bodyPr/>
          <a:lstStyle/>
          <a:p>
            <a:r>
              <a:rPr lang="hr-HR" dirty="0">
                <a:solidFill>
                  <a:schemeClr val="tx1"/>
                </a:solidFill>
              </a:rPr>
              <a:t>80.a</a:t>
            </a:r>
          </a:p>
        </p:txBody>
      </p:sp>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hr-HR" sz="2400" dirty="0"/>
              <a:t>ZPDOH </a:t>
            </a:r>
            <a:r>
              <a:rPr lang="hr-HR" sz="2400" dirty="0" err="1"/>
              <a:t>čl</a:t>
            </a:r>
            <a:r>
              <a:rPr lang="hr-HR" sz="2400" dirty="0"/>
              <a:t>. 80.a st. 1. – Oporeziv dohodak iz članka 12. stavka 7. ovoga Zakona </a:t>
            </a:r>
            <a:r>
              <a:rPr lang="hr-HR" sz="2400" b="1" dirty="0">
                <a:solidFill>
                  <a:srgbClr val="FF0000"/>
                </a:solidFill>
              </a:rPr>
              <a:t>preuzima se na način kako ga je utvrdila država izvora dohotka.</a:t>
            </a:r>
          </a:p>
          <a:p>
            <a:pPr algn="just"/>
            <a:endParaRPr lang="hr-HR" sz="2400" dirty="0"/>
          </a:p>
          <a:p>
            <a:pPr algn="just"/>
            <a:r>
              <a:rPr lang="hr-HR" sz="2400" dirty="0"/>
              <a:t>ZPDOH </a:t>
            </a:r>
            <a:r>
              <a:rPr lang="hr-HR" sz="2400" dirty="0" err="1"/>
              <a:t>čl</a:t>
            </a:r>
            <a:r>
              <a:rPr lang="hr-HR" sz="2400" dirty="0"/>
              <a:t>. 80.a st. 2. – Oporeziv dohodak iz stavka 1. ovoga članka </a:t>
            </a:r>
            <a:r>
              <a:rPr lang="hr-HR" sz="2400" b="1" dirty="0">
                <a:solidFill>
                  <a:srgbClr val="FF0000"/>
                </a:solidFill>
              </a:rPr>
              <a:t>umanjuje se za obvezne doprinose ako oni nisu bili priznati kao izdatak u državi izvora dohotka.</a:t>
            </a:r>
          </a:p>
          <a:p>
            <a:endParaRPr lang="hr-HR" dirty="0"/>
          </a:p>
        </p:txBody>
      </p:sp>
      <p:sp>
        <p:nvSpPr>
          <p:cNvPr id="3" name="Text Placeholder 2"/>
          <p:cNvSpPr>
            <a:spLocks noGrp="1"/>
          </p:cNvSpPr>
          <p:nvPr>
            <p:ph type="body" sz="quarter" idx="10"/>
          </p:nvPr>
        </p:nvSpPr>
        <p:spPr/>
        <p:txBody>
          <a:bodyPr/>
          <a:lstStyle/>
          <a:p>
            <a:r>
              <a:rPr lang="hr-HR" dirty="0">
                <a:solidFill>
                  <a:schemeClr val="tx1"/>
                </a:solidFill>
              </a:rPr>
              <a:t>80.a</a:t>
            </a:r>
          </a:p>
        </p:txBody>
      </p:sp>
      <p:sp>
        <p:nvSpPr>
          <p:cNvPr id="4"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hr-HR" sz="2400" dirty="0"/>
              <a:t>ZPDOH </a:t>
            </a:r>
            <a:r>
              <a:rPr lang="hr-HR" sz="2400" dirty="0" err="1"/>
              <a:t>čl</a:t>
            </a:r>
            <a:r>
              <a:rPr lang="hr-HR" sz="2400" dirty="0"/>
              <a:t>. 80.a st. 3. – Porezni obveznici koji ostvaruju dohodak iz stavka 1. ovoga članka koji se sukladno odredbama ovoga Zakona smatra dohotkom od samostalne djelatnosti dužni su upisati se u registar poreznih obveznika poreza na dohodak, </a:t>
            </a:r>
            <a:r>
              <a:rPr lang="hr-HR" sz="2400" b="1" dirty="0">
                <a:solidFill>
                  <a:srgbClr val="FF0000"/>
                </a:solidFill>
              </a:rPr>
              <a:t>ali nisu dužni utvrđivati taj dohodak na temelju poslovnih knjiga i evidencija</a:t>
            </a:r>
            <a:r>
              <a:rPr lang="hr-HR" sz="2400" dirty="0"/>
              <a:t> iz članka 34. stavka 1. ovoga Zakona.</a:t>
            </a:r>
          </a:p>
          <a:p>
            <a:endParaRPr lang="hr-HR" dirty="0"/>
          </a:p>
        </p:txBody>
      </p:sp>
      <p:sp>
        <p:nvSpPr>
          <p:cNvPr id="3" name="Text Placeholder 2"/>
          <p:cNvSpPr>
            <a:spLocks noGrp="1"/>
          </p:cNvSpPr>
          <p:nvPr>
            <p:ph type="body" sz="quarter" idx="10"/>
          </p:nvPr>
        </p:nvSpPr>
        <p:spPr/>
        <p:txBody>
          <a:bodyPr/>
          <a:lstStyle/>
          <a:p>
            <a:r>
              <a:rPr lang="hr-HR" dirty="0">
                <a:solidFill>
                  <a:schemeClr val="tx1"/>
                </a:solidFill>
              </a:rPr>
              <a:t>80.a</a:t>
            </a:r>
          </a:p>
        </p:txBody>
      </p:sp>
      <p:sp>
        <p:nvSpPr>
          <p:cNvPr id="4"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00000"/>
              </a:lnSpc>
            </a:pPr>
            <a:r>
              <a:rPr lang="hr-HR" sz="2400" dirty="0"/>
              <a:t>ZPDOH </a:t>
            </a:r>
            <a:r>
              <a:rPr lang="hr-HR" sz="2400" dirty="0" err="1"/>
              <a:t>čl</a:t>
            </a:r>
            <a:r>
              <a:rPr lang="hr-HR" sz="2400" dirty="0"/>
              <a:t>. 80.a st. 4. – </a:t>
            </a:r>
            <a:r>
              <a:rPr lang="hr-HR" sz="2400" b="1" dirty="0">
                <a:solidFill>
                  <a:srgbClr val="FF0000"/>
                </a:solidFill>
              </a:rPr>
              <a:t>Odredbe stavaka 1. i 3</a:t>
            </a:r>
            <a:r>
              <a:rPr lang="hr-HR" sz="2400" dirty="0"/>
              <a:t>. ovoga članka </a:t>
            </a:r>
            <a:r>
              <a:rPr lang="hr-HR" sz="2400" b="1" dirty="0">
                <a:solidFill>
                  <a:srgbClr val="FF0000"/>
                </a:solidFill>
              </a:rPr>
              <a:t>neće se primjenjivati ako država izvora</a:t>
            </a:r>
            <a:r>
              <a:rPr lang="hr-HR" sz="2400" dirty="0"/>
              <a:t>, sukladno odredbama međunarodnog ugovora, </a:t>
            </a:r>
            <a:r>
              <a:rPr lang="hr-HR" sz="2400" b="1" dirty="0">
                <a:solidFill>
                  <a:srgbClr val="FF0000"/>
                </a:solidFill>
              </a:rPr>
              <a:t>nije imala pravo oporezivanja</a:t>
            </a:r>
            <a:r>
              <a:rPr lang="hr-HR" sz="2400" dirty="0"/>
              <a:t> odnosnog dohotka ili </a:t>
            </a:r>
            <a:r>
              <a:rPr lang="hr-HR" sz="2400" b="1" dirty="0">
                <a:solidFill>
                  <a:srgbClr val="FF0000"/>
                </a:solidFill>
              </a:rPr>
              <a:t>ako država izvora ne oporezuje odnosni dohodak</a:t>
            </a:r>
            <a:r>
              <a:rPr lang="hr-HR" sz="2400" dirty="0"/>
              <a:t>, prema izvoru dohotka iz članka 5.​ ovoga Zakona odnosno po pojedinoj osnovi dohotka prema izvorima dohotka iz članka 5. ovoga Zakona, </a:t>
            </a:r>
            <a:r>
              <a:rPr lang="hr-HR" sz="2400" b="1" dirty="0">
                <a:solidFill>
                  <a:srgbClr val="FF0000"/>
                </a:solidFill>
              </a:rPr>
              <a:t>ili ako porezni obveznik izabere u Republici Hrvatskoj utvrđivati i plaćati predujmove</a:t>
            </a:r>
            <a:r>
              <a:rPr lang="hr-HR" sz="2400" dirty="0"/>
              <a:t> poreza na dohodak, odnosno </a:t>
            </a:r>
            <a:r>
              <a:rPr lang="hr-HR" sz="2400" b="1" dirty="0">
                <a:solidFill>
                  <a:srgbClr val="FF0000"/>
                </a:solidFill>
              </a:rPr>
              <a:t>konačni porez na dohodak, sukladno odredbama ovoga Zakona.</a:t>
            </a:r>
          </a:p>
          <a:p>
            <a:endParaRPr lang="hr-HR" dirty="0"/>
          </a:p>
        </p:txBody>
      </p:sp>
      <p:sp>
        <p:nvSpPr>
          <p:cNvPr id="3" name="Text Placeholder 2"/>
          <p:cNvSpPr>
            <a:spLocks noGrp="1"/>
          </p:cNvSpPr>
          <p:nvPr>
            <p:ph type="body" sz="quarter" idx="10"/>
          </p:nvPr>
        </p:nvSpPr>
        <p:spPr/>
        <p:txBody>
          <a:bodyPr/>
          <a:lstStyle/>
          <a:p>
            <a:r>
              <a:rPr lang="hr-HR" dirty="0">
                <a:solidFill>
                  <a:schemeClr val="tx1"/>
                </a:solidFill>
              </a:rPr>
              <a:t>80.a</a:t>
            </a:r>
          </a:p>
        </p:txBody>
      </p:sp>
      <p:sp>
        <p:nvSpPr>
          <p:cNvPr id="4"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A155322E-EF97-4E66-8723-89BD5BE0A5B4}"/>
              </a:ext>
            </a:extLst>
          </p:cNvPr>
          <p:cNvSpPr>
            <a:spLocks noGrp="1"/>
          </p:cNvSpPr>
          <p:nvPr>
            <p:ph type="body" sz="quarter" idx="10"/>
          </p:nvPr>
        </p:nvSpPr>
        <p:spPr>
          <a:xfrm>
            <a:off x="0" y="406334"/>
            <a:ext cx="12192000" cy="431800"/>
          </a:xfrm>
        </p:spPr>
        <p:txBody>
          <a:bodyPr/>
          <a:lstStyle/>
          <a:p>
            <a:pPr algn="ctr"/>
            <a:r>
              <a:rPr lang="hr-HR" dirty="0">
                <a:solidFill>
                  <a:schemeClr val="tx1"/>
                </a:solidFill>
              </a:rPr>
              <a:t>Podjela dohotka</a:t>
            </a:r>
          </a:p>
        </p:txBody>
      </p:sp>
      <p:graphicFrame>
        <p:nvGraphicFramePr>
          <p:cNvPr id="5" name="Rezervirano mjesto sadržaja 4">
            <a:extLst>
              <a:ext uri="{FF2B5EF4-FFF2-40B4-BE49-F238E27FC236}">
                <a16:creationId xmlns:a16="http://schemas.microsoft.com/office/drawing/2014/main" id="{3A0D4D21-B4F0-4F45-8EEA-97441881BF0A}"/>
              </a:ext>
            </a:extLst>
          </p:cNvPr>
          <p:cNvGraphicFramePr>
            <a:graphicFrameLocks noGrp="1"/>
          </p:cNvGraphicFramePr>
          <p:nvPr>
            <p:ph idx="1"/>
          </p:nvPr>
        </p:nvGraphicFramePr>
        <p:xfrm>
          <a:off x="415636" y="1196974"/>
          <a:ext cx="11416146" cy="5411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2401406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hr-HR" sz="2400" dirty="0">
                <a:solidFill>
                  <a:srgbClr val="000000"/>
                </a:solidFill>
              </a:rPr>
              <a:t>PPDOH </a:t>
            </a:r>
            <a:r>
              <a:rPr lang="hr-HR" sz="2400" dirty="0" err="1">
                <a:solidFill>
                  <a:srgbClr val="000000"/>
                </a:solidFill>
              </a:rPr>
              <a:t>čl</a:t>
            </a:r>
            <a:r>
              <a:rPr lang="hr-HR" sz="2400" dirty="0">
                <a:solidFill>
                  <a:srgbClr val="000000"/>
                </a:solidFill>
              </a:rPr>
              <a:t>. 84. st. 6. - Dohodak iz članka 28.* Zakona ostvaren u tuzemstvu </a:t>
            </a:r>
            <a:r>
              <a:rPr lang="hr-HR" sz="2400" b="1" dirty="0">
                <a:solidFill>
                  <a:srgbClr val="FF0000"/>
                </a:solidFill>
              </a:rPr>
              <a:t>uvećava se za oporezivi dohodak iz inozemstva iz članka 80.a. stavka 3. Zakona, koji se preuzima na način propisan člankom 80.a stavkom 1. </a:t>
            </a:r>
            <a:r>
              <a:rPr lang="hr-HR" sz="2400" dirty="0">
                <a:solidFill>
                  <a:srgbClr val="000000"/>
                </a:solidFill>
              </a:rPr>
              <a:t>Zakona.</a:t>
            </a:r>
          </a:p>
          <a:p>
            <a:pPr algn="just"/>
            <a:endParaRPr lang="hr-HR" sz="2400" dirty="0">
              <a:solidFill>
                <a:srgbClr val="000000"/>
              </a:solidFill>
            </a:endParaRPr>
          </a:p>
          <a:p>
            <a:pPr algn="just"/>
            <a:r>
              <a:rPr lang="hr-HR" sz="2400" dirty="0">
                <a:solidFill>
                  <a:srgbClr val="000000"/>
                </a:solidFill>
              </a:rPr>
              <a:t>PPDOH </a:t>
            </a:r>
            <a:r>
              <a:rPr lang="hr-HR" sz="2400" dirty="0" err="1">
                <a:solidFill>
                  <a:srgbClr val="000000"/>
                </a:solidFill>
              </a:rPr>
              <a:t>čl</a:t>
            </a:r>
            <a:r>
              <a:rPr lang="hr-HR" sz="2400" dirty="0">
                <a:solidFill>
                  <a:srgbClr val="000000"/>
                </a:solidFill>
              </a:rPr>
              <a:t>. 84. st. 7. - Stavak 6. ovoga članka </a:t>
            </a:r>
            <a:r>
              <a:rPr lang="hr-HR" sz="2400" b="1" dirty="0">
                <a:solidFill>
                  <a:srgbClr val="FF0000"/>
                </a:solidFill>
              </a:rPr>
              <a:t>neće se primjenjivati ako je porezni obveznik sukladno članku 80.a stavku 4. Zakona izabrao utvrđivati dohodak iz članka 28. Zakona sukladno članku 34.** Zakona.​</a:t>
            </a:r>
          </a:p>
          <a:p>
            <a:pPr algn="just"/>
            <a:endParaRPr lang="hr-HR" sz="2400" dirty="0"/>
          </a:p>
          <a:p>
            <a:pPr algn="just"/>
            <a:r>
              <a:rPr lang="hr-HR" sz="2400" dirty="0"/>
              <a:t>     *čl. 28. Zakona – Samostalna djelatnost</a:t>
            </a:r>
          </a:p>
          <a:p>
            <a:pPr algn="just"/>
            <a:r>
              <a:rPr lang="hr-HR" sz="2400" dirty="0"/>
              <a:t>     ** </a:t>
            </a:r>
            <a:r>
              <a:rPr lang="hr-HR" sz="2400" dirty="0" err="1"/>
              <a:t>čl</a:t>
            </a:r>
            <a:r>
              <a:rPr lang="hr-HR" sz="2400" dirty="0"/>
              <a:t>. 34. Zakona - Poslovne knjige i evidencije</a:t>
            </a:r>
          </a:p>
          <a:p>
            <a:endParaRPr lang="hr-HR" dirty="0"/>
          </a:p>
        </p:txBody>
      </p:sp>
      <p:sp>
        <p:nvSpPr>
          <p:cNvPr id="3" name="Text Placeholder 2"/>
          <p:cNvSpPr>
            <a:spLocks noGrp="1"/>
          </p:cNvSpPr>
          <p:nvPr>
            <p:ph type="body" sz="quarter" idx="10"/>
          </p:nvPr>
        </p:nvSpPr>
        <p:spPr/>
        <p:txBody>
          <a:bodyPr/>
          <a:lstStyle/>
          <a:p>
            <a:r>
              <a:rPr lang="hr-HR" dirty="0">
                <a:solidFill>
                  <a:schemeClr val="tx1"/>
                </a:solidFill>
              </a:rPr>
              <a:t>80.a</a:t>
            </a:r>
          </a:p>
        </p:txBody>
      </p:sp>
      <p:sp>
        <p:nvSpPr>
          <p:cNvPr id="4"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2321" y="1052737"/>
            <a:ext cx="10902461" cy="5073427"/>
          </a:xfrm>
        </p:spPr>
        <p:txBody>
          <a:bodyPr>
            <a:normAutofit lnSpcReduction="10000"/>
          </a:bodyPr>
          <a:lstStyle/>
          <a:p>
            <a:pPr marL="342900" lvl="1" indent="-342900" algn="just">
              <a:buFont typeface="Arial" pitchFamily="34" charset="0"/>
              <a:buChar char="•"/>
            </a:pPr>
            <a:r>
              <a:rPr lang="hr-HR" sz="2400" dirty="0">
                <a:solidFill>
                  <a:srgbClr val="000000"/>
                </a:solidFill>
              </a:rPr>
              <a:t>PPDOH </a:t>
            </a:r>
            <a:r>
              <a:rPr lang="hr-HR" sz="2400" dirty="0" err="1">
                <a:solidFill>
                  <a:srgbClr val="000000"/>
                </a:solidFill>
              </a:rPr>
              <a:t>čl</a:t>
            </a:r>
            <a:r>
              <a:rPr lang="hr-HR" sz="2400" dirty="0">
                <a:solidFill>
                  <a:srgbClr val="000000"/>
                </a:solidFill>
              </a:rPr>
              <a:t>. 90. st. 2 - </a:t>
            </a:r>
            <a:r>
              <a:rPr lang="hr-HR" sz="2400" dirty="0"/>
              <a:t>Ako je porezni obveznik </a:t>
            </a:r>
            <a:r>
              <a:rPr lang="hr-HR" sz="2400" b="1" dirty="0">
                <a:solidFill>
                  <a:srgbClr val="FF0000"/>
                </a:solidFill>
              </a:rPr>
              <a:t>sukladno članku 80.a stavku 4. Zakona izabrao utvrđivati dohodak sukladno odredbama Zakona, ne preuzima isti sukladno članku 80.a stavku 1. Zakona te sukladno članku 81. stavku 3. Zakona može obustaviti plaćanje predujmova. </a:t>
            </a:r>
            <a:r>
              <a:rPr lang="hr-HR" sz="2400" dirty="0"/>
              <a:t>U tom slučaju u Obrascu INO-DOH pod točkom 4. </a:t>
            </a:r>
            <a:r>
              <a:rPr lang="hr-HR" sz="2400" b="1" dirty="0">
                <a:solidFill>
                  <a:srgbClr val="FF0000"/>
                </a:solidFill>
              </a:rPr>
              <a:t>»Napomene poreznog obveznika/opunomoćenika/poreznog savjetnika«</a:t>
            </a:r>
            <a:r>
              <a:rPr lang="hr-HR" sz="2400" dirty="0"/>
              <a:t>, propisanom člankom 91. stavkom 2. točkom 4. ovoga Pravilnika, </a:t>
            </a:r>
            <a:r>
              <a:rPr lang="hr-HR" sz="2400" b="1" dirty="0">
                <a:solidFill>
                  <a:srgbClr val="FF0000"/>
                </a:solidFill>
              </a:rPr>
              <a:t>upisuje da je izabrao utvrđivati oporeziv dohodak sukladno odredbama Zakona i to za svaki pojedinačni inozemni dohodak.</a:t>
            </a:r>
          </a:p>
          <a:p>
            <a:pPr marL="0" lvl="1" indent="0" algn="just">
              <a:buNone/>
            </a:pPr>
            <a:endParaRPr lang="hr-HR" sz="2400" dirty="0"/>
          </a:p>
          <a:p>
            <a:pPr marL="342900" lvl="1" indent="-342900" algn="just">
              <a:buFont typeface="Arial" pitchFamily="34" charset="0"/>
              <a:buChar char="•"/>
            </a:pPr>
            <a:r>
              <a:rPr lang="hr-HR" sz="2400" dirty="0">
                <a:solidFill>
                  <a:srgbClr val="000000"/>
                </a:solidFill>
              </a:rPr>
              <a:t>PPDOH </a:t>
            </a:r>
            <a:r>
              <a:rPr lang="hr-HR" sz="2400" dirty="0" err="1">
                <a:solidFill>
                  <a:srgbClr val="000000"/>
                </a:solidFill>
              </a:rPr>
              <a:t>čl</a:t>
            </a:r>
            <a:r>
              <a:rPr lang="hr-HR" sz="2400" dirty="0">
                <a:solidFill>
                  <a:srgbClr val="000000"/>
                </a:solidFill>
              </a:rPr>
              <a:t>. 90. st. 3. -  </a:t>
            </a:r>
            <a:r>
              <a:rPr lang="hr-HR" sz="2400" dirty="0"/>
              <a:t>Ako je </a:t>
            </a:r>
            <a:r>
              <a:rPr lang="hr-HR" sz="2400" b="1" dirty="0">
                <a:solidFill>
                  <a:srgbClr val="FF0000"/>
                </a:solidFill>
              </a:rPr>
              <a:t>porezni obveznik obvezan podnijeti godišnju poreznu prijavu </a:t>
            </a:r>
            <a:r>
              <a:rPr lang="hr-HR" sz="2400" dirty="0"/>
              <a:t>sukladno članku 48. Zakona, </a:t>
            </a:r>
            <a:r>
              <a:rPr lang="hr-HR" sz="2400" b="1" dirty="0">
                <a:solidFill>
                  <a:srgbClr val="FF0000"/>
                </a:solidFill>
              </a:rPr>
              <a:t>u njoj iskazuje godišnji inozemni dohodak</a:t>
            </a:r>
            <a:r>
              <a:rPr lang="hr-HR" sz="2400" dirty="0"/>
              <a:t> i, iznimno od stavka 2. ovoga članka, </a:t>
            </a:r>
            <a:r>
              <a:rPr lang="hr-HR" sz="2400" b="1" dirty="0">
                <a:solidFill>
                  <a:srgbClr val="FF0000"/>
                </a:solidFill>
              </a:rPr>
              <a:t>u njoj upisuje da je izabrao utvrđivati oporeziv dohodak sukladno odredbama Zakona i to za svaki pojedinačni inozemni dohodak</a:t>
            </a:r>
            <a:endParaRPr lang="hr-HR" dirty="0"/>
          </a:p>
        </p:txBody>
      </p:sp>
      <p:sp>
        <p:nvSpPr>
          <p:cNvPr id="3" name="Text Placeholder 2"/>
          <p:cNvSpPr>
            <a:spLocks noGrp="1"/>
          </p:cNvSpPr>
          <p:nvPr>
            <p:ph type="body" sz="quarter" idx="10"/>
          </p:nvPr>
        </p:nvSpPr>
        <p:spPr/>
        <p:txBody>
          <a:bodyPr/>
          <a:lstStyle/>
          <a:p>
            <a:r>
              <a:rPr lang="hr-HR" dirty="0">
                <a:solidFill>
                  <a:schemeClr val="tx1"/>
                </a:solidFill>
              </a:rPr>
              <a:t>80.a</a:t>
            </a:r>
          </a:p>
        </p:txBody>
      </p:sp>
      <p:sp>
        <p:nvSpPr>
          <p:cNvPr id="4"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10935D0A-680D-4955-ADF1-2693B809EDC5}"/>
              </a:ext>
            </a:extLst>
          </p:cNvPr>
          <p:cNvSpPr>
            <a:spLocks noGrp="1"/>
          </p:cNvSpPr>
          <p:nvPr>
            <p:ph type="ctrTitle"/>
          </p:nvPr>
        </p:nvSpPr>
        <p:spPr/>
        <p:txBody>
          <a:bodyPr/>
          <a:lstStyle/>
          <a:p>
            <a:r>
              <a:rPr lang="hr-HR" dirty="0"/>
              <a:t>Mirovine</a:t>
            </a:r>
          </a:p>
        </p:txBody>
      </p:sp>
      <p:sp>
        <p:nvSpPr>
          <p:cNvPr id="3" name="Rezervirano mjesto teksta 2">
            <a:extLst>
              <a:ext uri="{FF2B5EF4-FFF2-40B4-BE49-F238E27FC236}">
                <a16:creationId xmlns:a16="http://schemas.microsoft.com/office/drawing/2014/main" id="{D3D8ACEE-9A2D-4CA3-8A03-94D4BBD0C722}"/>
              </a:ext>
            </a:extLst>
          </p:cNvPr>
          <p:cNvSpPr>
            <a:spLocks noGrp="1"/>
          </p:cNvSpPr>
          <p:nvPr>
            <p:ph type="subTitle" idx="1"/>
          </p:nvPr>
        </p:nvSpPr>
        <p:spPr/>
        <p:txBody>
          <a:bodyPr/>
          <a:lstStyle/>
          <a:p>
            <a:endParaRPr lang="hr-HR" dirty="0"/>
          </a:p>
        </p:txBody>
      </p:sp>
      <p:sp>
        <p:nvSpPr>
          <p:cNvPr id="4"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572054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Rezervirano mjesto sadržaja 4"/>
          <p:cNvGraphicFramePr>
            <a:graphicFrameLocks noGrp="1"/>
          </p:cNvGraphicFramePr>
          <p:nvPr>
            <p:ph idx="1"/>
          </p:nvPr>
        </p:nvGraphicFramePr>
        <p:xfrm>
          <a:off x="1981200" y="1196975"/>
          <a:ext cx="8229600" cy="4929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teksta 2"/>
          <p:cNvSpPr>
            <a:spLocks noGrp="1"/>
          </p:cNvSpPr>
          <p:nvPr>
            <p:ph type="body" sz="quarter" idx="10"/>
          </p:nvPr>
        </p:nvSpPr>
        <p:spPr/>
        <p:txBody>
          <a:bodyPr/>
          <a:lstStyle/>
          <a:p>
            <a:r>
              <a:rPr lang="hr-HR" dirty="0">
                <a:solidFill>
                  <a:schemeClr val="tx1"/>
                </a:solidFill>
              </a:rPr>
              <a:t>Mirovine</a:t>
            </a:r>
          </a:p>
        </p:txBody>
      </p:sp>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0"/>
          </p:nvPr>
        </p:nvSpPr>
        <p:spPr/>
        <p:txBody>
          <a:bodyPr/>
          <a:lstStyle/>
          <a:p>
            <a:r>
              <a:rPr lang="hr-HR" dirty="0">
                <a:solidFill>
                  <a:schemeClr val="tx1"/>
                </a:solidFill>
              </a:rPr>
              <a:t>Mirovina - napomene</a:t>
            </a:r>
          </a:p>
        </p:txBody>
      </p:sp>
      <p:graphicFrame>
        <p:nvGraphicFramePr>
          <p:cNvPr id="12" name="Dijagram 11"/>
          <p:cNvGraphicFramePr/>
          <p:nvPr/>
        </p:nvGraphicFramePr>
        <p:xfrm>
          <a:off x="1703512" y="1397000"/>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algn="just">
              <a:lnSpc>
                <a:spcPct val="100000"/>
              </a:lnSpc>
            </a:pPr>
            <a:r>
              <a:rPr lang="hr-HR" sz="2400" dirty="0"/>
              <a:t>ZPDOH </a:t>
            </a:r>
            <a:r>
              <a:rPr lang="hr-HR" sz="2400" dirty="0" err="1"/>
              <a:t>čl</a:t>
            </a:r>
            <a:r>
              <a:rPr lang="hr-HR" sz="2400" dirty="0"/>
              <a:t>. 81. st. 2. – </a:t>
            </a:r>
            <a:r>
              <a:rPr lang="vi-VN" sz="2400" dirty="0"/>
              <a:t>Porezni obveznik rezident koji ostvaruje </a:t>
            </a:r>
            <a:r>
              <a:rPr lang="vi-VN" sz="2400" b="1" dirty="0">
                <a:solidFill>
                  <a:srgbClr val="FF0000"/>
                </a:solidFill>
              </a:rPr>
              <a:t>mirovinu ostvarenu iz inozemstva ili u inozemstvu predujam poreza na dohodak od nesamostalnog rada po osnovi te mirovine uplaćuje prema rješenju Porezne uprave </a:t>
            </a:r>
            <a:r>
              <a:rPr lang="vi-VN" sz="2400" dirty="0"/>
              <a:t>do posljednjeg dana u mjesecu za tekući mjesec, odnosno tromjesečno do posljednjeg dana svakog tromjesečja ako je utvrđeni mjesečni predujam poreza na dohodak i prireza porezu na dohodak do 100,00 kuna.</a:t>
            </a:r>
            <a:endParaRPr lang="hr-HR" sz="2400" dirty="0"/>
          </a:p>
          <a:p>
            <a:pPr algn="just"/>
            <a:endParaRPr lang="hr-HR" sz="2400" dirty="0"/>
          </a:p>
        </p:txBody>
      </p:sp>
      <p:sp>
        <p:nvSpPr>
          <p:cNvPr id="3" name="Rezervirano mjesto teksta 2"/>
          <p:cNvSpPr>
            <a:spLocks noGrp="1"/>
          </p:cNvSpPr>
          <p:nvPr>
            <p:ph type="body" sz="quarter" idx="10"/>
          </p:nvPr>
        </p:nvSpPr>
        <p:spPr/>
        <p:txBody>
          <a:bodyPr/>
          <a:lstStyle/>
          <a:p>
            <a:r>
              <a:rPr lang="hr-HR" dirty="0">
                <a:solidFill>
                  <a:schemeClr val="tx1"/>
                </a:solidFill>
              </a:rPr>
              <a:t>Ino-Mirovine</a:t>
            </a:r>
          </a:p>
        </p:txBody>
      </p:sp>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algn="just"/>
            <a:r>
              <a:rPr lang="hr-HR" sz="2400" dirty="0"/>
              <a:t>PPDOH </a:t>
            </a:r>
            <a:r>
              <a:rPr lang="hr-HR" sz="2400" dirty="0" err="1"/>
              <a:t>čl</a:t>
            </a:r>
            <a:r>
              <a:rPr lang="hr-HR" sz="2400" dirty="0"/>
              <a:t>. 85. st. 1. – „Porezni obveznik koji ostvaruje mirovinu iz inozemstva ili u inozemstvu </a:t>
            </a:r>
            <a:r>
              <a:rPr lang="hr-HR" sz="2400" b="1" dirty="0">
                <a:solidFill>
                  <a:srgbClr val="FF0000"/>
                </a:solidFill>
              </a:rPr>
              <a:t>predujam poreza na dohodak po osnovi te mirovine plaća prema rješenju Porezne uprave</a:t>
            </a:r>
            <a:r>
              <a:rPr lang="hr-HR" sz="2400" dirty="0"/>
              <a:t> u skladu s člankom 81. stavkom 2. Zakona, osim u slučajevima iz članka 81. stavka 3. Zakona.”</a:t>
            </a:r>
          </a:p>
          <a:p>
            <a:pPr algn="just"/>
            <a:r>
              <a:rPr lang="hr-HR" sz="2400" dirty="0"/>
              <a:t>PPDOH </a:t>
            </a:r>
            <a:r>
              <a:rPr lang="hr-HR" sz="2400" dirty="0" err="1"/>
              <a:t>čl</a:t>
            </a:r>
            <a:r>
              <a:rPr lang="hr-HR" sz="2400" dirty="0"/>
              <a:t>. 85. st. 2. – Ako porezni obveznik koji ostvaruje mirovinu iz inozemstva ili u inozemstvu ostvaruje i mirovinu od tuzemnog isplatitelja, Porezna uprava će </a:t>
            </a:r>
            <a:r>
              <a:rPr lang="hr-HR" sz="2400" b="1" dirty="0">
                <a:solidFill>
                  <a:srgbClr val="FF0000"/>
                </a:solidFill>
              </a:rPr>
              <a:t>kod izračuna predujma poreza na dohodak po osnovi inozemne mirovine uzeti u obzir i mirovinu koju porezni obveznik ostvaruje od tuzemnog isplatitelja i isplate prigodnih nagrada </a:t>
            </a:r>
            <a:r>
              <a:rPr lang="hr-HR" sz="2400" dirty="0"/>
              <a:t>iz članka 7. stavka 2. </a:t>
            </a:r>
            <a:r>
              <a:rPr lang="hr-HR" sz="2400" dirty="0" err="1"/>
              <a:t>r.br</a:t>
            </a:r>
            <a:r>
              <a:rPr lang="hr-HR" sz="2400" dirty="0"/>
              <a:t>. 5. ovoga Pravilnika od strane inozemnog isplatitelja mirovine.</a:t>
            </a:r>
            <a:endParaRPr lang="hr-HR" sz="2400" u="sng" dirty="0">
              <a:solidFill>
                <a:srgbClr val="FF0000"/>
              </a:solidFill>
            </a:endParaRPr>
          </a:p>
          <a:p>
            <a:pPr algn="just"/>
            <a:endParaRPr lang="hr-HR" sz="2400" dirty="0"/>
          </a:p>
        </p:txBody>
      </p:sp>
      <p:sp>
        <p:nvSpPr>
          <p:cNvPr id="3" name="Rezervirano mjesto teksta 2"/>
          <p:cNvSpPr>
            <a:spLocks noGrp="1"/>
          </p:cNvSpPr>
          <p:nvPr>
            <p:ph type="body" sz="quarter" idx="10"/>
          </p:nvPr>
        </p:nvSpPr>
        <p:spPr/>
        <p:txBody>
          <a:bodyPr/>
          <a:lstStyle/>
          <a:p>
            <a:r>
              <a:rPr lang="hr-HR" dirty="0">
                <a:solidFill>
                  <a:schemeClr val="tx1"/>
                </a:solidFill>
              </a:rPr>
              <a:t>Ino-Mirovine</a:t>
            </a:r>
          </a:p>
        </p:txBody>
      </p:sp>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361741" y="1196752"/>
            <a:ext cx="11424975" cy="5184576"/>
          </a:xfrm>
        </p:spPr>
        <p:txBody>
          <a:bodyPr/>
          <a:lstStyle/>
          <a:p>
            <a:pPr algn="just"/>
            <a:r>
              <a:rPr lang="hr-HR" sz="2400" dirty="0"/>
              <a:t>PPDOH </a:t>
            </a:r>
            <a:r>
              <a:rPr lang="hr-HR" sz="2400" dirty="0" err="1"/>
              <a:t>čl</a:t>
            </a:r>
            <a:r>
              <a:rPr lang="hr-HR" sz="2400" dirty="0"/>
              <a:t>. 85. st. 3.  - Porezni obveznik iz stavka 1. ovoga članka, obvezan je nadležnoj ispostavi Porezne uprave do 31. siječnja tekuće godine za prethodnu godinu prijaviti promjenu visine mirovine ako je promijenjeni iznos inozemne mirovine veći ili manji za 20% u odnosu na iznos inozemne mirovine na temelju kojeg je izdano rješenje iz stavka 1. ovoga članka.</a:t>
            </a:r>
          </a:p>
          <a:p>
            <a:pPr algn="just"/>
            <a:r>
              <a:rPr lang="hr-HR" sz="2400" dirty="0"/>
              <a:t>PPDOH </a:t>
            </a:r>
            <a:r>
              <a:rPr lang="hr-HR" sz="2400" dirty="0" err="1"/>
              <a:t>čl</a:t>
            </a:r>
            <a:r>
              <a:rPr lang="hr-HR" sz="2400" dirty="0"/>
              <a:t>. 85. st. 4.  - </a:t>
            </a:r>
            <a:r>
              <a:rPr lang="vi-VN" sz="2400" dirty="0"/>
              <a:t>U slučaju iz stavka 3. ovoga članka Porezna uprava će nakon provedenoga postupka donijeti novo rješenje o utvrđenom mjesečnom predujmu i razlici poreza za uplatu ili povrat za prethodno porezno razdoblje. Razliku poreza za uplatu porezni obveznik obvezan je platiti u roku 15 dana od dana dostave rješenja.</a:t>
            </a:r>
            <a:endParaRPr lang="hr-HR" sz="2400" u="sng" dirty="0">
              <a:solidFill>
                <a:srgbClr val="FF0000"/>
              </a:solidFill>
            </a:endParaRPr>
          </a:p>
          <a:p>
            <a:pPr algn="just"/>
            <a:endParaRPr lang="hr-HR" sz="2400" dirty="0"/>
          </a:p>
        </p:txBody>
      </p:sp>
      <p:sp>
        <p:nvSpPr>
          <p:cNvPr id="3" name="Rezervirano mjesto teksta 2"/>
          <p:cNvSpPr>
            <a:spLocks noGrp="1"/>
          </p:cNvSpPr>
          <p:nvPr>
            <p:ph type="body" sz="quarter" idx="10"/>
          </p:nvPr>
        </p:nvSpPr>
        <p:spPr/>
        <p:txBody>
          <a:bodyPr/>
          <a:lstStyle/>
          <a:p>
            <a:r>
              <a:rPr lang="hr-HR" dirty="0">
                <a:solidFill>
                  <a:schemeClr val="tx1"/>
                </a:solidFill>
              </a:rPr>
              <a:t>Ino-Mirovine</a:t>
            </a:r>
          </a:p>
        </p:txBody>
      </p:sp>
      <p:sp>
        <p:nvSpPr>
          <p:cNvPr id="4"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a:xfrm>
            <a:off x="1981200" y="1196752"/>
            <a:ext cx="8229600" cy="5184576"/>
          </a:xfrm>
        </p:spPr>
        <p:txBody>
          <a:bodyPr/>
          <a:lstStyle/>
          <a:p>
            <a:pPr algn="just"/>
            <a:r>
              <a:rPr lang="hr-HR" sz="2400" dirty="0"/>
              <a:t>PPDOH </a:t>
            </a:r>
            <a:r>
              <a:rPr lang="hr-HR" sz="2400" dirty="0" err="1"/>
              <a:t>čl</a:t>
            </a:r>
            <a:r>
              <a:rPr lang="hr-HR" sz="2400" dirty="0"/>
              <a:t>. 90. st. 4. – </a:t>
            </a:r>
            <a:r>
              <a:rPr lang="vi-VN" sz="2400" dirty="0"/>
              <a:t>Iznimno od stavka 1. ovoga članka porezni obveznici koji ostvaruju mirovinu iz inozemstva ili u inozemstvu koja se u skladu s međunarodnim ugovorom izuzima od oporezivanja </a:t>
            </a:r>
            <a:r>
              <a:rPr lang="vi-VN" sz="2400" b="1" dirty="0">
                <a:solidFill>
                  <a:srgbClr val="FF0000"/>
                </a:solidFill>
              </a:rPr>
              <a:t>ne podnose Obrazac INO-DOH</a:t>
            </a:r>
            <a:r>
              <a:rPr lang="vi-VN" sz="2400" dirty="0"/>
              <a:t>.</a:t>
            </a:r>
            <a:br>
              <a:rPr lang="vi-VN" sz="2400" dirty="0"/>
            </a:br>
            <a:endParaRPr lang="hr-HR" sz="2400" b="1" dirty="0">
              <a:solidFill>
                <a:srgbClr val="FF0000"/>
              </a:solidFill>
            </a:endParaRPr>
          </a:p>
          <a:p>
            <a:pPr algn="just"/>
            <a:r>
              <a:rPr lang="hr-HR" sz="2400" dirty="0"/>
              <a:t>PPDOH </a:t>
            </a:r>
            <a:r>
              <a:rPr lang="hr-HR" sz="2400" dirty="0" err="1"/>
              <a:t>čl</a:t>
            </a:r>
            <a:r>
              <a:rPr lang="hr-HR" sz="2400" dirty="0"/>
              <a:t>. 90. st. 5. – </a:t>
            </a:r>
            <a:r>
              <a:rPr lang="vi-VN" sz="2400" dirty="0"/>
              <a:t>Porezni obveznici koji ostvaruju </a:t>
            </a:r>
            <a:r>
              <a:rPr lang="vi-VN" sz="2400" b="1" dirty="0">
                <a:solidFill>
                  <a:srgbClr val="FF0000"/>
                </a:solidFill>
              </a:rPr>
              <a:t>mirovinu iz inozemstva ili u inozemstvu i plaćaju predujam poreza na dohodak po osnovi mirovine sukladno članku 81. stavku 2. Zakona mogu podnijeti Obrazac INO-DOH ukoliko žele uračunati porez plaćen u inozemstvu.</a:t>
            </a:r>
            <a:endParaRPr lang="hr-HR" sz="2400" b="1" dirty="0">
              <a:solidFill>
                <a:srgbClr val="FF0000"/>
              </a:solidFill>
            </a:endParaRPr>
          </a:p>
          <a:p>
            <a:pPr algn="just"/>
            <a:endParaRPr lang="hr-HR" sz="2400" dirty="0"/>
          </a:p>
        </p:txBody>
      </p:sp>
      <p:sp>
        <p:nvSpPr>
          <p:cNvPr id="3" name="Rezervirano mjesto teksta 2"/>
          <p:cNvSpPr>
            <a:spLocks noGrp="1"/>
          </p:cNvSpPr>
          <p:nvPr>
            <p:ph type="body" sz="quarter" idx="10"/>
          </p:nvPr>
        </p:nvSpPr>
        <p:spPr/>
        <p:txBody>
          <a:bodyPr/>
          <a:lstStyle/>
          <a:p>
            <a:r>
              <a:rPr lang="hr-HR" dirty="0">
                <a:solidFill>
                  <a:schemeClr val="tx1"/>
                </a:solidFill>
              </a:rPr>
              <a:t>Ino-Mirovine</a:t>
            </a:r>
          </a:p>
        </p:txBody>
      </p:sp>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t>URAČUNAVANJE</a:t>
            </a:r>
          </a:p>
        </p:txBody>
      </p:sp>
      <p:sp>
        <p:nvSpPr>
          <p:cNvPr id="3" name="Subtitle 2"/>
          <p:cNvSpPr>
            <a:spLocks noGrp="1"/>
          </p:cNvSpPr>
          <p:nvPr>
            <p:ph type="subTitle" idx="1"/>
          </p:nvPr>
        </p:nvSpPr>
        <p:spPr/>
        <p:txBody>
          <a:bodyPr/>
          <a:lstStyle/>
          <a:p>
            <a:endParaRPr lang="hr-HR"/>
          </a:p>
        </p:txBody>
      </p:sp>
      <p:sp>
        <p:nvSpPr>
          <p:cNvPr id="4" name="Rezervirano mjesto podnožja 6">
            <a:extLst>
              <a:ext uri="{FF2B5EF4-FFF2-40B4-BE49-F238E27FC236}">
                <a16:creationId xmlns:a16="http://schemas.microsoft.com/office/drawing/2014/main" id="{D9AB42D1-4FF4-4ACF-BFB6-6F9B2B2A9C8C}"/>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8B883A58-E716-490C-8BC5-A5601E81D41A}"/>
              </a:ext>
            </a:extLst>
          </p:cNvPr>
          <p:cNvSpPr>
            <a:spLocks noGrp="1"/>
          </p:cNvSpPr>
          <p:nvPr>
            <p:ph idx="1"/>
          </p:nvPr>
        </p:nvSpPr>
        <p:spPr>
          <a:xfrm>
            <a:off x="443345" y="1196753"/>
            <a:ext cx="11346873" cy="5342592"/>
          </a:xfrm>
        </p:spPr>
        <p:txBody>
          <a:bodyPr/>
          <a:lstStyle/>
          <a:p>
            <a:pPr marL="285750" indent="-285750" algn="just">
              <a:buFont typeface="Wingdings" panose="05000000000000000000" pitchFamily="2" charset="2"/>
              <a:buChar char="q"/>
            </a:pPr>
            <a:r>
              <a:rPr lang="hr-HR" sz="2400" dirty="0"/>
              <a:t>Oporezivi dohodak rezidenta čini dohodak od nesamostalnog rada, dohodak od samostalne djelatnosti, dohodak od imovine i imovinskih prava, dohodak od kapitala i drugi dohodak, koji rezident ostvari u tuzemstvu i u inozemstvu (</a:t>
            </a:r>
            <a:r>
              <a:rPr lang="hr-HR" sz="2400" b="1" dirty="0"/>
              <a:t>načelo svjetskog dohotka</a:t>
            </a:r>
            <a:r>
              <a:rPr lang="hr-HR" sz="2400" dirty="0"/>
              <a:t>)</a:t>
            </a:r>
          </a:p>
          <a:p>
            <a:pPr algn="just"/>
            <a:endParaRPr lang="hr-HR" sz="2400" dirty="0"/>
          </a:p>
          <a:p>
            <a:pPr marL="285750" indent="-285750" algn="just">
              <a:buFont typeface="Wingdings" panose="05000000000000000000" pitchFamily="2" charset="2"/>
              <a:buChar char="q"/>
            </a:pPr>
            <a:r>
              <a:rPr lang="hr-HR" sz="2400" dirty="0"/>
              <a:t>Oporezivi dohodak </a:t>
            </a:r>
            <a:r>
              <a:rPr lang="hr-HR" sz="2400" dirty="0" err="1"/>
              <a:t>nerezidenta</a:t>
            </a:r>
            <a:r>
              <a:rPr lang="hr-HR" sz="2400" dirty="0"/>
              <a:t> čini dohodak od samostalne djelatnosti, dohodak od imovine i imovinskih prava, dohodak od kapitala i drugi dohodak, koji </a:t>
            </a:r>
            <a:r>
              <a:rPr lang="hr-HR" sz="2400" dirty="0" err="1"/>
              <a:t>nerezident</a:t>
            </a:r>
            <a:r>
              <a:rPr lang="hr-HR" sz="2400" dirty="0"/>
              <a:t> ostvari u tuzemstvu </a:t>
            </a:r>
            <a:r>
              <a:rPr lang="hr-HR" sz="2400" b="1" dirty="0"/>
              <a:t>(načelo tuzemnog dohotka)</a:t>
            </a:r>
          </a:p>
        </p:txBody>
      </p:sp>
      <p:sp>
        <p:nvSpPr>
          <p:cNvPr id="3" name="Rezervirano mjesto teksta 2">
            <a:extLst>
              <a:ext uri="{FF2B5EF4-FFF2-40B4-BE49-F238E27FC236}">
                <a16:creationId xmlns:a16="http://schemas.microsoft.com/office/drawing/2014/main" id="{A02A26EF-F003-43B8-AD47-545B37D60979}"/>
              </a:ext>
            </a:extLst>
          </p:cNvPr>
          <p:cNvSpPr>
            <a:spLocks noGrp="1"/>
          </p:cNvSpPr>
          <p:nvPr>
            <p:ph type="body" sz="quarter" idx="10"/>
          </p:nvPr>
        </p:nvSpPr>
        <p:spPr>
          <a:xfrm>
            <a:off x="0" y="476672"/>
            <a:ext cx="12192000" cy="431800"/>
          </a:xfrm>
        </p:spPr>
        <p:txBody>
          <a:bodyPr/>
          <a:lstStyle/>
          <a:p>
            <a:pPr algn="ctr"/>
            <a:r>
              <a:rPr lang="hr-HR" dirty="0">
                <a:solidFill>
                  <a:schemeClr val="tx1"/>
                </a:solidFill>
              </a:rPr>
              <a:t>Oporezivi dohodak rezidenta/</a:t>
            </a:r>
            <a:r>
              <a:rPr lang="hr-HR" dirty="0" err="1">
                <a:solidFill>
                  <a:schemeClr val="tx1"/>
                </a:solidFill>
              </a:rPr>
              <a:t>nerezidenta</a:t>
            </a:r>
            <a:r>
              <a:rPr lang="hr-HR" dirty="0">
                <a:solidFill>
                  <a:schemeClr val="tx1"/>
                </a:solidFill>
              </a:rPr>
              <a:t> </a:t>
            </a:r>
          </a:p>
          <a:p>
            <a:pPr algn="ctr"/>
            <a:endParaRPr lang="hr-HR" dirty="0">
              <a:solidFill>
                <a:schemeClr val="tx1"/>
              </a:solidFill>
            </a:endParaRPr>
          </a:p>
        </p:txBody>
      </p:sp>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3297394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530668CE-8D90-480A-AFC2-0B9226E40184}"/>
              </a:ext>
            </a:extLst>
          </p:cNvPr>
          <p:cNvSpPr>
            <a:spLocks noGrp="1"/>
          </p:cNvSpPr>
          <p:nvPr>
            <p:ph type="body" sz="quarter" idx="10"/>
          </p:nvPr>
        </p:nvSpPr>
        <p:spPr/>
        <p:txBody>
          <a:bodyPr>
            <a:normAutofit/>
          </a:bodyPr>
          <a:lstStyle/>
          <a:p>
            <a:r>
              <a:rPr lang="hr-HR" dirty="0">
                <a:solidFill>
                  <a:schemeClr val="tx1"/>
                </a:solidFill>
              </a:rPr>
              <a:t>Uračunavanje</a:t>
            </a:r>
          </a:p>
        </p:txBody>
      </p:sp>
      <p:graphicFrame>
        <p:nvGraphicFramePr>
          <p:cNvPr id="6" name="Dijagram 5">
            <a:extLst>
              <a:ext uri="{FF2B5EF4-FFF2-40B4-BE49-F238E27FC236}">
                <a16:creationId xmlns:a16="http://schemas.microsoft.com/office/drawing/2014/main" id="{2320E5E7-B2D1-4EE1-8685-8777EA9AC8BB}"/>
              </a:ext>
            </a:extLst>
          </p:cNvPr>
          <p:cNvGraphicFramePr/>
          <p:nvPr>
            <p:extLst>
              <p:ext uri="{D42A27DB-BD31-4B8C-83A1-F6EECF244321}">
                <p14:modId xmlns:p14="http://schemas.microsoft.com/office/powerpoint/2010/main" val="1251332680"/>
              </p:ext>
            </p:extLst>
          </p:nvPr>
        </p:nvGraphicFramePr>
        <p:xfrm>
          <a:off x="1487488" y="908472"/>
          <a:ext cx="9073008" cy="547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zervirano mjesto podnožja 6">
            <a:extLst>
              <a:ext uri="{FF2B5EF4-FFF2-40B4-BE49-F238E27FC236}">
                <a16:creationId xmlns:a16="http://schemas.microsoft.com/office/drawing/2014/main" id="{96497A7B-A3A5-4FA1-877D-A83F0FEABA82}"/>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extLst>
      <p:ext uri="{BB962C8B-B14F-4D97-AF65-F5344CB8AC3E}">
        <p14:creationId xmlns:p14="http://schemas.microsoft.com/office/powerpoint/2010/main" val="4051828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7833B104-E2B7-47ED-81E9-C44B8D9A1ACB}"/>
              </a:ext>
            </a:extLst>
          </p:cNvPr>
          <p:cNvSpPr>
            <a:spLocks noGrp="1"/>
          </p:cNvSpPr>
          <p:nvPr>
            <p:ph type="body" sz="quarter" idx="10"/>
          </p:nvPr>
        </p:nvSpPr>
        <p:spPr/>
        <p:txBody>
          <a:bodyPr>
            <a:normAutofit/>
          </a:bodyPr>
          <a:lstStyle/>
          <a:p>
            <a:r>
              <a:rPr lang="hr-HR" dirty="0">
                <a:solidFill>
                  <a:schemeClr val="tx1"/>
                </a:solidFill>
              </a:rPr>
              <a:t>Uračunavanje</a:t>
            </a:r>
          </a:p>
        </p:txBody>
      </p:sp>
      <p:graphicFrame>
        <p:nvGraphicFramePr>
          <p:cNvPr id="5" name="Dijagram 4">
            <a:extLst>
              <a:ext uri="{FF2B5EF4-FFF2-40B4-BE49-F238E27FC236}">
                <a16:creationId xmlns:a16="http://schemas.microsoft.com/office/drawing/2014/main" id="{ACF225F6-4DAD-451C-BB17-0755079BE5C4}"/>
              </a:ext>
            </a:extLst>
          </p:cNvPr>
          <p:cNvGraphicFramePr/>
          <p:nvPr/>
        </p:nvGraphicFramePr>
        <p:xfrm>
          <a:off x="1775520" y="764704"/>
          <a:ext cx="8712968" cy="547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zervirano mjesto podnožja 6">
            <a:extLst>
              <a:ext uri="{FF2B5EF4-FFF2-40B4-BE49-F238E27FC236}">
                <a16:creationId xmlns:a16="http://schemas.microsoft.com/office/drawing/2014/main" id="{8D744E28-C084-476F-BFE2-DB43E6A81202}"/>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extLst>
      <p:ext uri="{BB962C8B-B14F-4D97-AF65-F5344CB8AC3E}">
        <p14:creationId xmlns:p14="http://schemas.microsoft.com/office/powerpoint/2010/main" val="1249741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algn="just"/>
            <a:r>
              <a:rPr lang="hr-HR" sz="2400" dirty="0"/>
              <a:t>ZPDOH </a:t>
            </a:r>
            <a:r>
              <a:rPr lang="hr-HR" sz="2400" dirty="0" err="1"/>
              <a:t>čl</a:t>
            </a:r>
            <a:r>
              <a:rPr lang="hr-HR" sz="2400" dirty="0"/>
              <a:t>. 80. st. 2. – Porez koji je rezident platio u inozemstvu temeljem inozemnog dohotka </a:t>
            </a:r>
            <a:r>
              <a:rPr lang="hr-HR" sz="2400" b="1" dirty="0">
                <a:solidFill>
                  <a:srgbClr val="FF0000"/>
                </a:solidFill>
              </a:rPr>
              <a:t>uračunat će se u tuzemni porez na dohodak za svaki pojedinačni inozemni dohodak zasebno</a:t>
            </a:r>
            <a:r>
              <a:rPr lang="hr-HR" sz="2400" dirty="0"/>
              <a:t>, osim ako je ovim Zakonom drukčije uređeno.</a:t>
            </a:r>
          </a:p>
          <a:p>
            <a:pPr algn="just"/>
            <a:endParaRPr lang="hr-HR" sz="2400" dirty="0"/>
          </a:p>
          <a:p>
            <a:pPr algn="just"/>
            <a:r>
              <a:rPr lang="hr-HR" sz="2400" dirty="0"/>
              <a:t>PPDOH </a:t>
            </a:r>
            <a:r>
              <a:rPr lang="hr-HR" sz="2400" dirty="0" err="1"/>
              <a:t>čl</a:t>
            </a:r>
            <a:r>
              <a:rPr lang="hr-HR" sz="2400" dirty="0"/>
              <a:t>. 84. st. 1. - </a:t>
            </a:r>
            <a:r>
              <a:rPr lang="hr-HR" sz="2400" b="1" dirty="0">
                <a:solidFill>
                  <a:srgbClr val="FF0000"/>
                </a:solidFill>
              </a:rPr>
              <a:t>Pod svakim pojedinačnim inozemnim dohotkom</a:t>
            </a:r>
            <a:r>
              <a:rPr lang="hr-HR" sz="2400" dirty="0"/>
              <a:t> iz članka 80. stavka 2. Zakona </a:t>
            </a:r>
            <a:r>
              <a:rPr lang="hr-HR" sz="2400" b="1" dirty="0">
                <a:solidFill>
                  <a:srgbClr val="FF0000"/>
                </a:solidFill>
              </a:rPr>
              <a:t>podrazumijeva se svaka vrsta konačnog dohotka iz pojedine države i svi godišnji dohodci iz pojedine države.</a:t>
            </a:r>
            <a:endParaRPr lang="hr-HR" sz="2400" dirty="0"/>
          </a:p>
          <a:p>
            <a:endParaRPr lang="hr-HR"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4" name="Rezervirano mjesto podnožja 6">
            <a:extLst>
              <a:ext uri="{FF2B5EF4-FFF2-40B4-BE49-F238E27FC236}">
                <a16:creationId xmlns:a16="http://schemas.microsoft.com/office/drawing/2014/main" id="{F8E97261-7B99-49E8-A7A6-684D4776A2CF}"/>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algn="just"/>
            <a:r>
              <a:rPr lang="hr-HR" sz="2400" dirty="0"/>
              <a:t>ZPDOH </a:t>
            </a:r>
            <a:r>
              <a:rPr lang="hr-HR" sz="2400" dirty="0" err="1"/>
              <a:t>čl</a:t>
            </a:r>
            <a:r>
              <a:rPr lang="hr-HR" sz="2400" dirty="0"/>
              <a:t>. 80. st. 3. – Porez plaćen u inozemstvu može se uračunati </a:t>
            </a:r>
            <a:r>
              <a:rPr lang="hr-HR" sz="2400" b="1" dirty="0">
                <a:solidFill>
                  <a:srgbClr val="FF0000"/>
                </a:solidFill>
              </a:rPr>
              <a:t>samo na temelju potvrde inozemnog poreznog tijela ili za to ovlaštene osobe o uplaćenom porezu u inozemstvu</a:t>
            </a:r>
            <a:r>
              <a:rPr lang="hr-HR" sz="2400" dirty="0"/>
              <a:t>.</a:t>
            </a:r>
          </a:p>
          <a:p>
            <a:pPr algn="just"/>
            <a:endParaRPr lang="hr-HR" sz="2400" dirty="0"/>
          </a:p>
          <a:p>
            <a:pPr algn="just"/>
            <a:r>
              <a:rPr lang="hr-HR" sz="2400" dirty="0"/>
              <a:t>PPDOH </a:t>
            </a:r>
            <a:r>
              <a:rPr lang="hr-HR" sz="2400" dirty="0" err="1"/>
              <a:t>čl</a:t>
            </a:r>
            <a:r>
              <a:rPr lang="hr-HR" sz="2400" dirty="0"/>
              <a:t>. 84. st. 2. - </a:t>
            </a:r>
            <a:r>
              <a:rPr lang="hr-HR" sz="2400" b="1" dirty="0">
                <a:solidFill>
                  <a:srgbClr val="FF0000"/>
                </a:solidFill>
              </a:rPr>
              <a:t>Ako se iz potvrde inozemnog poreznog tijela ili za to ovlaštene osobe o uplaćenom porezu u inozemstvu</a:t>
            </a:r>
            <a:r>
              <a:rPr lang="hr-HR" sz="2400" dirty="0"/>
              <a:t> iz članka 80. stavka 3. Zakona </a:t>
            </a:r>
            <a:r>
              <a:rPr lang="hr-HR" sz="2400" b="1" dirty="0">
                <a:solidFill>
                  <a:srgbClr val="FF0000"/>
                </a:solidFill>
              </a:rPr>
              <a:t>ne može utvrditi iznos poreza koji se odnosi na pojedinu vrstu inozemnog dohotka tada će se u obzir uzeti razmjerni dio poreza.</a:t>
            </a:r>
          </a:p>
          <a:p>
            <a:endParaRPr lang="hr-HR"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4" name="Rezervirano mjesto podnožja 6">
            <a:extLst>
              <a:ext uri="{FF2B5EF4-FFF2-40B4-BE49-F238E27FC236}">
                <a16:creationId xmlns:a16="http://schemas.microsoft.com/office/drawing/2014/main" id="{ED840C01-857C-462A-BE98-495D1EA3427A}"/>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algn="just"/>
            <a:r>
              <a:rPr lang="hr-HR" sz="2400" dirty="0"/>
              <a:t>ZPDOH </a:t>
            </a:r>
            <a:r>
              <a:rPr lang="hr-HR" sz="2400" dirty="0" err="1"/>
              <a:t>čl</a:t>
            </a:r>
            <a:r>
              <a:rPr lang="hr-HR" sz="2400" dirty="0"/>
              <a:t>. 80. st. 4. – Iznimno od stavka 2. ovoga članka, porez koji je rezident platio u inozemstvu temeljem inozemnog dohotka </a:t>
            </a:r>
            <a:r>
              <a:rPr lang="hr-HR" sz="2400" b="1" dirty="0">
                <a:solidFill>
                  <a:srgbClr val="FF0000"/>
                </a:solidFill>
              </a:rPr>
              <a:t>neće se uračunati u tuzemni porez na dohodak ako isti nije plaćen u inozemstvu u skladu s odredbama međunarodnog ugovora</a:t>
            </a:r>
            <a:r>
              <a:rPr lang="hr-HR" sz="2400" dirty="0"/>
              <a:t>, ako je međunarodni ugovor u primjeni.</a:t>
            </a:r>
          </a:p>
          <a:p>
            <a:endParaRPr lang="hr-HR"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4" name="Rezervirano mjesto podnožja 6">
            <a:extLst>
              <a:ext uri="{FF2B5EF4-FFF2-40B4-BE49-F238E27FC236}">
                <a16:creationId xmlns:a16="http://schemas.microsoft.com/office/drawing/2014/main" id="{B0698349-0C0B-44D7-87AA-85A91E4E5DEA}"/>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pPr algn="just"/>
            <a:r>
              <a:rPr lang="hr-HR" sz="2400" dirty="0"/>
              <a:t>PPDOH </a:t>
            </a:r>
            <a:r>
              <a:rPr lang="hr-HR" sz="2400" dirty="0" err="1"/>
              <a:t>čl</a:t>
            </a:r>
            <a:r>
              <a:rPr lang="hr-HR" sz="2400" dirty="0"/>
              <a:t>. 84. st. 3. -  Porez plaćen u inozemstvu </a:t>
            </a:r>
            <a:r>
              <a:rPr lang="hr-HR" sz="2400" b="1" dirty="0">
                <a:solidFill>
                  <a:srgbClr val="FF0000"/>
                </a:solidFill>
              </a:rPr>
              <a:t>može se uračunati samo ako odgovara tuzemnom porezu na dohodak koji je oporeziv </a:t>
            </a:r>
            <a:r>
              <a:rPr lang="vi-VN" sz="2400" b="1" dirty="0">
                <a:solidFill>
                  <a:srgbClr val="FF0000"/>
                </a:solidFill>
              </a:rPr>
              <a:t>u</a:t>
            </a:r>
            <a:r>
              <a:rPr lang="hr-HR" sz="2400" b="1" dirty="0">
                <a:solidFill>
                  <a:srgbClr val="FF0000"/>
                </a:solidFill>
              </a:rPr>
              <a:t> tuzemstvu.</a:t>
            </a:r>
          </a:p>
          <a:p>
            <a:pPr algn="just"/>
            <a:endParaRPr lang="hr-HR" sz="2400" b="1" dirty="0">
              <a:solidFill>
                <a:srgbClr val="FF0000"/>
              </a:solidFill>
            </a:endParaRPr>
          </a:p>
          <a:p>
            <a:pPr algn="just"/>
            <a:endParaRPr lang="hr-HR" sz="2400" dirty="0"/>
          </a:p>
          <a:p>
            <a:pPr algn="just"/>
            <a:r>
              <a:rPr lang="hr-HR" sz="2400" dirty="0"/>
              <a:t>PPDOH </a:t>
            </a:r>
            <a:r>
              <a:rPr lang="hr-HR" sz="2400" dirty="0" err="1"/>
              <a:t>čl</a:t>
            </a:r>
            <a:r>
              <a:rPr lang="hr-HR" sz="2400" dirty="0"/>
              <a:t>. 84. st. 4. - Porez plaćen u inozemstvu </a:t>
            </a:r>
            <a:r>
              <a:rPr lang="hr-HR" sz="2400" b="1" dirty="0">
                <a:solidFill>
                  <a:srgbClr val="FF0000"/>
                </a:solidFill>
              </a:rPr>
              <a:t>neće se uračunati u tuzemni porez na dohodak ako postoji u primjeni međunarodni ugovor sukladno kojem se porez nije trebao platiti u inozemstvu ili se trebao platiti u iznosu manjem nego što je plaćen</a:t>
            </a:r>
            <a:r>
              <a:rPr lang="hr-HR" sz="2400" dirty="0"/>
              <a:t>. Ako je porez u inozemstvu plaćen u iznosu većem nego što </a:t>
            </a:r>
            <a:r>
              <a:rPr lang="hr-HR" sz="2400" b="1" dirty="0">
                <a:solidFill>
                  <a:srgbClr val="FF0000"/>
                </a:solidFill>
              </a:rPr>
              <a:t>je trebao biti plaćen u skladu s odredbama međunarodnog ugovora, pri uračunavanju će se uzeti u obzir samo porez u iznosu u kojem je trebao biti plaćen </a:t>
            </a:r>
            <a:r>
              <a:rPr lang="hr-HR" sz="2400" dirty="0"/>
              <a:t>u skladu s odredbama međunarodnog ugovora (</a:t>
            </a:r>
            <a:r>
              <a:rPr lang="hr-HR" sz="2400" dirty="0">
                <a:hlinkClick r:id="rId2">
                  <a:extLst>
                    <a:ext uri="{A12FA001-AC4F-418D-AE19-62706E023703}">
                      <ahyp:hlinkClr xmlns:ahyp="http://schemas.microsoft.com/office/drawing/2018/hyperlinkcolor" val="tx"/>
                    </a:ext>
                  </a:extLst>
                </a:hlinkClick>
              </a:rPr>
              <a:t>članak 80.</a:t>
            </a:r>
            <a:r>
              <a:rPr lang="hr-HR" sz="2400" dirty="0"/>
              <a:t> stavak 4. Zakona).</a:t>
            </a:r>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4" name="Rezervirano mjesto podnožja 6">
            <a:extLst>
              <a:ext uri="{FF2B5EF4-FFF2-40B4-BE49-F238E27FC236}">
                <a16:creationId xmlns:a16="http://schemas.microsoft.com/office/drawing/2014/main" id="{E56A1193-6368-4E7E-9BBA-51DC52390938}"/>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algn="just"/>
            <a:r>
              <a:rPr lang="hr-HR" sz="2400" dirty="0"/>
              <a:t>ZPDOH </a:t>
            </a:r>
            <a:r>
              <a:rPr lang="hr-HR" sz="2400" dirty="0" err="1"/>
              <a:t>čl</a:t>
            </a:r>
            <a:r>
              <a:rPr lang="hr-HR" sz="2400" dirty="0"/>
              <a:t>. 80. st. 5. – Uračunavanje inozemnog poreza u tuzemni porez na dohodak </a:t>
            </a:r>
            <a:r>
              <a:rPr lang="hr-HR" sz="2400" b="1" dirty="0">
                <a:solidFill>
                  <a:srgbClr val="FF0000"/>
                </a:solidFill>
              </a:rPr>
              <a:t>obavlja se u godišnjem obračunu poreza putem podnesene godišnje porezne prijave</a:t>
            </a:r>
            <a:r>
              <a:rPr lang="hr-HR" sz="2400" dirty="0"/>
              <a:t>, odnosno u </a:t>
            </a:r>
            <a:r>
              <a:rPr lang="hr-HR" sz="2400" b="1" dirty="0">
                <a:solidFill>
                  <a:srgbClr val="FF0000"/>
                </a:solidFill>
              </a:rPr>
              <a:t>posebnom postupku </a:t>
            </a:r>
            <a:r>
              <a:rPr lang="hr-HR" sz="2400" dirty="0"/>
              <a:t>utvrđivanja godišnjeg poreza na dohodak te </a:t>
            </a:r>
            <a:r>
              <a:rPr lang="hr-HR" sz="2400" b="1" dirty="0">
                <a:solidFill>
                  <a:srgbClr val="FF0000"/>
                </a:solidFill>
              </a:rPr>
              <a:t>u slučaju konačnog oporezivanja putem podnesenog izvješća iz članka 81.​ stavka 4. ovoga Zakona.</a:t>
            </a:r>
          </a:p>
          <a:p>
            <a:endParaRPr lang="hr-HR"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5" name="Oblačić za govor: ovalni 3">
            <a:extLst>
              <a:ext uri="{FF2B5EF4-FFF2-40B4-BE49-F238E27FC236}">
                <a16:creationId xmlns:a16="http://schemas.microsoft.com/office/drawing/2014/main" id="{7AC4927B-D8B2-4262-8F59-228B84E4B6BB}"/>
              </a:ext>
            </a:extLst>
          </p:cNvPr>
          <p:cNvSpPr/>
          <p:nvPr/>
        </p:nvSpPr>
        <p:spPr>
          <a:xfrm>
            <a:off x="4393942" y="4540052"/>
            <a:ext cx="5832648" cy="1872208"/>
          </a:xfrm>
          <a:prstGeom prst="wedgeEllipseCallout">
            <a:avLst>
              <a:gd name="adj1" fmla="val -18885"/>
              <a:gd name="adj2" fmla="val -9110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hr-HR" dirty="0">
              <a:solidFill>
                <a:schemeClr val="tx1"/>
              </a:solidFill>
            </a:endParaRPr>
          </a:p>
          <a:p>
            <a:pPr lvl="0"/>
            <a:r>
              <a:rPr lang="hr-HR" dirty="0">
                <a:solidFill>
                  <a:schemeClr val="tx1"/>
                </a:solidFill>
              </a:rPr>
              <a:t>obrasci za uračunavanje poreza plaćenog u inozemstvu </a:t>
            </a:r>
          </a:p>
          <a:p>
            <a:pPr lvl="1"/>
            <a:r>
              <a:rPr lang="hr-HR" dirty="0">
                <a:solidFill>
                  <a:schemeClr val="tx1"/>
                </a:solidFill>
              </a:rPr>
              <a:t>INO-DOH obrazac </a:t>
            </a:r>
          </a:p>
          <a:p>
            <a:pPr lvl="1"/>
            <a:r>
              <a:rPr lang="hr-HR" dirty="0">
                <a:solidFill>
                  <a:schemeClr val="tx1"/>
                </a:solidFill>
              </a:rPr>
              <a:t>ZPP-DOH obrazac</a:t>
            </a:r>
          </a:p>
          <a:p>
            <a:pPr lvl="1"/>
            <a:r>
              <a:rPr lang="hr-HR" dirty="0">
                <a:solidFill>
                  <a:schemeClr val="tx1"/>
                </a:solidFill>
              </a:rPr>
              <a:t>DOH obrazac</a:t>
            </a:r>
          </a:p>
          <a:p>
            <a:pPr algn="ctr"/>
            <a:endParaRPr lang="hr-HR" dirty="0"/>
          </a:p>
        </p:txBody>
      </p:sp>
      <p:sp>
        <p:nvSpPr>
          <p:cNvPr id="6" name="Rezervirano mjesto podnožja 6">
            <a:extLst>
              <a:ext uri="{FF2B5EF4-FFF2-40B4-BE49-F238E27FC236}">
                <a16:creationId xmlns:a16="http://schemas.microsoft.com/office/drawing/2014/main" id="{41D75682-10D7-4E94-BAA2-76D84C61F420}"/>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algn="just"/>
            <a:r>
              <a:rPr lang="hr-HR" sz="2400" dirty="0">
                <a:solidFill>
                  <a:srgbClr val="000000"/>
                </a:solidFill>
              </a:rPr>
              <a:t>PPDOH </a:t>
            </a:r>
            <a:r>
              <a:rPr lang="hr-HR" sz="2400" dirty="0" err="1">
                <a:solidFill>
                  <a:srgbClr val="000000"/>
                </a:solidFill>
              </a:rPr>
              <a:t>čl</a:t>
            </a:r>
            <a:r>
              <a:rPr lang="hr-HR" sz="2400" dirty="0">
                <a:solidFill>
                  <a:srgbClr val="000000"/>
                </a:solidFill>
              </a:rPr>
              <a:t>. 84. st. 5.  - U </a:t>
            </a:r>
            <a:r>
              <a:rPr lang="hr-HR" sz="2400" dirty="0"/>
              <a:t>skladu s člankom 80. stavkom 5. Zakona i člankom 65. stavkom 2. ovoga Pravilnika </a:t>
            </a:r>
            <a:r>
              <a:rPr lang="hr-HR" sz="2400" b="1" dirty="0">
                <a:solidFill>
                  <a:srgbClr val="FF0000"/>
                </a:solidFill>
              </a:rPr>
              <a:t>uračunavanje inozemnog poreza u tuzemni porez na dohodak obavlja se u godišnjem obračunu poreza temeljem podataka o ostvarenom dohotku i plaćenom porezu u inozemstvu dostavljenih putem </a:t>
            </a:r>
            <a:r>
              <a:rPr lang="hr-HR" sz="2400" dirty="0"/>
              <a:t>Izvješća o inozemnim primicima rezidenata i tuzemnim neoporezivim primicima </a:t>
            </a:r>
            <a:r>
              <a:rPr lang="hr-HR" sz="2400" dirty="0" err="1"/>
              <a:t>nerezidenata</a:t>
            </a:r>
            <a:r>
              <a:rPr lang="hr-HR" sz="2400" dirty="0"/>
              <a:t> te inozemnom porezu</a:t>
            </a:r>
            <a:r>
              <a:rPr lang="hr-HR" sz="2400" b="1" dirty="0">
                <a:solidFill>
                  <a:srgbClr val="FF0000"/>
                </a:solidFill>
              </a:rPr>
              <a:t> </a:t>
            </a:r>
            <a:r>
              <a:rPr lang="hr-HR" sz="2400" dirty="0"/>
              <a:t>(dalje tekstu: </a:t>
            </a:r>
            <a:r>
              <a:rPr lang="hr-HR" sz="2400" b="1" dirty="0">
                <a:solidFill>
                  <a:srgbClr val="FF0000"/>
                </a:solidFill>
              </a:rPr>
              <a:t>Obrazac INO-DOH) ili Obrasca ZPP-DOH.</a:t>
            </a:r>
          </a:p>
          <a:p>
            <a:endParaRPr lang="hr-HR"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4" name="Rezervirano mjesto podnožja 6">
            <a:extLst>
              <a:ext uri="{FF2B5EF4-FFF2-40B4-BE49-F238E27FC236}">
                <a16:creationId xmlns:a16="http://schemas.microsoft.com/office/drawing/2014/main" id="{6AE1CA77-1ED8-425E-AE7C-F72819F97A1E}"/>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algn="just"/>
            <a:r>
              <a:rPr lang="hr-HR" sz="2400" dirty="0">
                <a:solidFill>
                  <a:srgbClr val="000000"/>
                </a:solidFill>
              </a:rPr>
              <a:t>ZPDOH </a:t>
            </a:r>
            <a:r>
              <a:rPr lang="hr-HR" sz="2400" dirty="0" err="1">
                <a:solidFill>
                  <a:srgbClr val="000000"/>
                </a:solidFill>
              </a:rPr>
              <a:t>čl</a:t>
            </a:r>
            <a:r>
              <a:rPr lang="hr-HR" sz="2400" dirty="0">
                <a:solidFill>
                  <a:srgbClr val="000000"/>
                </a:solidFill>
              </a:rPr>
              <a:t>. 53. st. 4. – </a:t>
            </a:r>
            <a:r>
              <a:rPr lang="hr-HR" sz="2400" dirty="0"/>
              <a:t>Na porezne obveznike koji su ostvarili dohodak u inozemstvu ili iz inozemstva, </a:t>
            </a:r>
            <a:r>
              <a:rPr lang="hr-HR" sz="2400" b="1" dirty="0">
                <a:solidFill>
                  <a:srgbClr val="FF0000"/>
                </a:solidFill>
              </a:rPr>
              <a:t>u posebnom postupku iz članka 51. ovoga Zakona, uzet će se u obzir podaci iz izvješća propisanog člankom 81. stavkom 4. ovoga Zakona</a:t>
            </a:r>
            <a:r>
              <a:rPr lang="hr-HR" sz="2400" dirty="0"/>
              <a:t>. Ako porezni obveznici ne dostave izvješće iz članka 81. stavka 4. ovoga Zakona </a:t>
            </a:r>
            <a:r>
              <a:rPr lang="hr-HR" sz="2400" b="1" dirty="0">
                <a:solidFill>
                  <a:srgbClr val="FF0000"/>
                </a:solidFill>
              </a:rPr>
              <a:t>do roka propisanog za dostavu, a žele da im se uplaćeni porez u inozemstvu uračuna u tuzemnu obvezu poreza na dohodak, dužni su o tome izvijestiti Poreznu upravu na podnesenom obrascu za priznavanjem prava u posebnom postupku u roku iz stavka 1. ovoga članka.​</a:t>
            </a:r>
          </a:p>
          <a:p>
            <a:endParaRPr lang="hr-HR"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4" name="Rezervirano mjesto podnožja 6">
            <a:extLst>
              <a:ext uri="{FF2B5EF4-FFF2-40B4-BE49-F238E27FC236}">
                <a16:creationId xmlns:a16="http://schemas.microsoft.com/office/drawing/2014/main" id="{FB8D8D95-F3D4-4343-9B9E-706EBA5D2DFA}"/>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pPr algn="just"/>
            <a:r>
              <a:rPr lang="hr-HR" sz="2400" dirty="0">
                <a:solidFill>
                  <a:srgbClr val="000000"/>
                </a:solidFill>
              </a:rPr>
              <a:t>ZPDOH </a:t>
            </a:r>
            <a:r>
              <a:rPr lang="hr-HR" sz="2400" dirty="0" err="1">
                <a:solidFill>
                  <a:srgbClr val="000000"/>
                </a:solidFill>
              </a:rPr>
              <a:t>čl</a:t>
            </a:r>
            <a:r>
              <a:rPr lang="hr-HR" sz="2400" dirty="0">
                <a:solidFill>
                  <a:srgbClr val="000000"/>
                </a:solidFill>
              </a:rPr>
              <a:t>. 81. st. 5. - </a:t>
            </a:r>
            <a:r>
              <a:rPr lang="vi-VN" sz="2400" dirty="0"/>
              <a:t>Temeljem dostavljenog izvješća iz stavka 4. ovoga članka Porezna uprava </a:t>
            </a:r>
            <a:r>
              <a:rPr lang="vi-VN" sz="2400" b="1" dirty="0">
                <a:solidFill>
                  <a:srgbClr val="FF0000"/>
                </a:solidFill>
              </a:rPr>
              <a:t>izvršit će obračun poreza na dohodak sukladno odredbama ovoga Zakona, uz primjenu uračunavanja poreza koji je rezident platio u inozemstvu,</a:t>
            </a:r>
            <a:r>
              <a:rPr lang="vi-VN" sz="2400" dirty="0"/>
              <a:t> a koji odgovara tuzemnom porezu na dohodak, pod uvjetom propisanim člankom 80. stavkom 3. ovoga Zakona.</a:t>
            </a:r>
            <a:endParaRPr lang="hr-HR" sz="2400" dirty="0"/>
          </a:p>
          <a:p>
            <a:pPr algn="just"/>
            <a:r>
              <a:rPr lang="hr-HR" sz="2400" dirty="0">
                <a:solidFill>
                  <a:srgbClr val="000000"/>
                </a:solidFill>
              </a:rPr>
              <a:t>ZPDOH </a:t>
            </a:r>
            <a:r>
              <a:rPr lang="hr-HR" sz="2400" dirty="0" err="1">
                <a:solidFill>
                  <a:srgbClr val="000000"/>
                </a:solidFill>
              </a:rPr>
              <a:t>čl</a:t>
            </a:r>
            <a:r>
              <a:rPr lang="hr-HR" sz="2400" dirty="0">
                <a:solidFill>
                  <a:srgbClr val="000000"/>
                </a:solidFill>
              </a:rPr>
              <a:t>. 81. st. 6. - </a:t>
            </a:r>
            <a:r>
              <a:rPr lang="vi-VN" sz="2400" b="1" dirty="0">
                <a:solidFill>
                  <a:srgbClr val="FF0000"/>
                </a:solidFill>
              </a:rPr>
              <a:t>Konačan porez na inozemni dohodak utvrđen temeljem ostvarenog konačnog dohotka</a:t>
            </a:r>
            <a:r>
              <a:rPr lang="vi-VN" sz="2400" dirty="0"/>
              <a:t> iz članka 12.​ stavka 4. ovoga Zakona, </a:t>
            </a:r>
            <a:r>
              <a:rPr lang="vi-VN" sz="2400" b="1" dirty="0">
                <a:solidFill>
                  <a:srgbClr val="FF0000"/>
                </a:solidFill>
              </a:rPr>
              <a:t>uz prethodno uračunavanje plaćenog inozemnog poreza </a:t>
            </a:r>
            <a:r>
              <a:rPr lang="vi-VN" sz="2400" dirty="0"/>
              <a:t>na način propisan stavkom 5. ovoga članka, </a:t>
            </a:r>
            <a:r>
              <a:rPr lang="vi-VN" sz="2400" b="1" dirty="0">
                <a:solidFill>
                  <a:srgbClr val="FF0000"/>
                </a:solidFill>
              </a:rPr>
              <a:t>porezni obveznik plaća prema rješenju Porezne uprave u roku od 15 dana od dana dostave rješenja</a:t>
            </a:r>
            <a:r>
              <a:rPr lang="vi-VN" sz="2400" dirty="0"/>
              <a:t>.</a:t>
            </a:r>
            <a:endParaRPr lang="hr-HR" sz="2400" dirty="0"/>
          </a:p>
          <a:p>
            <a:endParaRPr lang="hr-HR"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4" name="Rezervirano mjesto podnožja 6">
            <a:extLst>
              <a:ext uri="{FF2B5EF4-FFF2-40B4-BE49-F238E27FC236}">
                <a16:creationId xmlns:a16="http://schemas.microsoft.com/office/drawing/2014/main" id="{90BD36DE-B2F5-4C6D-B6C7-2587A0640C2D}"/>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10935D0A-680D-4955-ADF1-2693B809EDC5}"/>
              </a:ext>
            </a:extLst>
          </p:cNvPr>
          <p:cNvSpPr>
            <a:spLocks noGrp="1"/>
          </p:cNvSpPr>
          <p:nvPr>
            <p:ph type="ctrTitle"/>
          </p:nvPr>
        </p:nvSpPr>
        <p:spPr/>
        <p:txBody>
          <a:bodyPr/>
          <a:lstStyle/>
          <a:p>
            <a:r>
              <a:rPr lang="hr-HR" dirty="0"/>
              <a:t>Godišnji dohodak</a:t>
            </a:r>
          </a:p>
        </p:txBody>
      </p:sp>
      <p:sp>
        <p:nvSpPr>
          <p:cNvPr id="3" name="Rezervirano mjesto teksta 2">
            <a:extLst>
              <a:ext uri="{FF2B5EF4-FFF2-40B4-BE49-F238E27FC236}">
                <a16:creationId xmlns:a16="http://schemas.microsoft.com/office/drawing/2014/main" id="{D3D8ACEE-9A2D-4CA3-8A03-94D4BBD0C722}"/>
              </a:ext>
            </a:extLst>
          </p:cNvPr>
          <p:cNvSpPr>
            <a:spLocks noGrp="1"/>
          </p:cNvSpPr>
          <p:nvPr>
            <p:ph type="subTitle" idx="1"/>
          </p:nvPr>
        </p:nvSpPr>
        <p:spPr/>
        <p:txBody>
          <a:bodyPr/>
          <a:lstStyle/>
          <a:p>
            <a:endParaRPr lang="hr-HR" dirty="0"/>
          </a:p>
        </p:txBody>
      </p:sp>
      <p:sp>
        <p:nvSpPr>
          <p:cNvPr id="4"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25093449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11231"/>
            <a:ext cx="9144000" cy="2387600"/>
          </a:xfrm>
        </p:spPr>
        <p:txBody>
          <a:bodyPr>
            <a:normAutofit fontScale="90000"/>
          </a:bodyPr>
          <a:lstStyle/>
          <a:p>
            <a:r>
              <a:rPr lang="hr-HR" b="1" dirty="0"/>
              <a:t>URAČUNAVANJE POREZA PLAĆENOG U INOZEMSTVU </a:t>
            </a:r>
            <a:br>
              <a:rPr lang="hr-HR" b="1" dirty="0"/>
            </a:br>
            <a:r>
              <a:rPr lang="hr-HR" b="1" u="sng" dirty="0"/>
              <a:t>KOD UTVRĐIVANJA GODIŠNJEG POREZA</a:t>
            </a:r>
            <a:endParaRPr lang="hr-HR" dirty="0"/>
          </a:p>
        </p:txBody>
      </p:sp>
      <p:sp>
        <p:nvSpPr>
          <p:cNvPr id="4" name="Rezervirano mjesto podnožja 6">
            <a:extLst>
              <a:ext uri="{FF2B5EF4-FFF2-40B4-BE49-F238E27FC236}">
                <a16:creationId xmlns:a16="http://schemas.microsoft.com/office/drawing/2014/main" id="{EB1CB9CB-3980-42FD-913C-4E693FE65472}"/>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r>
              <a:rPr lang="hr-HR" dirty="0"/>
              <a:t>PPDOH </a:t>
            </a:r>
            <a:r>
              <a:rPr lang="hr-HR" dirty="0" err="1"/>
              <a:t>čl</a:t>
            </a:r>
            <a:r>
              <a:rPr lang="hr-HR" dirty="0"/>
              <a:t>. 87. st. 1.  - Iznos do kojeg se inozemni porez može uračunati u tuzemni utvrđuje se na sljedeći način:</a:t>
            </a:r>
          </a:p>
          <a:p>
            <a:pPr marL="914400" lvl="1" indent="-457200" algn="just">
              <a:buFont typeface="+mj-lt"/>
              <a:buAutoNum type="arabicPeriod"/>
            </a:pPr>
            <a:r>
              <a:rPr lang="vi-VN" b="1" dirty="0">
                <a:solidFill>
                  <a:srgbClr val="FF0000"/>
                </a:solidFill>
              </a:rPr>
              <a:t>iz</a:t>
            </a:r>
            <a:r>
              <a:rPr lang="hr-HR" b="1" dirty="0">
                <a:solidFill>
                  <a:srgbClr val="FF0000"/>
                </a:solidFill>
              </a:rPr>
              <a:t> razmjera iznosa ukupno obračunanoga tuzemnog godišnjeg poreza na dohodak</a:t>
            </a:r>
            <a:r>
              <a:rPr lang="hr-HR" dirty="0"/>
              <a:t>, koji je umanjen sukladno članku 46. stavku 1. Zakona </a:t>
            </a:r>
            <a:r>
              <a:rPr lang="hr-HR" b="1" dirty="0">
                <a:solidFill>
                  <a:srgbClr val="FF0000"/>
                </a:solidFill>
              </a:rPr>
              <a:t>i iznosa ukupno u godišnjoj poreznoj prijavi iskazanog godišnjeg dohotka </a:t>
            </a:r>
            <a:r>
              <a:rPr lang="hr-HR" dirty="0"/>
              <a:t>(prije dodatnog umanjenja dohotka od samostalne djelatnosti za plaće novozaposlenih osoba, za iznos državne potpore za obrazovanje i izobrazbu te za iznos potpore male vrijednosti za izvođenje praktične nastave i vježbe naukovanja u sustavu vezanih obrta prema posebnim propisima, za iznos izdataka za istraživanje i razvoj i za preneseni gubitak) i prije umanjenja za osobni odbitak, </a:t>
            </a:r>
            <a:r>
              <a:rPr lang="hr-HR" b="1" dirty="0">
                <a:solidFill>
                  <a:srgbClr val="FF0000"/>
                </a:solidFill>
              </a:rPr>
              <a:t>utvrđuje se prosječna porezna stopa</a:t>
            </a:r>
          </a:p>
          <a:p>
            <a:pPr marL="914400" lvl="1" indent="-457200" algn="just">
              <a:buFont typeface="+mj-lt"/>
              <a:buAutoNum type="arabicPeriod"/>
            </a:pPr>
            <a:r>
              <a:rPr lang="hr-HR" b="1" dirty="0">
                <a:solidFill>
                  <a:srgbClr val="FF0000"/>
                </a:solidFill>
              </a:rPr>
              <a:t>primjenom prosječne porezne stope na iznos svakog pojedinačnog godišnjeg inozemnog dohotka dobiva se najviši iznos do kojega se može uračunati inozemni porez. Ako je u inozemstvu plaćen manji iznos poreza od najvišeg mogućeg za uračunavanje, uračunava se stvarno plaćeni porez.</a:t>
            </a:r>
          </a:p>
          <a:p>
            <a:endParaRPr lang="hr-HR" sz="1400"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4" name="Rezervirano mjesto podnožja 6">
            <a:extLst>
              <a:ext uri="{FF2B5EF4-FFF2-40B4-BE49-F238E27FC236}">
                <a16:creationId xmlns:a16="http://schemas.microsoft.com/office/drawing/2014/main" id="{34E83D97-664E-4296-8F47-A67CFB869466}"/>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algn="just"/>
            <a:r>
              <a:rPr lang="hr-HR" sz="2400" dirty="0"/>
              <a:t>PPDOH </a:t>
            </a:r>
            <a:r>
              <a:rPr lang="hr-HR" sz="2400" dirty="0" err="1"/>
              <a:t>čl</a:t>
            </a:r>
            <a:r>
              <a:rPr lang="hr-HR" sz="2400" dirty="0"/>
              <a:t>. 87. st. 2.  - </a:t>
            </a:r>
            <a:r>
              <a:rPr lang="hr-HR" sz="2400" b="1" dirty="0">
                <a:solidFill>
                  <a:srgbClr val="FF0000"/>
                </a:solidFill>
              </a:rPr>
              <a:t>Uračunavanje inozemnog poreza </a:t>
            </a:r>
            <a:r>
              <a:rPr lang="hr-HR" sz="2400" dirty="0"/>
              <a:t>u tuzemni porez na dohodak obavlja se u godišnjem obračunu poreza </a:t>
            </a:r>
            <a:r>
              <a:rPr lang="hr-HR" sz="2400" b="1" dirty="0">
                <a:solidFill>
                  <a:srgbClr val="FF0000"/>
                </a:solidFill>
              </a:rPr>
              <a:t>na temelju podnesene godišnje porezne prijave ili u posebnom postupku</a:t>
            </a:r>
            <a:r>
              <a:rPr lang="hr-HR" sz="2400" dirty="0"/>
              <a:t> utvrđivanja godišnjeg poreza na dohodak.​</a:t>
            </a:r>
          </a:p>
          <a:p>
            <a:pPr algn="just"/>
            <a:endParaRPr lang="hr-HR" sz="2400"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4" name="Rezervirano mjesto podnožja 6">
            <a:extLst>
              <a:ext uri="{FF2B5EF4-FFF2-40B4-BE49-F238E27FC236}">
                <a16:creationId xmlns:a16="http://schemas.microsoft.com/office/drawing/2014/main" id="{D82BBD04-3E1E-41B4-AC79-7B10E9AF9C28}"/>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6880" y="2698615"/>
            <a:ext cx="9144000" cy="2387600"/>
          </a:xfrm>
        </p:spPr>
        <p:txBody>
          <a:bodyPr>
            <a:normAutofit fontScale="90000"/>
          </a:bodyPr>
          <a:lstStyle/>
          <a:p>
            <a:r>
              <a:rPr lang="hr-HR" b="1" dirty="0"/>
              <a:t>URAČUNAVANJE POREZA PLAĆENOG U INOZEMSTVU KOD UTVRĐIVANJA </a:t>
            </a:r>
            <a:r>
              <a:rPr lang="hr-HR" b="1" u="sng" dirty="0"/>
              <a:t>KONAČNOG POREZA NA DOHODAK</a:t>
            </a:r>
            <a:endParaRPr lang="hr-HR" dirty="0"/>
          </a:p>
        </p:txBody>
      </p:sp>
      <p:sp>
        <p:nvSpPr>
          <p:cNvPr id="4" name="Rezervirano mjesto podnožja 6">
            <a:extLst>
              <a:ext uri="{FF2B5EF4-FFF2-40B4-BE49-F238E27FC236}">
                <a16:creationId xmlns:a16="http://schemas.microsoft.com/office/drawing/2014/main" id="{494BA9CB-F257-4486-8595-E7545D3696B5}"/>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algn="just"/>
            <a:r>
              <a:rPr lang="hr-HR" sz="2400" dirty="0"/>
              <a:t>PPDOH </a:t>
            </a:r>
            <a:r>
              <a:rPr lang="hr-HR" sz="2400" dirty="0" err="1"/>
              <a:t>čl</a:t>
            </a:r>
            <a:r>
              <a:rPr lang="hr-HR" sz="2400" dirty="0"/>
              <a:t>. 88. st. 1.  - Porezni obveznik rezident koji ostvari konačni dohodak iz članka 55. stavka 1. Zakona izravno iz inozemstva ili u inozemstvu, plaćeni porez u inozemstvu </a:t>
            </a:r>
            <a:r>
              <a:rPr lang="hr-HR" sz="2400" b="1" dirty="0">
                <a:solidFill>
                  <a:srgbClr val="FF0000"/>
                </a:solidFill>
              </a:rPr>
              <a:t>može uračunati u tuzemni porez najviše do iznosa poreza obračunanog na konačni dohodak koji bi platio u tuzemstvu</a:t>
            </a:r>
            <a:r>
              <a:rPr lang="hr-HR" sz="2400" dirty="0"/>
              <a:t>.</a:t>
            </a:r>
          </a:p>
          <a:p>
            <a:pPr algn="just"/>
            <a:endParaRPr lang="hr-HR" sz="2400" dirty="0"/>
          </a:p>
          <a:p>
            <a:r>
              <a:rPr lang="hr-HR" sz="2400" dirty="0"/>
              <a:t>PPDOH </a:t>
            </a:r>
            <a:r>
              <a:rPr lang="hr-HR" sz="2400" dirty="0" err="1"/>
              <a:t>čl</a:t>
            </a:r>
            <a:r>
              <a:rPr lang="hr-HR" sz="2400" dirty="0"/>
              <a:t>. 88. st. 2.  - Porez plaćen u inozemstvu iz stavka 1. ovoga članka </a:t>
            </a:r>
            <a:r>
              <a:rPr lang="hr-HR" sz="2400" b="1" dirty="0">
                <a:solidFill>
                  <a:srgbClr val="FF0000"/>
                </a:solidFill>
              </a:rPr>
              <a:t>uračunava se za svaki pojedinačni inozemni dohodak zasebno u tuzemni porez na dohodak</a:t>
            </a:r>
            <a:r>
              <a:rPr lang="hr-HR" sz="2400" dirty="0"/>
              <a:t>.</a:t>
            </a:r>
          </a:p>
          <a:p>
            <a:endParaRPr lang="hr-HR" sz="2400"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4" name="Rezervirano mjesto podnožja 6">
            <a:extLst>
              <a:ext uri="{FF2B5EF4-FFF2-40B4-BE49-F238E27FC236}">
                <a16:creationId xmlns:a16="http://schemas.microsoft.com/office/drawing/2014/main" id="{88E8DE8E-EDCA-48D8-9E48-62F887B2100A}"/>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pPr algn="just"/>
            <a:r>
              <a:rPr lang="hr-HR" sz="2400" dirty="0"/>
              <a:t>PPDOH </a:t>
            </a:r>
            <a:r>
              <a:rPr lang="hr-HR" sz="2400" dirty="0" err="1"/>
              <a:t>čl</a:t>
            </a:r>
            <a:r>
              <a:rPr lang="hr-HR" sz="2400" dirty="0"/>
              <a:t>. 88. st. 3.  - Porez plaćen u inozemstvu iz stavka 1. ovoga članka </a:t>
            </a:r>
            <a:r>
              <a:rPr lang="hr-HR" sz="2400" b="1" dirty="0">
                <a:solidFill>
                  <a:srgbClr val="FF0000"/>
                </a:solidFill>
              </a:rPr>
              <a:t>koji se može uračunati u tuzemni porez utvrđuje se tako da se na konačni dohodak ostvaren iz inozemstva ili u inozemstvu primijeni tuzemna porezna stopa propisana za taj dohodak</a:t>
            </a:r>
            <a:r>
              <a:rPr lang="hr-HR" sz="2400" dirty="0"/>
              <a:t>, te tako dobiveni iznos predstavlja </a:t>
            </a:r>
            <a:r>
              <a:rPr lang="hr-HR" sz="2400" b="1" dirty="0">
                <a:solidFill>
                  <a:srgbClr val="FF0000"/>
                </a:solidFill>
              </a:rPr>
              <a:t>najviši iznos do kojeg se može uračunati plaćeni inozemni porez. </a:t>
            </a:r>
            <a:r>
              <a:rPr lang="hr-HR" sz="2400" dirty="0"/>
              <a:t>Ako je u inozemstvu plaćen niži porez, tada se u tuzemni porez </a:t>
            </a:r>
            <a:r>
              <a:rPr lang="hr-HR" sz="2400" b="1" dirty="0">
                <a:solidFill>
                  <a:srgbClr val="FF0000"/>
                </a:solidFill>
              </a:rPr>
              <a:t>uračunava stvarno plaćeni porez u inozemstvu</a:t>
            </a:r>
            <a:r>
              <a:rPr lang="hr-HR" sz="2400" dirty="0"/>
              <a:t>.</a:t>
            </a:r>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Uračunavanje</a:t>
            </a:r>
          </a:p>
        </p:txBody>
      </p:sp>
      <p:sp>
        <p:nvSpPr>
          <p:cNvPr id="4" name="Rezervirano mjesto podnožja 6">
            <a:extLst>
              <a:ext uri="{FF2B5EF4-FFF2-40B4-BE49-F238E27FC236}">
                <a16:creationId xmlns:a16="http://schemas.microsoft.com/office/drawing/2014/main" id="{CE2B16C4-BF80-4138-B522-7092DF3BE399}"/>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t>UPIS U RPO</a:t>
            </a:r>
          </a:p>
        </p:txBody>
      </p:sp>
      <p:sp>
        <p:nvSpPr>
          <p:cNvPr id="3" name="Subtitle 2"/>
          <p:cNvSpPr>
            <a:spLocks noGrp="1"/>
          </p:cNvSpPr>
          <p:nvPr>
            <p:ph type="subTitle" idx="1"/>
          </p:nvPr>
        </p:nvSpPr>
        <p:spPr/>
        <p:txBody>
          <a:bodyPr/>
          <a:lstStyle/>
          <a:p>
            <a:endParaRPr lang="hr-HR"/>
          </a:p>
        </p:txBody>
      </p:sp>
      <p:sp>
        <p:nvSpPr>
          <p:cNvPr id="4" name="Rezervirano mjesto podnožja 6">
            <a:extLst>
              <a:ext uri="{FF2B5EF4-FFF2-40B4-BE49-F238E27FC236}">
                <a16:creationId xmlns:a16="http://schemas.microsoft.com/office/drawing/2014/main" id="{899764B6-F745-41CD-A1F6-5A64643EB5A9}"/>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a:extLst>
              <a:ext uri="{FF2B5EF4-FFF2-40B4-BE49-F238E27FC236}">
                <a16:creationId xmlns:a16="http://schemas.microsoft.com/office/drawing/2014/main" id="{A99E5F12-10A9-4802-BB2B-A90271D06333}"/>
              </a:ext>
            </a:extLst>
          </p:cNvPr>
          <p:cNvSpPr>
            <a:spLocks noGrp="1"/>
          </p:cNvSpPr>
          <p:nvPr>
            <p:ph type="body" sz="quarter" idx="10"/>
          </p:nvPr>
        </p:nvSpPr>
        <p:spPr/>
        <p:txBody>
          <a:bodyPr>
            <a:normAutofit/>
          </a:bodyPr>
          <a:lstStyle/>
          <a:p>
            <a:r>
              <a:rPr lang="hr-HR" dirty="0">
                <a:solidFill>
                  <a:schemeClr val="tx1"/>
                </a:solidFill>
              </a:rPr>
              <a:t>Upis u RPO</a:t>
            </a:r>
          </a:p>
        </p:txBody>
      </p:sp>
      <p:graphicFrame>
        <p:nvGraphicFramePr>
          <p:cNvPr id="5" name="Dijagram 4">
            <a:extLst>
              <a:ext uri="{FF2B5EF4-FFF2-40B4-BE49-F238E27FC236}">
                <a16:creationId xmlns:a16="http://schemas.microsoft.com/office/drawing/2014/main" id="{D00FF7CE-E6EB-452E-8C8A-EE34EFD72913}"/>
              </a:ext>
            </a:extLst>
          </p:cNvPr>
          <p:cNvGraphicFramePr/>
          <p:nvPr>
            <p:extLst>
              <p:ext uri="{D42A27DB-BD31-4B8C-83A1-F6EECF244321}">
                <p14:modId xmlns:p14="http://schemas.microsoft.com/office/powerpoint/2010/main" val="1916779532"/>
              </p:ext>
            </p:extLst>
          </p:nvPr>
        </p:nvGraphicFramePr>
        <p:xfrm>
          <a:off x="299616" y="908472"/>
          <a:ext cx="9144000" cy="547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lačić za govor: pravokutnik 6">
            <a:extLst>
              <a:ext uri="{FF2B5EF4-FFF2-40B4-BE49-F238E27FC236}">
                <a16:creationId xmlns:a16="http://schemas.microsoft.com/office/drawing/2014/main" id="{40FFDA99-7ADA-4777-9340-14A05FBF8D82}"/>
              </a:ext>
            </a:extLst>
          </p:cNvPr>
          <p:cNvSpPr/>
          <p:nvPr/>
        </p:nvSpPr>
        <p:spPr>
          <a:xfrm>
            <a:off x="7680176" y="1484784"/>
            <a:ext cx="2952328" cy="1152128"/>
          </a:xfrm>
          <a:prstGeom prst="wedgeRectCallout">
            <a:avLst>
              <a:gd name="adj1" fmla="val -59022"/>
              <a:gd name="adj2" fmla="val 73287"/>
            </a:avLst>
          </a:prstGeom>
          <a:solidFill>
            <a:srgbClr val="EC20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POSLODAVAC/ISPLATITELJ PRIMITKA MOŽE PREUZETI OBVEZU UPISA U RPO ZA POREZNE OBVEZNIKE</a:t>
            </a:r>
          </a:p>
        </p:txBody>
      </p:sp>
      <p:sp>
        <p:nvSpPr>
          <p:cNvPr id="8" name="Oblačić za govor: pravokutnik 7">
            <a:extLst>
              <a:ext uri="{FF2B5EF4-FFF2-40B4-BE49-F238E27FC236}">
                <a16:creationId xmlns:a16="http://schemas.microsoft.com/office/drawing/2014/main" id="{832778D7-4960-44F3-A781-47447A6DFBCF}"/>
              </a:ext>
            </a:extLst>
          </p:cNvPr>
          <p:cNvSpPr/>
          <p:nvPr/>
        </p:nvSpPr>
        <p:spPr>
          <a:xfrm>
            <a:off x="7607674" y="2996952"/>
            <a:ext cx="3060327" cy="1080120"/>
          </a:xfrm>
          <a:prstGeom prst="wedgeRectCallout">
            <a:avLst>
              <a:gd name="adj1" fmla="val -54895"/>
              <a:gd name="adj2" fmla="val -46345"/>
            </a:avLst>
          </a:prstGeom>
          <a:solidFill>
            <a:srgbClr val="EC20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a:solidFill>
                  <a:schemeClr val="bg1"/>
                </a:solidFill>
              </a:rPr>
              <a:t>I POREZNI OBVEZNICI KOJI OSTVARUJU PRIMITKE KOJI NE PODLIJEŽU PLAĆANJU POREZA</a:t>
            </a:r>
            <a:r>
              <a:rPr lang="hr-HR" sz="1600" b="1" dirty="0">
                <a:solidFill>
                  <a:schemeClr val="bg1"/>
                </a:solidFill>
              </a:rPr>
              <a:t>.</a:t>
            </a:r>
            <a:endParaRPr lang="hr-HR" sz="1600" dirty="0">
              <a:solidFill>
                <a:schemeClr val="bg1"/>
              </a:solidFill>
            </a:endParaRPr>
          </a:p>
        </p:txBody>
      </p:sp>
      <p:sp>
        <p:nvSpPr>
          <p:cNvPr id="6" name="Rezervirano mjesto podnožja 6">
            <a:extLst>
              <a:ext uri="{FF2B5EF4-FFF2-40B4-BE49-F238E27FC236}">
                <a16:creationId xmlns:a16="http://schemas.microsoft.com/office/drawing/2014/main" id="{0FEEAA8F-79E4-4699-ACFE-5BB9FB131107}"/>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extLst>
      <p:ext uri="{BB962C8B-B14F-4D97-AF65-F5344CB8AC3E}">
        <p14:creationId xmlns:p14="http://schemas.microsoft.com/office/powerpoint/2010/main" val="42713887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sadržaja 4">
            <a:extLst>
              <a:ext uri="{FF2B5EF4-FFF2-40B4-BE49-F238E27FC236}">
                <a16:creationId xmlns:a16="http://schemas.microsoft.com/office/drawing/2014/main" id="{852E6C4A-E4BB-4FB9-A3B7-B3E0854B99DE}"/>
              </a:ext>
            </a:extLst>
          </p:cNvPr>
          <p:cNvSpPr>
            <a:spLocks noGrp="1"/>
          </p:cNvSpPr>
          <p:nvPr>
            <p:ph idx="1"/>
          </p:nvPr>
        </p:nvSpPr>
        <p:spPr/>
        <p:txBody>
          <a:bodyPr>
            <a:normAutofit/>
          </a:bodyPr>
          <a:lstStyle/>
          <a:p>
            <a:pPr algn="just"/>
            <a:r>
              <a:rPr lang="hr-HR" sz="2400" dirty="0">
                <a:solidFill>
                  <a:srgbClr val="000000"/>
                </a:solidFill>
              </a:rPr>
              <a:t>ZPDOH čl. 87. st. 1. - </a:t>
            </a:r>
            <a:r>
              <a:rPr lang="hr-HR" sz="2400" dirty="0"/>
              <a:t>Radi osiguranja podataka potrebnih za utvrđivanje poreza, porezni obveznici, odnosno opunomoćenici dužni su ispostavi Porezne uprave nadležnoj prema njihovu prebivalištu ili uobičajenom boravištu podnijeti prijavu </a:t>
            </a:r>
            <a:r>
              <a:rPr lang="hr-HR" sz="2400" b="1" dirty="0">
                <a:solidFill>
                  <a:srgbClr val="FF0000"/>
                </a:solidFill>
              </a:rPr>
              <a:t>radi upisa u registar obveznika poreza na dohodak.</a:t>
            </a:r>
          </a:p>
          <a:p>
            <a:pPr algn="just"/>
            <a:r>
              <a:rPr lang="hr-HR" sz="2400" dirty="0">
                <a:solidFill>
                  <a:srgbClr val="000000"/>
                </a:solidFill>
              </a:rPr>
              <a:t>ZPDOH čl. 87. st. 3. - </a:t>
            </a:r>
            <a:r>
              <a:rPr lang="hr-HR" sz="2400" dirty="0"/>
              <a:t>Prijavu u registar poreznih obveznika podnose i porezni obveznicu koji ostvaruju dohodak te primitke </a:t>
            </a:r>
            <a:r>
              <a:rPr lang="hr-HR" sz="2400" b="1" dirty="0">
                <a:solidFill>
                  <a:srgbClr val="FF0000"/>
                </a:solidFill>
              </a:rPr>
              <a:t>na koje se ne plaća porez na dohodak i druge primitke koji se u smislu ovoga Zakona ne smatraju dohotkom iz inozemstva te primitke koji bi bili oporezivi porezom na dohodak da međunarodnim ugovorima nije drukčije uređeno.</a:t>
            </a:r>
          </a:p>
        </p:txBody>
      </p:sp>
      <p:sp>
        <p:nvSpPr>
          <p:cNvPr id="6" name="Rezervirano mjesto teksta 5">
            <a:extLst>
              <a:ext uri="{FF2B5EF4-FFF2-40B4-BE49-F238E27FC236}">
                <a16:creationId xmlns:a16="http://schemas.microsoft.com/office/drawing/2014/main" id="{ABB1C84D-A067-482A-B81E-5963A52A6BDB}"/>
              </a:ext>
            </a:extLst>
          </p:cNvPr>
          <p:cNvSpPr>
            <a:spLocks noGrp="1"/>
          </p:cNvSpPr>
          <p:nvPr>
            <p:ph type="body" sz="quarter" idx="10"/>
          </p:nvPr>
        </p:nvSpPr>
        <p:spPr/>
        <p:txBody>
          <a:bodyPr>
            <a:normAutofit/>
          </a:bodyPr>
          <a:lstStyle/>
          <a:p>
            <a:r>
              <a:rPr lang="hr-HR" dirty="0">
                <a:solidFill>
                  <a:schemeClr val="tx1"/>
                </a:solidFill>
              </a:rPr>
              <a:t>Upis u RPO</a:t>
            </a:r>
          </a:p>
          <a:p>
            <a:endParaRPr lang="hr-HR" dirty="0"/>
          </a:p>
        </p:txBody>
      </p:sp>
      <p:sp>
        <p:nvSpPr>
          <p:cNvPr id="4" name="Rezervirano mjesto podnožja 6">
            <a:extLst>
              <a:ext uri="{FF2B5EF4-FFF2-40B4-BE49-F238E27FC236}">
                <a16:creationId xmlns:a16="http://schemas.microsoft.com/office/drawing/2014/main" id="{122DCF38-40B4-4F36-B95E-29AC63D8FB8E}"/>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extLst>
      <p:ext uri="{BB962C8B-B14F-4D97-AF65-F5344CB8AC3E}">
        <p14:creationId xmlns:p14="http://schemas.microsoft.com/office/powerpoint/2010/main" val="3667199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pPr algn="just"/>
            <a:r>
              <a:rPr lang="hr-HR" sz="2400" dirty="0"/>
              <a:t>PPDOH </a:t>
            </a:r>
            <a:r>
              <a:rPr lang="hr-HR" sz="2400" dirty="0" err="1"/>
              <a:t>čl</a:t>
            </a:r>
            <a:r>
              <a:rPr lang="hr-HR" sz="2400" dirty="0"/>
              <a:t>. 93. st. 7. - </a:t>
            </a:r>
            <a:r>
              <a:rPr lang="vi-VN" sz="2400" dirty="0"/>
              <a:t>Za porezne obveznike koji ostvaruju dohodak iz ili u inozemstvu te primitke </a:t>
            </a:r>
            <a:r>
              <a:rPr lang="vi-VN" sz="2400" b="1" dirty="0">
                <a:solidFill>
                  <a:srgbClr val="FF0000"/>
                </a:solidFill>
              </a:rPr>
              <a:t>na koje se ne plaća porez na dohodak</a:t>
            </a:r>
            <a:r>
              <a:rPr lang="vi-VN" sz="2400" dirty="0"/>
              <a:t> i druge primitke koji se u smislu Zakona ne smatraju dohotkom iz inozemstva odnosno primitke koji bi bili oporezivi porezom na dohodak da međunarodnim ugovorima nije drugačije uređeno, </a:t>
            </a:r>
            <a:r>
              <a:rPr lang="vi-VN" sz="2400" b="1" dirty="0">
                <a:solidFill>
                  <a:srgbClr val="FF0000"/>
                </a:solidFill>
              </a:rPr>
              <a:t>obvezu podnošenja prijave u registar poreznih obveznika – Obrasca RPO mogu preuzeti poslodavci ili isplatitelji primitaka.</a:t>
            </a:r>
            <a:endParaRPr lang="hr-HR" sz="2400" dirty="0"/>
          </a:p>
          <a:p>
            <a:pPr algn="just"/>
            <a:r>
              <a:rPr lang="hr-HR" sz="2400" dirty="0"/>
              <a:t>PPDOH čl. 93.a st. 8. - Za dohodak iz inozemstva po osnovi kojeg je </a:t>
            </a:r>
            <a:r>
              <a:rPr lang="hr-HR" sz="2400" b="1" dirty="0">
                <a:solidFill>
                  <a:srgbClr val="FF0000"/>
                </a:solidFill>
              </a:rPr>
              <a:t>podnesena pisana izjava iz članka 89. Pravilnika smatra se da je izvršena obveza prijave dohotka iz inozemstva sukladno članku 87. stavku 2. Zakona.</a:t>
            </a:r>
          </a:p>
          <a:p>
            <a:endParaRPr lang="hr-HR" sz="2400"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Upis u RPO</a:t>
            </a:r>
          </a:p>
        </p:txBody>
      </p:sp>
      <p:sp>
        <p:nvSpPr>
          <p:cNvPr id="4" name="Rezervirano mjesto podnožja 6">
            <a:extLst>
              <a:ext uri="{FF2B5EF4-FFF2-40B4-BE49-F238E27FC236}">
                <a16:creationId xmlns:a16="http://schemas.microsoft.com/office/drawing/2014/main" id="{C08AC507-3B44-485A-928B-F7467C6C4B4C}"/>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r-HR" sz="2400" b="1" dirty="0"/>
              <a:t>ZPDOH </a:t>
            </a:r>
            <a:r>
              <a:rPr lang="hr-HR" sz="2400" b="1" dirty="0" err="1"/>
              <a:t>čl</a:t>
            </a:r>
            <a:r>
              <a:rPr lang="hr-HR" sz="2400" b="1" dirty="0"/>
              <a:t>. 12. </a:t>
            </a:r>
          </a:p>
          <a:p>
            <a:endParaRPr lang="hr-HR" sz="2400" b="1" dirty="0"/>
          </a:p>
          <a:p>
            <a:r>
              <a:rPr lang="hr-HR" sz="2400" b="1" dirty="0">
                <a:solidFill>
                  <a:srgbClr val="FF0000"/>
                </a:solidFill>
              </a:rPr>
              <a:t>Godišnji dohodak: </a:t>
            </a:r>
          </a:p>
          <a:p>
            <a:pPr lvl="1" algn="just"/>
            <a:r>
              <a:rPr lang="hr-HR" sz="2400" dirty="0"/>
              <a:t>Dohodak od nesamostalnog rada, </a:t>
            </a:r>
          </a:p>
          <a:p>
            <a:pPr lvl="1" algn="just"/>
            <a:r>
              <a:rPr lang="hr-HR" sz="2400" dirty="0"/>
              <a:t>Dohodak od samostalne djelatnosti - obrtnici, poljoprivrednici i ostale samostalne djelatnosti koji vode poslovne knjige</a:t>
            </a:r>
          </a:p>
          <a:p>
            <a:pPr lvl="1" algn="just"/>
            <a:r>
              <a:rPr lang="hr-HR" sz="2400" dirty="0"/>
              <a:t>Drugi dohodak koji se ne smatra konačnim </a:t>
            </a:r>
          </a:p>
          <a:p>
            <a:pPr marL="457200" lvl="1" indent="0" algn="just">
              <a:buNone/>
            </a:pPr>
            <a:r>
              <a:rPr lang="hr-HR" sz="2400" dirty="0"/>
              <a:t>	- naknade po ugovoru o djelu, </a:t>
            </a:r>
          </a:p>
          <a:p>
            <a:pPr marL="457200" lvl="1" indent="0" algn="just">
              <a:buNone/>
            </a:pPr>
            <a:r>
              <a:rPr lang="hr-HR" sz="2400" dirty="0"/>
              <a:t>	- autorski honorari i</a:t>
            </a:r>
          </a:p>
          <a:p>
            <a:pPr marL="457200" lvl="1" indent="0" algn="just">
              <a:buNone/>
            </a:pPr>
            <a:r>
              <a:rPr lang="hr-HR" sz="2400" dirty="0"/>
              <a:t>	- ostali povremeni primici</a:t>
            </a:r>
          </a:p>
          <a:p>
            <a:endParaRPr lang="hr-HR" dirty="0"/>
          </a:p>
        </p:txBody>
      </p:sp>
      <p:sp>
        <p:nvSpPr>
          <p:cNvPr id="3" name="Text Placeholder 2"/>
          <p:cNvSpPr>
            <a:spLocks noGrp="1"/>
          </p:cNvSpPr>
          <p:nvPr>
            <p:ph type="body" sz="quarter" idx="10"/>
          </p:nvPr>
        </p:nvSpPr>
        <p:spPr>
          <a:xfrm>
            <a:off x="678873" y="404664"/>
            <a:ext cx="6928801" cy="431800"/>
          </a:xfrm>
        </p:spPr>
        <p:txBody>
          <a:bodyPr>
            <a:normAutofit fontScale="85000" lnSpcReduction="10000"/>
          </a:bodyPr>
          <a:lstStyle/>
          <a:p>
            <a:r>
              <a:rPr lang="hr-HR" sz="3200" b="1" dirty="0">
                <a:solidFill>
                  <a:schemeClr val="tx1"/>
                </a:solidFill>
                <a:latin typeface="+mn-lt"/>
              </a:rPr>
              <a:t>Godišnji dohodak</a:t>
            </a:r>
            <a:endParaRPr lang="hr-HR" sz="3200" dirty="0">
              <a:solidFill>
                <a:schemeClr val="tx1"/>
              </a:solidFill>
              <a:latin typeface="+mn-lt"/>
            </a:endParaRPr>
          </a:p>
        </p:txBody>
      </p:sp>
      <p:sp>
        <p:nvSpPr>
          <p:cNvPr id="5"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a:bodyPr>
          <a:lstStyle/>
          <a:p>
            <a:pPr algn="just"/>
            <a:r>
              <a:rPr lang="hr-HR" sz="2400" dirty="0"/>
              <a:t>PPDOH </a:t>
            </a:r>
            <a:r>
              <a:rPr lang="hr-HR" sz="2400" dirty="0" err="1"/>
              <a:t>čl</a:t>
            </a:r>
            <a:r>
              <a:rPr lang="hr-HR" sz="2400" dirty="0"/>
              <a:t>. 93. st. 7. - </a:t>
            </a:r>
            <a:r>
              <a:rPr lang="vi-VN" sz="2400" dirty="0"/>
              <a:t>Za porezne obveznike koji ostvaruju dohodak iz ili u inozemstvu te primitke </a:t>
            </a:r>
            <a:r>
              <a:rPr lang="vi-VN" sz="2400" b="1" dirty="0">
                <a:solidFill>
                  <a:srgbClr val="FF0000"/>
                </a:solidFill>
              </a:rPr>
              <a:t>na koje se ne plaća porez na dohodak</a:t>
            </a:r>
            <a:r>
              <a:rPr lang="vi-VN" sz="2400" dirty="0"/>
              <a:t> i druge primitke koji se u smislu Zakona ne smatraju dohotkom iz inozemstva odnosno primitke koji bi bili oporezivi porezom na dohodak da međunarodnim ugovorima nije drugačije uređeno, </a:t>
            </a:r>
            <a:r>
              <a:rPr lang="vi-VN" sz="2400" b="1" dirty="0">
                <a:solidFill>
                  <a:srgbClr val="FF0000"/>
                </a:solidFill>
              </a:rPr>
              <a:t>obvezu podnošenja prijave u registar poreznih obveznika – Obrasca RPO mogu preuzeti poslodavci ili isplatitelji primitaka.</a:t>
            </a:r>
            <a:endParaRPr lang="hr-HR" sz="2400" dirty="0"/>
          </a:p>
          <a:p>
            <a:pPr algn="just"/>
            <a:r>
              <a:rPr lang="hr-HR" sz="2400" dirty="0"/>
              <a:t>PPDOH </a:t>
            </a:r>
            <a:r>
              <a:rPr lang="hr-HR" sz="2400" dirty="0" err="1"/>
              <a:t>čl</a:t>
            </a:r>
            <a:r>
              <a:rPr lang="hr-HR" sz="2400" dirty="0"/>
              <a:t>. 93.a st. 8. - Za dohodak iz inozemstva po osnovi kojeg je </a:t>
            </a:r>
            <a:r>
              <a:rPr lang="hr-HR" sz="2400" b="1" dirty="0">
                <a:solidFill>
                  <a:srgbClr val="FF0000"/>
                </a:solidFill>
              </a:rPr>
              <a:t>podnesena pisana izjava iz članka 89. Pravilnika smatra se da je izvršena obveza prijave dohotka iz inozemstva sukladno članku 87. stavku 2. Zakona.</a:t>
            </a:r>
          </a:p>
          <a:p>
            <a:endParaRPr lang="hr-HR" sz="2400" dirty="0"/>
          </a:p>
        </p:txBody>
      </p:sp>
      <p:sp>
        <p:nvSpPr>
          <p:cNvPr id="3" name="Rezervirano mjesto teksta 2"/>
          <p:cNvSpPr>
            <a:spLocks noGrp="1"/>
          </p:cNvSpPr>
          <p:nvPr>
            <p:ph type="body" sz="quarter" idx="10"/>
          </p:nvPr>
        </p:nvSpPr>
        <p:spPr/>
        <p:txBody>
          <a:bodyPr>
            <a:normAutofit/>
          </a:bodyPr>
          <a:lstStyle/>
          <a:p>
            <a:r>
              <a:rPr lang="hr-HR" dirty="0">
                <a:solidFill>
                  <a:schemeClr val="tx1"/>
                </a:solidFill>
              </a:rPr>
              <a:t>Upis u RPO</a:t>
            </a:r>
          </a:p>
        </p:txBody>
      </p:sp>
      <p:sp>
        <p:nvSpPr>
          <p:cNvPr id="4" name="Rezervirano mjesto podnožja 6">
            <a:extLst>
              <a:ext uri="{FF2B5EF4-FFF2-40B4-BE49-F238E27FC236}">
                <a16:creationId xmlns:a16="http://schemas.microsoft.com/office/drawing/2014/main" id="{464AF262-9A1A-432E-9F0F-AA0E9D923B42}"/>
              </a:ext>
            </a:extLst>
          </p:cNvPr>
          <p:cNvSpPr txBox="1">
            <a:spLocks/>
          </p:cNvSpPr>
          <p:nvPr/>
        </p:nvSpPr>
        <p:spPr>
          <a:xfrm>
            <a:off x="4648200" y="6356351"/>
            <a:ext cx="2895600" cy="365125"/>
          </a:xfrm>
          <a:prstGeom prst="rect">
            <a:avLst/>
          </a:prstGeom>
        </p:spPr>
        <p:txBody>
          <a:bodyPr/>
          <a:ls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hr-HR" sz="1200" dirty="0">
                <a:solidFill>
                  <a:srgbClr val="898989"/>
                </a:solidFill>
              </a:rPr>
              <a:t>© Željko Martinović &amp; Dalibor Legac</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t>Isplata dohotka </a:t>
            </a:r>
            <a:r>
              <a:rPr lang="hr-HR" dirty="0" err="1"/>
              <a:t>nerezidentima</a:t>
            </a:r>
            <a:endParaRPr lang="hr-HR" dirty="0"/>
          </a:p>
        </p:txBody>
      </p:sp>
      <p:sp>
        <p:nvSpPr>
          <p:cNvPr id="3" name="Subtitle 2"/>
          <p:cNvSpPr>
            <a:spLocks noGrp="1"/>
          </p:cNvSpPr>
          <p:nvPr>
            <p:ph type="subTitle" idx="1"/>
          </p:nvPr>
        </p:nvSpPr>
        <p:spPr/>
        <p:txBody>
          <a:bodyPr/>
          <a:lstStyle/>
          <a:p>
            <a:endParaRPr lang="hr-HR"/>
          </a:p>
        </p:txBody>
      </p:sp>
      <p:sp>
        <p:nvSpPr>
          <p:cNvPr id="4" name="Rezervirano mjesto podnožja 6">
            <a:extLst>
              <a:ext uri="{FF2B5EF4-FFF2-40B4-BE49-F238E27FC236}">
                <a16:creationId xmlns:a16="http://schemas.microsoft.com/office/drawing/2014/main" id="{5C73819B-A898-4AFA-A58F-9E9089E0AD9C}"/>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81200" y="0"/>
            <a:ext cx="8229600" cy="1124744"/>
          </a:xfrm>
        </p:spPr>
        <p:txBody>
          <a:bodyPr>
            <a:normAutofit/>
          </a:bodyPr>
          <a:lstStyle/>
          <a:p>
            <a:r>
              <a:rPr lang="hr-HR" dirty="0"/>
              <a:t>Isplata dohotka </a:t>
            </a:r>
            <a:r>
              <a:rPr lang="hr-HR" dirty="0" err="1"/>
              <a:t>nerezidetnima</a:t>
            </a:r>
            <a:endParaRPr lang="hr-HR" dirty="0"/>
          </a:p>
        </p:txBody>
      </p:sp>
      <p:graphicFrame>
        <p:nvGraphicFramePr>
          <p:cNvPr id="4" name="Rezervirano mjesto sadržaja 3"/>
          <p:cNvGraphicFramePr>
            <a:graphicFrameLocks noGrp="1"/>
          </p:cNvGraphicFramePr>
          <p:nvPr>
            <p:ph idx="1"/>
          </p:nvPr>
        </p:nvGraphicFramePr>
        <p:xfrm>
          <a:off x="1524000" y="1196752"/>
          <a:ext cx="91440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zervirano mjesto podnožja 6">
            <a:extLst>
              <a:ext uri="{FF2B5EF4-FFF2-40B4-BE49-F238E27FC236}">
                <a16:creationId xmlns:a16="http://schemas.microsoft.com/office/drawing/2014/main" id="{10AB2A85-4975-4BE5-A9FF-2A934532ABFB}"/>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600" dirty="0"/>
              <a:t>Isplata dohotka </a:t>
            </a:r>
            <a:r>
              <a:rPr lang="hr-HR" sz="3600" dirty="0" err="1"/>
              <a:t>nerezidetnima</a:t>
            </a:r>
            <a:endParaRPr lang="hr-HR" sz="3600" dirty="0"/>
          </a:p>
        </p:txBody>
      </p:sp>
      <p:sp>
        <p:nvSpPr>
          <p:cNvPr id="3" name="Rezervirano mjesto sadržaja 2"/>
          <p:cNvSpPr>
            <a:spLocks noGrp="1"/>
          </p:cNvSpPr>
          <p:nvPr>
            <p:ph idx="1"/>
          </p:nvPr>
        </p:nvSpPr>
        <p:spPr>
          <a:xfrm>
            <a:off x="436728" y="1484785"/>
            <a:ext cx="11204812" cy="4641379"/>
          </a:xfrm>
        </p:spPr>
        <p:txBody>
          <a:bodyPr>
            <a:normAutofit/>
          </a:bodyPr>
          <a:lstStyle/>
          <a:p>
            <a:pPr algn="just"/>
            <a:endParaRPr lang="hr-HR" sz="2000" dirty="0">
              <a:latin typeface="Arial" pitchFamily="34" charset="0"/>
              <a:cs typeface="Arial" pitchFamily="34" charset="0"/>
            </a:endParaRPr>
          </a:p>
          <a:p>
            <a:pPr algn="just"/>
            <a:r>
              <a:rPr lang="hr-HR" sz="2400" dirty="0">
                <a:latin typeface="Arial" pitchFamily="34" charset="0"/>
                <a:cs typeface="Arial" pitchFamily="34" charset="0"/>
              </a:rPr>
              <a:t>ZPDOH </a:t>
            </a:r>
            <a:r>
              <a:rPr lang="hr-HR" sz="2400" dirty="0" err="1">
                <a:latin typeface="Arial" pitchFamily="34" charset="0"/>
                <a:cs typeface="Arial" pitchFamily="34" charset="0"/>
              </a:rPr>
              <a:t>čl</a:t>
            </a:r>
            <a:r>
              <a:rPr lang="hr-HR" sz="2400" dirty="0">
                <a:latin typeface="Arial" pitchFamily="34" charset="0"/>
                <a:cs typeface="Arial" pitchFamily="34" charset="0"/>
              </a:rPr>
              <a:t>. 16. st. 1. – “</a:t>
            </a:r>
            <a:r>
              <a:rPr lang="hr-HR" sz="2400" dirty="0" err="1">
                <a:latin typeface="Arial" pitchFamily="34" charset="0"/>
                <a:cs typeface="Arial" pitchFamily="34" charset="0"/>
              </a:rPr>
              <a:t>Nerezidentu</a:t>
            </a:r>
            <a:r>
              <a:rPr lang="hr-HR" sz="2400" dirty="0">
                <a:latin typeface="Arial" pitchFamily="34" charset="0"/>
                <a:cs typeface="Arial" pitchFamily="34" charset="0"/>
              </a:rPr>
              <a:t> se ostvareni dohodak iz članka 13. ovoga Zakona umanjuje za osnovni osobni odbitak iz članka 14. stavka 3. ovoga Zakona </a:t>
            </a:r>
            <a:r>
              <a:rPr lang="hr-HR" sz="2400" b="1" u="sng" dirty="0">
                <a:solidFill>
                  <a:srgbClr val="FF0000"/>
                </a:solidFill>
                <a:latin typeface="Arial" pitchFamily="34" charset="0"/>
                <a:cs typeface="Arial" pitchFamily="34" charset="0"/>
              </a:rPr>
              <a:t>za mjesece u kojima ostvaruje dohodak u tuzemstvu.”</a:t>
            </a:r>
          </a:p>
          <a:p>
            <a:pPr algn="just"/>
            <a:endParaRPr lang="hr-HR" sz="2400" b="1" u="sng" dirty="0">
              <a:solidFill>
                <a:srgbClr val="FF0000"/>
              </a:solidFill>
              <a:latin typeface="Arial" pitchFamily="34" charset="0"/>
              <a:cs typeface="Arial" pitchFamily="34" charset="0"/>
            </a:endParaRPr>
          </a:p>
          <a:p>
            <a:pPr algn="just"/>
            <a:r>
              <a:rPr lang="hr-HR" sz="2400" dirty="0">
                <a:latin typeface="Arial" pitchFamily="34" charset="0"/>
                <a:cs typeface="Arial" pitchFamily="34" charset="0"/>
              </a:rPr>
              <a:t>ZPDOH čl.16. st. 2. – “Oporezivi dohodak </a:t>
            </a:r>
            <a:r>
              <a:rPr lang="hr-HR" sz="2400" dirty="0" err="1">
                <a:latin typeface="Arial" pitchFamily="34" charset="0"/>
                <a:cs typeface="Arial" pitchFamily="34" charset="0"/>
              </a:rPr>
              <a:t>nerezidenta</a:t>
            </a:r>
            <a:r>
              <a:rPr lang="hr-HR" sz="2400" dirty="0">
                <a:latin typeface="Arial" pitchFamily="34" charset="0"/>
                <a:cs typeface="Arial" pitchFamily="34" charset="0"/>
              </a:rPr>
              <a:t> čini dohodak iz stavka 1. ovoga članka, koji </a:t>
            </a:r>
            <a:r>
              <a:rPr lang="hr-HR" sz="2400" b="1" dirty="0" err="1">
                <a:solidFill>
                  <a:srgbClr val="FF0000"/>
                </a:solidFill>
                <a:latin typeface="Arial" pitchFamily="34" charset="0"/>
                <a:cs typeface="Arial" pitchFamily="34" charset="0"/>
              </a:rPr>
              <a:t>nerezident</a:t>
            </a:r>
            <a:r>
              <a:rPr lang="hr-HR" sz="2400" b="1" dirty="0">
                <a:solidFill>
                  <a:srgbClr val="FF0000"/>
                </a:solidFill>
                <a:latin typeface="Arial" pitchFamily="34" charset="0"/>
                <a:cs typeface="Arial" pitchFamily="34" charset="0"/>
              </a:rPr>
              <a:t> ostvari u tuzemstvu (načelo tuzemnog dohotka).”</a:t>
            </a:r>
          </a:p>
          <a:p>
            <a:pPr algn="just"/>
            <a:endParaRPr lang="hr-HR" sz="2400" b="1" u="sng" dirty="0">
              <a:solidFill>
                <a:srgbClr val="FF0000"/>
              </a:solidFill>
              <a:latin typeface="Arial" pitchFamily="34" charset="0"/>
              <a:cs typeface="Arial" pitchFamily="34" charset="0"/>
            </a:endParaRPr>
          </a:p>
          <a:p>
            <a:pPr algn="just"/>
            <a:endParaRPr lang="hr-HR" sz="2400" u="sng" dirty="0">
              <a:latin typeface="Arial" pitchFamily="34" charset="0"/>
              <a:cs typeface="Arial" pitchFamily="34" charset="0"/>
            </a:endParaRPr>
          </a:p>
        </p:txBody>
      </p:sp>
      <p:sp>
        <p:nvSpPr>
          <p:cNvPr id="5" name="Rezervirano mjesto podnožja 4"/>
          <p:cNvSpPr>
            <a:spLocks noGrp="1"/>
          </p:cNvSpPr>
          <p:nvPr>
            <p:ph type="ftr" sz="quarter" idx="11"/>
          </p:nvPr>
        </p:nvSpPr>
        <p:spPr/>
        <p:txBody>
          <a:bodyPr/>
          <a:lstStyle/>
          <a:p>
            <a:r>
              <a:rPr lang="hr-HR" dirty="0"/>
              <a:t>Željko Martinović &amp; Dalibor </a:t>
            </a:r>
            <a:r>
              <a:rPr lang="hr-HR" dirty="0" err="1"/>
              <a:t>Legac</a:t>
            </a:r>
            <a:endParaRPr lang="hr-H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600" dirty="0"/>
              <a:t>Isplata dohotka </a:t>
            </a:r>
            <a:r>
              <a:rPr lang="hr-HR" sz="3600" dirty="0" err="1"/>
              <a:t>nerezidetnima</a:t>
            </a:r>
            <a:endParaRPr lang="hr-HR" sz="3600" dirty="0"/>
          </a:p>
        </p:txBody>
      </p:sp>
      <p:sp>
        <p:nvSpPr>
          <p:cNvPr id="3" name="Rezervirano mjesto sadržaja 2"/>
          <p:cNvSpPr>
            <a:spLocks noGrp="1"/>
          </p:cNvSpPr>
          <p:nvPr>
            <p:ph idx="1"/>
          </p:nvPr>
        </p:nvSpPr>
        <p:spPr>
          <a:xfrm>
            <a:off x="504967" y="1556792"/>
            <a:ext cx="11327642" cy="5301208"/>
          </a:xfrm>
        </p:spPr>
        <p:txBody>
          <a:bodyPr>
            <a:noAutofit/>
          </a:bodyPr>
          <a:lstStyle/>
          <a:p>
            <a:endParaRPr lang="hr-HR" sz="2400" dirty="0">
              <a:solidFill>
                <a:srgbClr val="000000"/>
              </a:solidFill>
              <a:latin typeface="Arial" panose="020B0604020202020204" pitchFamily="34" charset="0"/>
              <a:cs typeface="Arial" pitchFamily="34" charset="0"/>
            </a:endParaRPr>
          </a:p>
          <a:p>
            <a:pPr algn="just"/>
            <a:r>
              <a:rPr lang="hr-HR" sz="2400" dirty="0">
                <a:solidFill>
                  <a:srgbClr val="000000"/>
                </a:solidFill>
                <a:latin typeface="Arial" panose="020B0604020202020204" pitchFamily="34" charset="0"/>
                <a:cs typeface="Arial" pitchFamily="34" charset="0"/>
              </a:rPr>
              <a:t>PPDOH čl. 86. st. 1.  - </a:t>
            </a:r>
            <a:r>
              <a:rPr lang="hr-HR" sz="2400" b="1" dirty="0">
                <a:solidFill>
                  <a:srgbClr val="FF0000"/>
                </a:solidFill>
                <a:latin typeface="Arial" panose="020B0604020202020204" pitchFamily="34" charset="0"/>
                <a:cs typeface="Arial" panose="020B0604020202020204" pitchFamily="34" charset="0"/>
              </a:rPr>
              <a:t>Tuzemni isplatitelj </a:t>
            </a:r>
            <a:r>
              <a:rPr lang="hr-HR" sz="2400" dirty="0">
                <a:solidFill>
                  <a:srgbClr val="000000"/>
                </a:solidFill>
                <a:latin typeface="Arial" panose="020B0604020202020204" pitchFamily="34" charset="0"/>
                <a:cs typeface="Arial" panose="020B0604020202020204" pitchFamily="34" charset="0"/>
              </a:rPr>
              <a:t>primitaka obvezan je </a:t>
            </a:r>
            <a:r>
              <a:rPr lang="hr-HR" sz="2400" dirty="0" err="1">
                <a:solidFill>
                  <a:srgbClr val="000000"/>
                </a:solidFill>
                <a:latin typeface="Arial" panose="020B0604020202020204" pitchFamily="34" charset="0"/>
                <a:cs typeface="Arial" panose="020B0604020202020204" pitchFamily="34" charset="0"/>
              </a:rPr>
              <a:t>nerezidentima</a:t>
            </a:r>
            <a:r>
              <a:rPr lang="hr-HR" sz="2400" dirty="0">
                <a:solidFill>
                  <a:srgbClr val="000000"/>
                </a:solidFill>
                <a:latin typeface="Arial" panose="020B0604020202020204" pitchFamily="34" charset="0"/>
                <a:cs typeface="Arial" panose="020B0604020202020204" pitchFamily="34" charset="0"/>
              </a:rPr>
              <a:t> </a:t>
            </a:r>
            <a:r>
              <a:rPr lang="hr-HR" sz="2400" b="1" dirty="0">
                <a:solidFill>
                  <a:srgbClr val="FF0000"/>
                </a:solidFill>
                <a:latin typeface="Arial" panose="020B0604020202020204" pitchFamily="34" charset="0"/>
                <a:cs typeface="Arial" panose="020B0604020202020204" pitchFamily="34" charset="0"/>
              </a:rPr>
              <a:t>pri svakoj isplati primitaka od kojih se utvrđuje dohodak</a:t>
            </a:r>
            <a:r>
              <a:rPr lang="hr-HR" sz="2400" dirty="0">
                <a:solidFill>
                  <a:srgbClr val="000000"/>
                </a:solidFill>
                <a:latin typeface="Arial" panose="020B0604020202020204" pitchFamily="34" charset="0"/>
                <a:cs typeface="Arial" panose="020B0604020202020204" pitchFamily="34" charset="0"/>
              </a:rPr>
              <a:t> prema članku 5. ​Zakona, </a:t>
            </a:r>
            <a:r>
              <a:rPr lang="hr-HR" sz="2400" b="1" dirty="0">
                <a:solidFill>
                  <a:srgbClr val="FF0000"/>
                </a:solidFill>
                <a:latin typeface="Arial" panose="020B0604020202020204" pitchFamily="34" charset="0"/>
                <a:cs typeface="Arial" panose="020B0604020202020204" pitchFamily="34" charset="0"/>
              </a:rPr>
              <a:t>obračunati, obustaviti i uplatiti porez na dohodak u skladu s odredbama Zakona i međunarodnog ugovora </a:t>
            </a:r>
            <a:r>
              <a:rPr lang="hr-HR" sz="2400" dirty="0">
                <a:solidFill>
                  <a:srgbClr val="000000"/>
                </a:solidFill>
                <a:latin typeface="Arial" panose="020B0604020202020204" pitchFamily="34" charset="0"/>
                <a:cs typeface="Arial" panose="020B0604020202020204" pitchFamily="34" charset="0"/>
              </a:rPr>
              <a:t>koji je u primjeni.</a:t>
            </a:r>
          </a:p>
          <a:p>
            <a:pPr marL="0" indent="0" algn="just">
              <a:buNone/>
            </a:pPr>
            <a:endParaRPr lang="hr-HR" sz="2400" dirty="0">
              <a:solidFill>
                <a:srgbClr val="000000"/>
              </a:solidFill>
              <a:latin typeface="Arial" panose="020B0604020202020204" pitchFamily="34" charset="0"/>
              <a:cs typeface="Arial" panose="020B0604020202020204" pitchFamily="34" charset="0"/>
            </a:endParaRPr>
          </a:p>
          <a:p>
            <a:pPr algn="just" fontAlgn="base"/>
            <a:r>
              <a:rPr lang="hr-HR" sz="2400" dirty="0">
                <a:solidFill>
                  <a:srgbClr val="000000"/>
                </a:solidFill>
                <a:latin typeface="Arial" panose="020B0604020202020204" pitchFamily="34" charset="0"/>
                <a:cs typeface="Arial" panose="020B0604020202020204" pitchFamily="34" charset="0"/>
              </a:rPr>
              <a:t>PPDOH čl. 86. st. 2.  - U slučaju iz stavka 1. ovoga članka, ispostava Porezne uprave </a:t>
            </a:r>
            <a:r>
              <a:rPr lang="hr-HR" sz="2400" b="1" dirty="0">
                <a:solidFill>
                  <a:srgbClr val="FF0000"/>
                </a:solidFill>
                <a:latin typeface="Arial" pitchFamily="34" charset="0"/>
                <a:cs typeface="Arial" pitchFamily="34" charset="0"/>
              </a:rPr>
              <a:t>mjesno nadležna prema sjedištu isplatitelja na zahtjev </a:t>
            </a:r>
            <a:r>
              <a:rPr lang="hr-HR" sz="2400" b="1" dirty="0" err="1">
                <a:solidFill>
                  <a:srgbClr val="FF0000"/>
                </a:solidFill>
                <a:latin typeface="Arial" pitchFamily="34" charset="0"/>
                <a:cs typeface="Arial" pitchFamily="34" charset="0"/>
              </a:rPr>
              <a:t>nerezidenta</a:t>
            </a:r>
            <a:r>
              <a:rPr lang="hr-HR" sz="2400" b="1" dirty="0">
                <a:solidFill>
                  <a:srgbClr val="FF0000"/>
                </a:solidFill>
                <a:latin typeface="Arial" pitchFamily="34" charset="0"/>
                <a:cs typeface="Arial" pitchFamily="34" charset="0"/>
              </a:rPr>
              <a:t> izdaje potvrdu o ostvarenom dohotku i plaćenom porezu na dohodak u Republici Hrvatskoj.</a:t>
            </a:r>
            <a:endParaRPr lang="hr-HR" sz="2400" b="1" u="sng" dirty="0">
              <a:solidFill>
                <a:srgbClr val="FF0000"/>
              </a:solidFill>
              <a:latin typeface="Arial" panose="020B0604020202020204" pitchFamily="34" charset="0"/>
              <a:cs typeface="Arial" pitchFamily="34" charset="0"/>
            </a:endParaRPr>
          </a:p>
        </p:txBody>
      </p:sp>
      <p:sp>
        <p:nvSpPr>
          <p:cNvPr id="4" name="Rezervirano mjesto podnožja 6">
            <a:extLst>
              <a:ext uri="{FF2B5EF4-FFF2-40B4-BE49-F238E27FC236}">
                <a16:creationId xmlns:a16="http://schemas.microsoft.com/office/drawing/2014/main" id="{708DF2FF-8C3C-4D56-B8AC-421EBCF6AE0E}"/>
              </a:ext>
            </a:extLst>
          </p:cNvPr>
          <p:cNvSpPr>
            <a:spLocks noGrp="1"/>
          </p:cNvSpPr>
          <p:nvPr>
            <p:ph type="ftr" sz="quarter" idx="11"/>
          </p:nvPr>
        </p:nvSpPr>
        <p:spPr>
          <a:xfrm>
            <a:off x="4648200" y="6492876"/>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22316548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600" dirty="0"/>
              <a:t>Isplata dohotka </a:t>
            </a:r>
            <a:r>
              <a:rPr lang="hr-HR" sz="3600" dirty="0" err="1"/>
              <a:t>nerezidetnima</a:t>
            </a:r>
            <a:endParaRPr lang="hr-HR" sz="3600" dirty="0"/>
          </a:p>
        </p:txBody>
      </p:sp>
      <p:sp>
        <p:nvSpPr>
          <p:cNvPr id="3" name="Rezervirano mjesto sadržaja 2"/>
          <p:cNvSpPr>
            <a:spLocks noGrp="1"/>
          </p:cNvSpPr>
          <p:nvPr>
            <p:ph idx="1"/>
          </p:nvPr>
        </p:nvSpPr>
        <p:spPr>
          <a:xfrm>
            <a:off x="477671" y="1556792"/>
            <a:ext cx="11136573" cy="5301208"/>
          </a:xfrm>
        </p:spPr>
        <p:txBody>
          <a:bodyPr>
            <a:noAutofit/>
          </a:bodyPr>
          <a:lstStyle/>
          <a:p>
            <a:pPr algn="just" fontAlgn="base"/>
            <a:r>
              <a:rPr lang="hr-HR" sz="2400" dirty="0">
                <a:solidFill>
                  <a:srgbClr val="000000"/>
                </a:solidFill>
                <a:latin typeface="Arial" panose="020B0604020202020204" pitchFamily="34" charset="0"/>
                <a:cs typeface="Arial" pitchFamily="34" charset="0"/>
              </a:rPr>
              <a:t>PPDOH čl. 86. st. 3. - </a:t>
            </a:r>
            <a:r>
              <a:rPr lang="hr-HR" sz="2400" b="1" dirty="0">
                <a:solidFill>
                  <a:srgbClr val="FF0000"/>
                </a:solidFill>
                <a:latin typeface="Arial" panose="020B0604020202020204" pitchFamily="34" charset="0"/>
                <a:cs typeface="Arial" panose="020B0604020202020204" pitchFamily="34" charset="0"/>
              </a:rPr>
              <a:t>Ako</a:t>
            </a:r>
            <a:r>
              <a:rPr lang="hr-HR" sz="2400" dirty="0">
                <a:solidFill>
                  <a:srgbClr val="000000"/>
                </a:solidFill>
                <a:latin typeface="Arial" panose="020B0604020202020204" pitchFamily="34" charset="0"/>
                <a:cs typeface="Arial" panose="020B0604020202020204" pitchFamily="34" charset="0"/>
              </a:rPr>
              <a:t> Republika Hrvatska </a:t>
            </a:r>
            <a:r>
              <a:rPr lang="hr-HR" sz="2400" b="1" dirty="0">
                <a:solidFill>
                  <a:srgbClr val="FF0000"/>
                </a:solidFill>
                <a:latin typeface="Arial" panose="020B0604020202020204" pitchFamily="34" charset="0"/>
                <a:cs typeface="Arial" panose="020B0604020202020204" pitchFamily="34" charset="0"/>
              </a:rPr>
              <a:t>ima s državom čiji je porezni obveznik rezident, sklopljen ugovor o izbjegavanju dvostrukog oporezivanja, odredbe ugovora </a:t>
            </a:r>
            <a:r>
              <a:rPr lang="hr-HR" sz="2400" dirty="0">
                <a:solidFill>
                  <a:srgbClr val="000000"/>
                </a:solidFill>
                <a:latin typeface="Arial" panose="020B0604020202020204" pitchFamily="34" charset="0"/>
                <a:cs typeface="Arial" panose="020B0604020202020204" pitchFamily="34" charset="0"/>
              </a:rPr>
              <a:t>primjenjivat će se na način propisan stavcima 4. – 11. ovoga članka.</a:t>
            </a:r>
          </a:p>
          <a:p>
            <a:pPr algn="just" fontAlgn="base"/>
            <a:endParaRPr lang="hr-HR" sz="2400" dirty="0">
              <a:solidFill>
                <a:srgbClr val="000000"/>
              </a:solidFill>
              <a:latin typeface="Arial" panose="020B0604020202020204" pitchFamily="34" charset="0"/>
              <a:cs typeface="Arial" panose="020B0604020202020204" pitchFamily="34" charset="0"/>
            </a:endParaRPr>
          </a:p>
          <a:p>
            <a:pPr fontAlgn="base"/>
            <a:r>
              <a:rPr lang="hr-HR" sz="2400" dirty="0">
                <a:solidFill>
                  <a:srgbClr val="000000"/>
                </a:solidFill>
                <a:latin typeface="Arial" panose="020B0604020202020204" pitchFamily="34" charset="0"/>
                <a:cs typeface="Arial" panose="020B0604020202020204" pitchFamily="34" charset="0"/>
              </a:rPr>
              <a:t>PPDOH čl. 86. st. 4.  - </a:t>
            </a:r>
            <a:r>
              <a:rPr lang="hr-HR" sz="2400" b="1" dirty="0">
                <a:solidFill>
                  <a:srgbClr val="FF0000"/>
                </a:solidFill>
                <a:latin typeface="Arial" pitchFamily="34" charset="0"/>
                <a:cs typeface="Arial" pitchFamily="34" charset="0"/>
              </a:rPr>
              <a:t>Prava iz Ugovora ostvaruju se na temelju obrazaca</a:t>
            </a:r>
            <a:r>
              <a:rPr lang="hr-HR" sz="2400" dirty="0">
                <a:solidFill>
                  <a:srgbClr val="000000"/>
                </a:solidFill>
                <a:latin typeface="Arial" pitchFamily="34" charset="0"/>
                <a:cs typeface="Arial" pitchFamily="34" charset="0"/>
              </a:rPr>
              <a:t>, ovisno o vrsti isplate:</a:t>
            </a:r>
          </a:p>
          <a:p>
            <a:pPr marL="0" indent="0" fontAlgn="base">
              <a:buNone/>
            </a:pPr>
            <a:endParaRPr lang="hr-HR" sz="2400" dirty="0">
              <a:solidFill>
                <a:srgbClr val="000000"/>
              </a:solidFill>
              <a:latin typeface="Arial" pitchFamily="34" charset="0"/>
              <a:cs typeface="Arial" pitchFamily="34" charset="0"/>
            </a:endParaRPr>
          </a:p>
          <a:p>
            <a:pPr lvl="1" fontAlgn="base">
              <a:buFont typeface="+mj-lt"/>
              <a:buAutoNum type="arabicPeriod"/>
            </a:pPr>
            <a:r>
              <a:rPr lang="hr-HR" sz="1000" dirty="0">
                <a:solidFill>
                  <a:srgbClr val="000000"/>
                </a:solidFill>
                <a:latin typeface="Arial" pitchFamily="34" charset="0"/>
                <a:cs typeface="Arial" pitchFamily="34" charset="0"/>
              </a:rPr>
              <a:t>»Zahtjev za umanjenje porezne obveze, izuzimanje od porezne obveze ili povrat više plaćenog poreza na dividende prema Ugovoru o izbjegavanju dvostrukog oporezivanja između Republike Hrvatske i ----------«	</a:t>
            </a:r>
          </a:p>
          <a:p>
            <a:pPr marL="800100" lvl="1" indent="-342900" fontAlgn="base">
              <a:buFont typeface="+mj-lt"/>
              <a:buAutoNum type="arabicPeriod"/>
            </a:pPr>
            <a:r>
              <a:rPr lang="hr-HR" sz="1000" dirty="0">
                <a:solidFill>
                  <a:srgbClr val="000000"/>
                </a:solidFill>
                <a:latin typeface="Arial" pitchFamily="34" charset="0"/>
                <a:cs typeface="Arial" pitchFamily="34" charset="0"/>
              </a:rPr>
              <a:t>»Zahtjev za umanjenje porezne obveze, izuzimanje od porezne obveze ili povrat više plaćenog poreza na kamate prema Ugovoru o izbjegavanju dvostrukog oporezivanja između Republike Hrvatske i ----------«</a:t>
            </a:r>
          </a:p>
          <a:p>
            <a:pPr marL="800100" lvl="1" indent="-342900" fontAlgn="base">
              <a:buFont typeface="+mj-lt"/>
              <a:buAutoNum type="arabicPeriod"/>
            </a:pPr>
            <a:r>
              <a:rPr lang="hr-HR" sz="1000" dirty="0">
                <a:solidFill>
                  <a:srgbClr val="000000"/>
                </a:solidFill>
                <a:latin typeface="Arial" pitchFamily="34" charset="0"/>
                <a:cs typeface="Arial" pitchFamily="34" charset="0"/>
              </a:rPr>
              <a:t>»Zahtjev za umanjenje porezne obveze, izuzimanje od porezne obveze ili povrat više plaćenog poreza na licence prema Ugovoru o izbjegavanju dvostrukog oporezivanja </a:t>
            </a:r>
            <a:r>
              <a:rPr lang="hr-HR" sz="1000" dirty="0">
                <a:latin typeface="Arial" pitchFamily="34" charset="0"/>
                <a:cs typeface="Arial" pitchFamily="34" charset="0"/>
              </a:rPr>
              <a:t>između Republike Hrvatske i ----------«</a:t>
            </a:r>
          </a:p>
          <a:p>
            <a:pPr marL="800100" lvl="1" indent="-342900" fontAlgn="base">
              <a:buFont typeface="+mj-lt"/>
              <a:buAutoNum type="arabicPeriod"/>
            </a:pPr>
            <a:r>
              <a:rPr lang="hr-HR" sz="1000" dirty="0">
                <a:latin typeface="Arial" pitchFamily="34" charset="0"/>
                <a:cs typeface="Arial" pitchFamily="34" charset="0"/>
              </a:rPr>
              <a:t>»Zahtjev za umanjenje porezne obveze, izuzimanje od porezne obveze ili povrat više plaćenog poreza na naknade za djelatnost obavljenu u Republici Hrvatskoj prema Ugovoru o izbjegavanju dvostrukog oporezivanja između Republike Hrvatske i ----------«.”.</a:t>
            </a:r>
            <a:endParaRPr lang="hr-HR" sz="1000" u="sng" dirty="0">
              <a:solidFill>
                <a:srgbClr val="FF0000"/>
              </a:solidFill>
              <a:latin typeface="Arial" pitchFamily="34" charset="0"/>
              <a:cs typeface="Arial" pitchFamily="34" charset="0"/>
            </a:endParaRPr>
          </a:p>
        </p:txBody>
      </p:sp>
      <p:sp>
        <p:nvSpPr>
          <p:cNvPr id="4" name="Rezervirano mjesto podnožja 6">
            <a:extLst>
              <a:ext uri="{FF2B5EF4-FFF2-40B4-BE49-F238E27FC236}">
                <a16:creationId xmlns:a16="http://schemas.microsoft.com/office/drawing/2014/main" id="{BE612D84-5278-4E17-B180-5C6FE659AC54}"/>
              </a:ext>
            </a:extLst>
          </p:cNvPr>
          <p:cNvSpPr>
            <a:spLocks noGrp="1"/>
          </p:cNvSpPr>
          <p:nvPr>
            <p:ph type="ftr" sz="quarter" idx="11"/>
          </p:nvPr>
        </p:nvSpPr>
        <p:spPr>
          <a:xfrm>
            <a:off x="4583832" y="6492876"/>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30416962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600" dirty="0"/>
              <a:t>Isplata dohotka </a:t>
            </a:r>
            <a:r>
              <a:rPr lang="hr-HR" sz="3600" dirty="0" err="1"/>
              <a:t>nerezidetnima</a:t>
            </a:r>
            <a:endParaRPr lang="hr-HR" sz="3600" dirty="0"/>
          </a:p>
        </p:txBody>
      </p:sp>
      <p:sp>
        <p:nvSpPr>
          <p:cNvPr id="3" name="Rezervirano mjesto sadržaja 2"/>
          <p:cNvSpPr>
            <a:spLocks noGrp="1"/>
          </p:cNvSpPr>
          <p:nvPr>
            <p:ph idx="1"/>
          </p:nvPr>
        </p:nvSpPr>
        <p:spPr>
          <a:xfrm>
            <a:off x="423081" y="1556792"/>
            <a:ext cx="11245755" cy="5301208"/>
          </a:xfrm>
        </p:spPr>
        <p:txBody>
          <a:bodyPr>
            <a:noAutofit/>
          </a:bodyPr>
          <a:lstStyle/>
          <a:p>
            <a:pPr algn="just" fontAlgn="base"/>
            <a:r>
              <a:rPr lang="hr-HR" sz="2400" dirty="0">
                <a:latin typeface="Arial" panose="020B0604020202020204" pitchFamily="34" charset="0"/>
                <a:cs typeface="Arial" pitchFamily="34" charset="0"/>
              </a:rPr>
              <a:t>PPDOH čl. 86. st. 5.  - </a:t>
            </a:r>
            <a:r>
              <a:rPr lang="hr-HR" sz="2400" b="1" dirty="0">
                <a:solidFill>
                  <a:srgbClr val="FF0000"/>
                </a:solidFill>
                <a:latin typeface="Arial" panose="020B0604020202020204" pitchFamily="34" charset="0"/>
                <a:cs typeface="Arial" panose="020B0604020202020204" pitchFamily="34" charset="0"/>
              </a:rPr>
              <a:t>Za primjenu odredbi iz Ugovora</a:t>
            </a:r>
            <a:r>
              <a:rPr lang="hr-HR" sz="2400" dirty="0">
                <a:latin typeface="Arial" panose="020B0604020202020204" pitchFamily="34" charset="0"/>
                <a:cs typeface="Arial" panose="020B0604020202020204" pitchFamily="34" charset="0"/>
              </a:rPr>
              <a:t>, obrazac »</a:t>
            </a:r>
            <a:r>
              <a:rPr lang="hr-HR" sz="2400" b="1" dirty="0">
                <a:solidFill>
                  <a:srgbClr val="FF0000"/>
                </a:solidFill>
                <a:latin typeface="Arial" panose="020B0604020202020204" pitchFamily="34" charset="0"/>
                <a:cs typeface="Arial" panose="020B0604020202020204" pitchFamily="34" charset="0"/>
              </a:rPr>
              <a:t>Zahtjev« treba biti ovjeren od inozemnog poreznog tijela ili za to ovlaštene osobe</a:t>
            </a:r>
            <a:r>
              <a:rPr lang="hr-HR" sz="2400" dirty="0">
                <a:latin typeface="Arial" panose="020B0604020202020204" pitchFamily="34" charset="0"/>
                <a:cs typeface="Arial" panose="020B0604020202020204" pitchFamily="34" charset="0"/>
              </a:rPr>
              <a:t>. Ovjereni zahtjev se </a:t>
            </a:r>
            <a:r>
              <a:rPr lang="hr-HR" sz="2400" b="1" dirty="0">
                <a:solidFill>
                  <a:srgbClr val="FF0000"/>
                </a:solidFill>
                <a:latin typeface="Arial" panose="020B0604020202020204" pitchFamily="34" charset="0"/>
                <a:cs typeface="Arial" panose="020B0604020202020204" pitchFamily="34" charset="0"/>
              </a:rPr>
              <a:t>podnosi pri prvoj isplati i vrijedi 12 mjeseci od datuma ovjere.</a:t>
            </a:r>
          </a:p>
          <a:p>
            <a:pPr algn="just" fontAlgn="base"/>
            <a:endParaRPr lang="hr-HR" sz="2400" dirty="0">
              <a:latin typeface="Arial" panose="020B0604020202020204" pitchFamily="34" charset="0"/>
              <a:cs typeface="Arial" pitchFamily="34" charset="0"/>
            </a:endParaRPr>
          </a:p>
          <a:p>
            <a:pPr algn="just" fontAlgn="base"/>
            <a:r>
              <a:rPr lang="hr-HR" sz="2400" dirty="0">
                <a:latin typeface="Arial" panose="020B0604020202020204" pitchFamily="34" charset="0"/>
                <a:cs typeface="Arial" pitchFamily="34" charset="0"/>
              </a:rPr>
              <a:t>PPDOH čl. 86. st. 6.  - Ako se pri isplati primitaka iz stavka 1. ovoga članka </a:t>
            </a:r>
            <a:r>
              <a:rPr lang="hr-HR" sz="2400" b="1" dirty="0">
                <a:solidFill>
                  <a:srgbClr val="FF0000"/>
                </a:solidFill>
                <a:latin typeface="Arial" panose="020B0604020202020204" pitchFamily="34" charset="0"/>
                <a:cs typeface="Arial" panose="020B0604020202020204" pitchFamily="34" charset="0"/>
              </a:rPr>
              <a:t>ne plaća porez na temelju primjene ugovora </a:t>
            </a:r>
            <a:r>
              <a:rPr lang="hr-HR" sz="2400" dirty="0">
                <a:latin typeface="Arial" panose="020B0604020202020204" pitchFamily="34" charset="0"/>
                <a:cs typeface="Arial" panose="020B0604020202020204" pitchFamily="34" charset="0"/>
              </a:rPr>
              <a:t>o izbjegavanju dvostrukog oporezivanja, </a:t>
            </a:r>
            <a:r>
              <a:rPr lang="hr-HR" sz="2400" dirty="0" err="1">
                <a:latin typeface="Arial" panose="020B0604020202020204" pitchFamily="34" charset="0"/>
                <a:cs typeface="Arial" panose="020B0604020202020204" pitchFamily="34" charset="0"/>
              </a:rPr>
              <a:t>nerezident</a:t>
            </a:r>
            <a:r>
              <a:rPr lang="hr-HR" sz="2400" dirty="0">
                <a:latin typeface="Arial" panose="020B0604020202020204" pitchFamily="34" charset="0"/>
                <a:cs typeface="Arial" panose="020B0604020202020204" pitchFamily="34" charset="0"/>
              </a:rPr>
              <a:t> </a:t>
            </a:r>
            <a:r>
              <a:rPr lang="hr-HR" sz="2400" b="1" dirty="0">
                <a:solidFill>
                  <a:srgbClr val="FF0000"/>
                </a:solidFill>
                <a:latin typeface="Arial" panose="020B0604020202020204" pitchFamily="34" charset="0"/>
                <a:cs typeface="Arial" panose="020B0604020202020204" pitchFamily="34" charset="0"/>
              </a:rPr>
              <a:t>može umjesto obrasca »Zahtjev«</a:t>
            </a:r>
            <a:r>
              <a:rPr lang="hr-HR" sz="2400" dirty="0">
                <a:latin typeface="Arial" panose="020B0604020202020204" pitchFamily="34" charset="0"/>
                <a:cs typeface="Arial" panose="020B0604020202020204" pitchFamily="34" charset="0"/>
              </a:rPr>
              <a:t> iz stavka 4. ovoga članka </a:t>
            </a:r>
            <a:r>
              <a:rPr lang="hr-HR" sz="2400" b="1" dirty="0">
                <a:solidFill>
                  <a:srgbClr val="FF0000"/>
                </a:solidFill>
                <a:latin typeface="Arial" panose="020B0604020202020204" pitchFamily="34" charset="0"/>
                <a:cs typeface="Arial" panose="020B0604020202020204" pitchFamily="34" charset="0"/>
              </a:rPr>
              <a:t>dostaviti samo potvrdu o </a:t>
            </a:r>
            <a:r>
              <a:rPr lang="hr-HR" sz="2400" b="1" dirty="0" err="1">
                <a:solidFill>
                  <a:srgbClr val="FF0000"/>
                </a:solidFill>
                <a:latin typeface="Arial" panose="020B0604020202020204" pitchFamily="34" charset="0"/>
                <a:cs typeface="Arial" panose="020B0604020202020204" pitchFamily="34" charset="0"/>
              </a:rPr>
              <a:t>rezidentnosti</a:t>
            </a:r>
            <a:r>
              <a:rPr lang="hr-HR" sz="2400" b="1" dirty="0">
                <a:solidFill>
                  <a:srgbClr val="FF0000"/>
                </a:solidFill>
                <a:latin typeface="Arial" panose="020B0604020202020204" pitchFamily="34" charset="0"/>
                <a:cs typeface="Arial" panose="020B0604020202020204" pitchFamily="34" charset="0"/>
              </a:rPr>
              <a:t> izdanu od strane inozemnog poreznog tijela ili za to ovlaštene osobe te ista vrijedi 12 mjeseci od datuma izdavanja.</a:t>
            </a:r>
            <a:endParaRPr lang="hr-HR" sz="2400" b="1" u="sng" dirty="0">
              <a:solidFill>
                <a:srgbClr val="FF0000"/>
              </a:solidFill>
              <a:latin typeface="Arial" panose="020B0604020202020204" pitchFamily="34" charset="0"/>
              <a:cs typeface="Arial" pitchFamily="34" charset="0"/>
            </a:endParaRPr>
          </a:p>
        </p:txBody>
      </p:sp>
      <p:sp>
        <p:nvSpPr>
          <p:cNvPr id="4" name="Rezervirano mjesto podnožja 6">
            <a:extLst>
              <a:ext uri="{FF2B5EF4-FFF2-40B4-BE49-F238E27FC236}">
                <a16:creationId xmlns:a16="http://schemas.microsoft.com/office/drawing/2014/main" id="{B60ED638-9CC5-4CED-A768-B2E01D0B4FE7}"/>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2467675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91544" y="0"/>
            <a:ext cx="8229600" cy="1143000"/>
          </a:xfrm>
        </p:spPr>
        <p:txBody>
          <a:bodyPr>
            <a:noAutofit/>
          </a:bodyPr>
          <a:lstStyle/>
          <a:p>
            <a:r>
              <a:rPr lang="hr-HR" sz="3600" dirty="0"/>
              <a:t>Isplata dohotka </a:t>
            </a:r>
            <a:r>
              <a:rPr lang="hr-HR" sz="3600" dirty="0" err="1"/>
              <a:t>nerezidetnima</a:t>
            </a:r>
            <a:endParaRPr lang="hr-HR" sz="3600" dirty="0"/>
          </a:p>
        </p:txBody>
      </p:sp>
      <p:sp>
        <p:nvSpPr>
          <p:cNvPr id="3" name="Rezervirano mjesto sadržaja 2"/>
          <p:cNvSpPr>
            <a:spLocks noGrp="1"/>
          </p:cNvSpPr>
          <p:nvPr>
            <p:ph idx="1"/>
          </p:nvPr>
        </p:nvSpPr>
        <p:spPr>
          <a:xfrm>
            <a:off x="464023" y="1052736"/>
            <a:ext cx="11232107" cy="5805264"/>
          </a:xfrm>
        </p:spPr>
        <p:txBody>
          <a:bodyPr>
            <a:noAutofit/>
          </a:bodyPr>
          <a:lstStyle/>
          <a:p>
            <a:pPr algn="just" fontAlgn="base"/>
            <a:endParaRPr lang="hr-HR" sz="2200" dirty="0">
              <a:latin typeface="Arial" pitchFamily="34" charset="0"/>
              <a:cs typeface="Arial" pitchFamily="34" charset="0"/>
            </a:endParaRPr>
          </a:p>
          <a:p>
            <a:pPr algn="just" fontAlgn="base"/>
            <a:r>
              <a:rPr lang="hr-HR" sz="2400" dirty="0">
                <a:latin typeface="Arial" panose="020B0604020202020204" pitchFamily="34" charset="0"/>
                <a:cs typeface="Arial" pitchFamily="34" charset="0"/>
              </a:rPr>
              <a:t>PPDOH čl. 86. st. 7.  - Iznimno od stavaka 5. i 6. ovoga članka, </a:t>
            </a:r>
            <a:r>
              <a:rPr lang="hr-HR" sz="2400" b="1" dirty="0">
                <a:solidFill>
                  <a:srgbClr val="FF0000"/>
                </a:solidFill>
                <a:latin typeface="Arial" panose="020B0604020202020204" pitchFamily="34" charset="0"/>
                <a:cs typeface="Arial" panose="020B0604020202020204" pitchFamily="34" charset="0"/>
              </a:rPr>
              <a:t>ukoliko je došlo do promjena činjenica vezanih uz status </a:t>
            </a:r>
            <a:r>
              <a:rPr lang="hr-HR" sz="2400" b="1" dirty="0" err="1">
                <a:solidFill>
                  <a:srgbClr val="FF0000"/>
                </a:solidFill>
                <a:latin typeface="Arial" panose="020B0604020202020204" pitchFamily="34" charset="0"/>
                <a:cs typeface="Arial" panose="020B0604020202020204" pitchFamily="34" charset="0"/>
              </a:rPr>
              <a:t>rezidentnosti</a:t>
            </a:r>
            <a:r>
              <a:rPr lang="hr-HR" sz="2400" b="1" dirty="0">
                <a:solidFill>
                  <a:srgbClr val="FF0000"/>
                </a:solidFill>
                <a:latin typeface="Arial" panose="020B0604020202020204" pitchFamily="34" charset="0"/>
                <a:cs typeface="Arial" panose="020B0604020202020204" pitchFamily="34" charset="0"/>
              </a:rPr>
              <a:t> potrebno je prije sljedeće isplate dostaviti novi obrazac »Zahtjeva«</a:t>
            </a:r>
            <a:r>
              <a:rPr lang="hr-HR" sz="2400" dirty="0">
                <a:latin typeface="Arial" panose="020B0604020202020204" pitchFamily="34" charset="0"/>
                <a:cs typeface="Arial" panose="020B0604020202020204" pitchFamily="34" charset="0"/>
              </a:rPr>
              <a:t> iz stavka 4. ovoga članka </a:t>
            </a:r>
            <a:r>
              <a:rPr lang="hr-HR" sz="2400" b="1" dirty="0">
                <a:solidFill>
                  <a:srgbClr val="FF0000"/>
                </a:solidFill>
                <a:latin typeface="Arial" panose="020B0604020202020204" pitchFamily="34" charset="0"/>
                <a:cs typeface="Arial" panose="020B0604020202020204" pitchFamily="34" charset="0"/>
              </a:rPr>
              <a:t>odnosno potvrdu o </a:t>
            </a:r>
            <a:r>
              <a:rPr lang="hr-HR" sz="2400" b="1" dirty="0" err="1">
                <a:solidFill>
                  <a:srgbClr val="FF0000"/>
                </a:solidFill>
                <a:latin typeface="Arial" panose="020B0604020202020204" pitchFamily="34" charset="0"/>
                <a:cs typeface="Arial" panose="020B0604020202020204" pitchFamily="34" charset="0"/>
              </a:rPr>
              <a:t>rezidentnosti</a:t>
            </a:r>
            <a:r>
              <a:rPr lang="hr-HR" sz="2400" b="1" dirty="0">
                <a:solidFill>
                  <a:srgbClr val="FF0000"/>
                </a:solidFill>
                <a:latin typeface="Arial" panose="020B0604020202020204" pitchFamily="34" charset="0"/>
                <a:cs typeface="Arial" panose="020B0604020202020204" pitchFamily="34" charset="0"/>
              </a:rPr>
              <a:t> </a:t>
            </a:r>
            <a:r>
              <a:rPr lang="hr-HR" sz="2400" dirty="0">
                <a:latin typeface="Arial" panose="020B0604020202020204" pitchFamily="34" charset="0"/>
                <a:cs typeface="Arial" panose="020B0604020202020204" pitchFamily="34" charset="0"/>
              </a:rPr>
              <a:t>iz stavka 6. ovoga članka.</a:t>
            </a:r>
            <a:endParaRPr lang="hr-HR" sz="2400" u="sng" dirty="0">
              <a:solidFill>
                <a:srgbClr val="FF0000"/>
              </a:solidFill>
              <a:latin typeface="Arial" panose="020B0604020202020204" pitchFamily="34" charset="0"/>
              <a:cs typeface="Arial" pitchFamily="34" charset="0"/>
            </a:endParaRPr>
          </a:p>
        </p:txBody>
      </p:sp>
      <p:sp>
        <p:nvSpPr>
          <p:cNvPr id="4" name="Rezervirano mjesto podnožja 6">
            <a:extLst>
              <a:ext uri="{FF2B5EF4-FFF2-40B4-BE49-F238E27FC236}">
                <a16:creationId xmlns:a16="http://schemas.microsoft.com/office/drawing/2014/main" id="{E14F121A-4406-421C-AF93-5F95D51E426C}"/>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26307596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91544" y="0"/>
            <a:ext cx="8229600" cy="1143000"/>
          </a:xfrm>
        </p:spPr>
        <p:txBody>
          <a:bodyPr>
            <a:noAutofit/>
          </a:bodyPr>
          <a:lstStyle/>
          <a:p>
            <a:r>
              <a:rPr lang="hr-HR" sz="3600" dirty="0"/>
              <a:t>Isplata dohotka </a:t>
            </a:r>
            <a:r>
              <a:rPr lang="hr-HR" sz="3600" dirty="0" err="1"/>
              <a:t>nerezidetnima</a:t>
            </a:r>
            <a:endParaRPr lang="hr-HR" sz="3600" dirty="0"/>
          </a:p>
        </p:txBody>
      </p:sp>
      <p:sp>
        <p:nvSpPr>
          <p:cNvPr id="3" name="Rezervirano mjesto sadržaja 2"/>
          <p:cNvSpPr>
            <a:spLocks noGrp="1"/>
          </p:cNvSpPr>
          <p:nvPr>
            <p:ph idx="1"/>
          </p:nvPr>
        </p:nvSpPr>
        <p:spPr>
          <a:xfrm>
            <a:off x="450375" y="1052736"/>
            <a:ext cx="11273051" cy="5805264"/>
          </a:xfrm>
        </p:spPr>
        <p:txBody>
          <a:bodyPr>
            <a:noAutofit/>
          </a:bodyPr>
          <a:lstStyle/>
          <a:p>
            <a:pPr algn="just" fontAlgn="base"/>
            <a:endParaRPr lang="hr-HR" sz="2300" dirty="0">
              <a:solidFill>
                <a:srgbClr val="FF0000"/>
              </a:solidFill>
              <a:latin typeface="Arial" pitchFamily="34" charset="0"/>
              <a:cs typeface="Arial" pitchFamily="34" charset="0"/>
            </a:endParaRPr>
          </a:p>
          <a:p>
            <a:pPr algn="just" fontAlgn="base"/>
            <a:r>
              <a:rPr lang="hr-HR" sz="2400" dirty="0">
                <a:solidFill>
                  <a:srgbClr val="FF0000"/>
                </a:solidFill>
                <a:latin typeface="Arial" pitchFamily="34" charset="0"/>
                <a:cs typeface="Arial" pitchFamily="34" charset="0"/>
              </a:rPr>
              <a:t>PPDOH čl. 86. st. 8.  - </a:t>
            </a:r>
            <a:r>
              <a:rPr lang="hr-HR" sz="2400" dirty="0">
                <a:latin typeface="Arial" panose="020B0604020202020204" pitchFamily="34" charset="0"/>
                <a:cs typeface="Arial" panose="020B0604020202020204" pitchFamily="34" charset="0"/>
              </a:rPr>
              <a:t>Obrasci iz stavka 4. ovoga članka sastoje se iz </a:t>
            </a:r>
            <a:r>
              <a:rPr lang="hr-HR" sz="2400" b="1" dirty="0">
                <a:solidFill>
                  <a:srgbClr val="FF0000"/>
                </a:solidFill>
                <a:latin typeface="Arial" panose="020B0604020202020204" pitchFamily="34" charset="0"/>
                <a:cs typeface="Arial" panose="020B0604020202020204" pitchFamily="34" charset="0"/>
              </a:rPr>
              <a:t>četiri primjerka</a:t>
            </a:r>
            <a:r>
              <a:rPr lang="hr-HR" sz="2400" dirty="0">
                <a:latin typeface="Arial" panose="020B0604020202020204" pitchFamily="34" charset="0"/>
                <a:cs typeface="Arial" panose="020B0604020202020204" pitchFamily="34" charset="0"/>
              </a:rPr>
              <a:t>: primjerka za podnositelja zahtjeva, primjerka za isplatitelja, primjerka za inozemno porezno tijelo i primjerka za Poreznu upravu Republike Hrvatske. Odgovarajući obrazac podnositelj zahtjeva – </a:t>
            </a:r>
            <a:r>
              <a:rPr lang="hr-HR" sz="2400" b="1" dirty="0" err="1">
                <a:solidFill>
                  <a:srgbClr val="FF0000"/>
                </a:solidFill>
                <a:latin typeface="Arial" panose="020B0604020202020204" pitchFamily="34" charset="0"/>
                <a:cs typeface="Arial" panose="020B0604020202020204" pitchFamily="34" charset="0"/>
              </a:rPr>
              <a:t>nerezident</a:t>
            </a:r>
            <a:r>
              <a:rPr lang="hr-HR" sz="2400" b="1" dirty="0">
                <a:solidFill>
                  <a:srgbClr val="FF0000"/>
                </a:solidFill>
                <a:latin typeface="Arial" panose="020B0604020202020204" pitchFamily="34" charset="0"/>
                <a:cs typeface="Arial" panose="020B0604020202020204" pitchFamily="34" charset="0"/>
              </a:rPr>
              <a:t> obvezan je ovjeriti pri poreznom tijelu države čiji je rezident</a:t>
            </a:r>
            <a:r>
              <a:rPr lang="hr-HR" sz="2400" dirty="0">
                <a:latin typeface="Arial" panose="020B0604020202020204" pitchFamily="34" charset="0"/>
                <a:cs typeface="Arial" panose="020B0604020202020204" pitchFamily="34" charset="0"/>
              </a:rPr>
              <a:t>. Jedan primjerak obrasca namijenjen je inozemnom poreznom tijelu, drugi je namijenjen podnositelju zahtjeva, a preostala dva primjerka ovjerenog obrasca s popunjenim podacima o podnositelju zahtjeva, izjavom podnositelja zahtjeva, vrsti djelatnosti, trajanju djelatnosti, predmetu ugovora, priloženim ispravama i drugo, podnositelj zahtjeva dostavlja tuzemnom isplatitelju primitka. Tuzemni isplatitelj pri isplati primitka jedan primjerak obrasca dostavlja Poreznoj upravi, a drugi primjerak zadržava za svoje potrebe.</a:t>
            </a:r>
            <a:endParaRPr lang="hr-HR" sz="2400" u="sng" dirty="0">
              <a:solidFill>
                <a:srgbClr val="FF0000"/>
              </a:solidFill>
              <a:latin typeface="Arial" panose="020B0604020202020204" pitchFamily="34" charset="0"/>
              <a:cs typeface="Arial" pitchFamily="34" charset="0"/>
            </a:endParaRPr>
          </a:p>
        </p:txBody>
      </p:sp>
      <p:sp>
        <p:nvSpPr>
          <p:cNvPr id="4" name="Rezervirano mjesto podnožja 6">
            <a:extLst>
              <a:ext uri="{FF2B5EF4-FFF2-40B4-BE49-F238E27FC236}">
                <a16:creationId xmlns:a16="http://schemas.microsoft.com/office/drawing/2014/main" id="{C10B38C0-29EB-4DBD-BCC7-2A310D98E9E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17561632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600" dirty="0"/>
              <a:t>Isplata dohotka </a:t>
            </a:r>
            <a:r>
              <a:rPr lang="hr-HR" sz="3600" dirty="0" err="1"/>
              <a:t>nerezidetnima</a:t>
            </a:r>
            <a:endParaRPr lang="hr-HR" sz="3600" dirty="0"/>
          </a:p>
        </p:txBody>
      </p:sp>
      <p:sp>
        <p:nvSpPr>
          <p:cNvPr id="3" name="Rezervirano mjesto sadržaja 2"/>
          <p:cNvSpPr>
            <a:spLocks noGrp="1"/>
          </p:cNvSpPr>
          <p:nvPr>
            <p:ph idx="1"/>
          </p:nvPr>
        </p:nvSpPr>
        <p:spPr>
          <a:xfrm>
            <a:off x="450376" y="1556792"/>
            <a:ext cx="11204812" cy="5301208"/>
          </a:xfrm>
        </p:spPr>
        <p:txBody>
          <a:bodyPr>
            <a:noAutofit/>
          </a:bodyPr>
          <a:lstStyle/>
          <a:p>
            <a:pPr algn="just" fontAlgn="base"/>
            <a:r>
              <a:rPr lang="hr-HR" sz="2400" dirty="0">
                <a:solidFill>
                  <a:srgbClr val="000000"/>
                </a:solidFill>
                <a:latin typeface="Arial" panose="020B0604020202020204" pitchFamily="34" charset="0"/>
                <a:cs typeface="Arial" pitchFamily="34" charset="0"/>
              </a:rPr>
              <a:t>PPDOH čl. 86. st. 9.  - Ako tuzemni isplatitelj u trenutku isplate primitka </a:t>
            </a:r>
            <a:r>
              <a:rPr lang="hr-HR" sz="2400" dirty="0" err="1">
                <a:solidFill>
                  <a:srgbClr val="000000"/>
                </a:solidFill>
                <a:latin typeface="Arial" panose="020B0604020202020204" pitchFamily="34" charset="0"/>
                <a:cs typeface="Arial" panose="020B0604020202020204" pitchFamily="34" charset="0"/>
              </a:rPr>
              <a:t>nerezidentu</a:t>
            </a:r>
            <a:r>
              <a:rPr lang="hr-HR" sz="2400" dirty="0">
                <a:solidFill>
                  <a:srgbClr val="000000"/>
                </a:solidFill>
                <a:latin typeface="Arial" panose="020B0604020202020204" pitchFamily="34" charset="0"/>
                <a:cs typeface="Arial" panose="020B0604020202020204" pitchFamily="34" charset="0"/>
              </a:rPr>
              <a:t> </a:t>
            </a:r>
            <a:r>
              <a:rPr lang="hr-HR" sz="2400" b="1" dirty="0">
                <a:solidFill>
                  <a:srgbClr val="000000"/>
                </a:solidFill>
                <a:latin typeface="Arial" panose="020B0604020202020204" pitchFamily="34" charset="0"/>
                <a:cs typeface="Arial" panose="020B0604020202020204" pitchFamily="34" charset="0"/>
              </a:rPr>
              <a:t>raspolaže</a:t>
            </a:r>
            <a:r>
              <a:rPr lang="hr-HR" sz="2400" dirty="0">
                <a:solidFill>
                  <a:srgbClr val="000000"/>
                </a:solidFill>
                <a:latin typeface="Arial" panose="020B0604020202020204" pitchFamily="34" charset="0"/>
                <a:cs typeface="Arial" panose="020B0604020202020204" pitchFamily="34" charset="0"/>
              </a:rPr>
              <a:t> </a:t>
            </a:r>
            <a:r>
              <a:rPr lang="hr-HR" sz="2400" b="1" dirty="0">
                <a:solidFill>
                  <a:srgbClr val="FF0000"/>
                </a:solidFill>
                <a:latin typeface="Arial" panose="020B0604020202020204" pitchFamily="34" charset="0"/>
                <a:cs typeface="Arial" panose="020B0604020202020204" pitchFamily="34" charset="0"/>
              </a:rPr>
              <a:t>ovjerenim primjercima obrasca »Zahtjev«</a:t>
            </a:r>
            <a:r>
              <a:rPr lang="hr-HR" sz="2400" dirty="0">
                <a:solidFill>
                  <a:srgbClr val="000000"/>
                </a:solidFill>
                <a:latin typeface="Arial" panose="020B0604020202020204" pitchFamily="34" charset="0"/>
                <a:cs typeface="Arial" panose="020B0604020202020204" pitchFamily="34" charset="0"/>
              </a:rPr>
              <a:t> iz stavka 4. ili </a:t>
            </a:r>
            <a:r>
              <a:rPr lang="hr-HR" sz="2400" b="1" dirty="0">
                <a:solidFill>
                  <a:srgbClr val="FF0000"/>
                </a:solidFill>
                <a:latin typeface="Arial" panose="020B0604020202020204" pitchFamily="34" charset="0"/>
                <a:cs typeface="Arial" panose="020B0604020202020204" pitchFamily="34" charset="0"/>
              </a:rPr>
              <a:t>potvrde o </a:t>
            </a:r>
            <a:r>
              <a:rPr lang="hr-HR" sz="2400" b="1" dirty="0" err="1">
                <a:solidFill>
                  <a:srgbClr val="FF0000"/>
                </a:solidFill>
                <a:latin typeface="Arial" panose="020B0604020202020204" pitchFamily="34" charset="0"/>
                <a:cs typeface="Arial" panose="020B0604020202020204" pitchFamily="34" charset="0"/>
              </a:rPr>
              <a:t>rezidentnosti</a:t>
            </a:r>
            <a:r>
              <a:rPr lang="hr-HR" sz="2400" dirty="0">
                <a:solidFill>
                  <a:srgbClr val="000000"/>
                </a:solidFill>
                <a:latin typeface="Arial" panose="020B0604020202020204" pitchFamily="34" charset="0"/>
                <a:cs typeface="Arial" panose="020B0604020202020204" pitchFamily="34" charset="0"/>
              </a:rPr>
              <a:t> iz stavka 6. ovoga članka, </a:t>
            </a:r>
            <a:r>
              <a:rPr lang="hr-HR" sz="2400" b="1" dirty="0">
                <a:solidFill>
                  <a:srgbClr val="FF0000"/>
                </a:solidFill>
                <a:latin typeface="Arial" panose="020B0604020202020204" pitchFamily="34" charset="0"/>
                <a:cs typeface="Arial" panose="020B0604020202020204" pitchFamily="34" charset="0"/>
              </a:rPr>
              <a:t>primijenit će odgovarajuće odredbe ugovora o izbjegavanju dvostrukog oporezivanja.</a:t>
            </a:r>
          </a:p>
          <a:p>
            <a:pPr algn="just" fontAlgn="base"/>
            <a:endParaRPr lang="hr-HR" sz="2400" dirty="0">
              <a:solidFill>
                <a:srgbClr val="000000"/>
              </a:solidFill>
              <a:latin typeface="Arial" panose="020B0604020202020204" pitchFamily="34" charset="0"/>
              <a:cs typeface="Arial" panose="020B0604020202020204" pitchFamily="34" charset="0"/>
            </a:endParaRPr>
          </a:p>
          <a:p>
            <a:pPr algn="just" fontAlgn="base"/>
            <a:r>
              <a:rPr lang="hr-HR" sz="2400" dirty="0">
                <a:solidFill>
                  <a:srgbClr val="000000"/>
                </a:solidFill>
                <a:latin typeface="Arial" panose="020B0604020202020204" pitchFamily="34" charset="0"/>
                <a:cs typeface="Arial" panose="020B0604020202020204" pitchFamily="34" charset="0"/>
              </a:rPr>
              <a:t>PPDOH čl. 86. st. 10. - Ako tuzemni isplatitelj u trenutku isplate primitka </a:t>
            </a:r>
            <a:r>
              <a:rPr lang="hr-HR" sz="2400" dirty="0" err="1">
                <a:solidFill>
                  <a:srgbClr val="000000"/>
                </a:solidFill>
                <a:latin typeface="Arial" panose="020B0604020202020204" pitchFamily="34" charset="0"/>
                <a:cs typeface="Arial" panose="020B0604020202020204" pitchFamily="34" charset="0"/>
              </a:rPr>
              <a:t>nerezidentu</a:t>
            </a:r>
            <a:r>
              <a:rPr lang="hr-HR" sz="2400" dirty="0">
                <a:solidFill>
                  <a:srgbClr val="000000"/>
                </a:solidFill>
                <a:latin typeface="Arial" panose="020B0604020202020204" pitchFamily="34" charset="0"/>
                <a:cs typeface="Arial" panose="020B0604020202020204" pitchFamily="34" charset="0"/>
              </a:rPr>
              <a:t> </a:t>
            </a:r>
            <a:r>
              <a:rPr lang="hr-HR" sz="2400" b="1" dirty="0">
                <a:solidFill>
                  <a:srgbClr val="FF0000"/>
                </a:solidFill>
                <a:latin typeface="Arial" panose="020B0604020202020204" pitchFamily="34" charset="0"/>
                <a:cs typeface="Arial" panose="020B0604020202020204" pitchFamily="34" charset="0"/>
              </a:rPr>
              <a:t>ne raspolaže ovjerenim primjercima obrasca »Zahtjev«</a:t>
            </a:r>
            <a:r>
              <a:rPr lang="hr-HR" sz="2400" dirty="0">
                <a:solidFill>
                  <a:srgbClr val="000000"/>
                </a:solidFill>
                <a:latin typeface="Arial" panose="020B0604020202020204" pitchFamily="34" charset="0"/>
                <a:cs typeface="Arial" panose="020B0604020202020204" pitchFamily="34" charset="0"/>
              </a:rPr>
              <a:t> iz stavka 4. ili </a:t>
            </a:r>
            <a:r>
              <a:rPr lang="hr-HR" sz="2400" b="1" dirty="0">
                <a:solidFill>
                  <a:srgbClr val="FF0000"/>
                </a:solidFill>
                <a:latin typeface="Arial" panose="020B0604020202020204" pitchFamily="34" charset="0"/>
                <a:cs typeface="Arial" panose="020B0604020202020204" pitchFamily="34" charset="0"/>
              </a:rPr>
              <a:t>potvrde o </a:t>
            </a:r>
            <a:r>
              <a:rPr lang="hr-HR" sz="2400" b="1" dirty="0" err="1">
                <a:solidFill>
                  <a:srgbClr val="FF0000"/>
                </a:solidFill>
                <a:latin typeface="Arial" panose="020B0604020202020204" pitchFamily="34" charset="0"/>
                <a:cs typeface="Arial" panose="020B0604020202020204" pitchFamily="34" charset="0"/>
              </a:rPr>
              <a:t>rezidentnosti</a:t>
            </a:r>
            <a:r>
              <a:rPr lang="hr-HR" sz="2400" dirty="0">
                <a:solidFill>
                  <a:srgbClr val="000000"/>
                </a:solidFill>
                <a:latin typeface="Arial" panose="020B0604020202020204" pitchFamily="34" charset="0"/>
                <a:cs typeface="Arial" panose="020B0604020202020204" pitchFamily="34" charset="0"/>
              </a:rPr>
              <a:t> iz stavka 6. ovoga članka, </a:t>
            </a:r>
            <a:r>
              <a:rPr lang="hr-HR" sz="2400" b="1" dirty="0">
                <a:solidFill>
                  <a:srgbClr val="FF0000"/>
                </a:solidFill>
                <a:latin typeface="Arial" panose="020B0604020202020204" pitchFamily="34" charset="0"/>
                <a:cs typeface="Arial" panose="020B0604020202020204" pitchFamily="34" charset="0"/>
              </a:rPr>
              <a:t>obvezan je prilikom isplate primitka primijeniti odredbe Zakona.</a:t>
            </a:r>
            <a:endParaRPr lang="hr-HR" sz="2400" b="1" u="sng" dirty="0">
              <a:solidFill>
                <a:srgbClr val="FF0000"/>
              </a:solidFill>
              <a:latin typeface="Arial" panose="020B0604020202020204" pitchFamily="34" charset="0"/>
              <a:cs typeface="Arial" pitchFamily="34" charset="0"/>
            </a:endParaRPr>
          </a:p>
        </p:txBody>
      </p:sp>
      <p:sp>
        <p:nvSpPr>
          <p:cNvPr id="4" name="Rezervirano mjesto podnožja 6">
            <a:extLst>
              <a:ext uri="{FF2B5EF4-FFF2-40B4-BE49-F238E27FC236}">
                <a16:creationId xmlns:a16="http://schemas.microsoft.com/office/drawing/2014/main" id="{3043B337-007F-4A01-A002-0C8BBD818DBF}"/>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419332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4EC42FD-C6E4-47A2-8507-BB5092B2A2A3}"/>
              </a:ext>
            </a:extLst>
          </p:cNvPr>
          <p:cNvSpPr>
            <a:spLocks noGrp="1"/>
          </p:cNvSpPr>
          <p:nvPr>
            <p:ph type="title"/>
          </p:nvPr>
        </p:nvSpPr>
        <p:spPr>
          <a:xfrm>
            <a:off x="0" y="362523"/>
            <a:ext cx="12192000" cy="850900"/>
          </a:xfrm>
        </p:spPr>
        <p:txBody>
          <a:bodyPr/>
          <a:lstStyle/>
          <a:p>
            <a:pPr algn="ctr">
              <a:defRPr/>
            </a:pPr>
            <a:r>
              <a:rPr lang="pl-PL" sz="3200" b="1" dirty="0"/>
              <a:t>Godišnji dohodak - porezne stope i razredi</a:t>
            </a:r>
            <a:endParaRPr lang="hr-HR" sz="3200" b="1" dirty="0"/>
          </a:p>
        </p:txBody>
      </p:sp>
      <p:graphicFrame>
        <p:nvGraphicFramePr>
          <p:cNvPr id="10" name="Rezervirano mjesto sadržaja 4">
            <a:extLst>
              <a:ext uri="{FF2B5EF4-FFF2-40B4-BE49-F238E27FC236}">
                <a16:creationId xmlns:a16="http://schemas.microsoft.com/office/drawing/2014/main" id="{029FDC53-EDAA-4500-85FC-46A3B0C78AD8}"/>
              </a:ext>
            </a:extLst>
          </p:cNvPr>
          <p:cNvGraphicFramePr>
            <a:graphicFrameLocks/>
          </p:cNvGraphicFramePr>
          <p:nvPr>
            <p:extLst>
              <p:ext uri="{D42A27DB-BD31-4B8C-83A1-F6EECF244321}">
                <p14:modId xmlns:p14="http://schemas.microsoft.com/office/powerpoint/2010/main" val="835873438"/>
              </p:ext>
            </p:extLst>
          </p:nvPr>
        </p:nvGraphicFramePr>
        <p:xfrm>
          <a:off x="838200" y="1213423"/>
          <a:ext cx="10515600" cy="4875876"/>
        </p:xfrm>
        <a:graphic>
          <a:graphicData uri="http://schemas.openxmlformats.org/drawingml/2006/table">
            <a:tbl>
              <a:tblPr>
                <a:tableStyleId>{5C22544A-7EE6-4342-B048-85BDC9FD1C3A}</a:tableStyleId>
              </a:tblPr>
              <a:tblGrid>
                <a:gridCol w="2013791">
                  <a:extLst>
                    <a:ext uri="{9D8B030D-6E8A-4147-A177-3AD203B41FA5}">
                      <a16:colId xmlns:a16="http://schemas.microsoft.com/office/drawing/2014/main" val="3205264353"/>
                    </a:ext>
                  </a:extLst>
                </a:gridCol>
                <a:gridCol w="3355271">
                  <a:extLst>
                    <a:ext uri="{9D8B030D-6E8A-4147-A177-3AD203B41FA5}">
                      <a16:colId xmlns:a16="http://schemas.microsoft.com/office/drawing/2014/main" val="630080299"/>
                    </a:ext>
                  </a:extLst>
                </a:gridCol>
                <a:gridCol w="5146538">
                  <a:extLst>
                    <a:ext uri="{9D8B030D-6E8A-4147-A177-3AD203B41FA5}">
                      <a16:colId xmlns:a16="http://schemas.microsoft.com/office/drawing/2014/main" val="3438867447"/>
                    </a:ext>
                  </a:extLst>
                </a:gridCol>
              </a:tblGrid>
              <a:tr h="1148467">
                <a:tc gridSpan="3">
                  <a:txBody>
                    <a:bodyPr/>
                    <a:lstStyle/>
                    <a:p>
                      <a:pPr algn="ctr">
                        <a:lnSpc>
                          <a:spcPct val="115000"/>
                        </a:lnSpc>
                        <a:spcBef>
                          <a:spcPts val="2400"/>
                        </a:spcBef>
                        <a:spcAft>
                          <a:spcPts val="0"/>
                        </a:spcAft>
                      </a:pPr>
                      <a:r>
                        <a:rPr lang="hr-HR" sz="2400" b="1" kern="0" dirty="0">
                          <a:effectLst/>
                          <a:latin typeface="Arial" panose="020B0604020202020204" pitchFamily="34" charset="0"/>
                          <a:cs typeface="Arial" panose="020B0604020202020204" pitchFamily="34" charset="0"/>
                        </a:rPr>
                        <a:t>POREZNI RAZREDI</a:t>
                      </a:r>
                      <a:endParaRPr lang="hr-HR" sz="2400" b="1" kern="0" dirty="0">
                        <a:solidFill>
                          <a:srgbClr val="365F9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3397292581"/>
                  </a:ext>
                </a:extLst>
              </a:tr>
              <a:tr h="1752808">
                <a:tc>
                  <a:txBody>
                    <a:bodyPr/>
                    <a:lstStyle/>
                    <a:p>
                      <a:pPr algn="ctr">
                        <a:lnSpc>
                          <a:spcPct val="115000"/>
                        </a:lnSpc>
                        <a:spcAft>
                          <a:spcPts val="1000"/>
                        </a:spcAft>
                      </a:pPr>
                      <a:r>
                        <a:rPr lang="hr-HR" sz="2400" dirty="0">
                          <a:effectLst/>
                          <a:latin typeface="Arial" panose="020B0604020202020204" pitchFamily="34" charset="0"/>
                          <a:cs typeface="Arial" panose="020B0604020202020204" pitchFamily="34" charset="0"/>
                        </a:rPr>
                        <a:t>Porezna stopa</a:t>
                      </a:r>
                      <a:endParaRPr lang="hr-H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hr-HR" sz="2400" dirty="0">
                          <a:effectLst/>
                          <a:latin typeface="Arial" panose="020B0604020202020204" pitchFamily="34" charset="0"/>
                          <a:cs typeface="Arial" panose="020B0604020202020204" pitchFamily="34" charset="0"/>
                        </a:rPr>
                        <a:t>Mjesečna</a:t>
                      </a:r>
                    </a:p>
                    <a:p>
                      <a:pPr algn="ctr">
                        <a:lnSpc>
                          <a:spcPct val="115000"/>
                        </a:lnSpc>
                        <a:spcAft>
                          <a:spcPts val="1000"/>
                        </a:spcAft>
                      </a:pPr>
                      <a:r>
                        <a:rPr lang="hr-HR" sz="2400" dirty="0">
                          <a:effectLst/>
                          <a:latin typeface="Arial" panose="020B0604020202020204" pitchFamily="34" charset="0"/>
                          <a:cs typeface="Arial" panose="020B0604020202020204" pitchFamily="34" charset="0"/>
                        </a:rPr>
                        <a:t>porezna osnovica</a:t>
                      </a:r>
                    </a:p>
                  </a:txBody>
                  <a:tcPr marL="68580" marR="68580" marT="0" marB="0" anchor="ctr"/>
                </a:tc>
                <a:tc>
                  <a:txBody>
                    <a:bodyPr/>
                    <a:lstStyle/>
                    <a:p>
                      <a:pPr algn="ctr">
                        <a:lnSpc>
                          <a:spcPct val="115000"/>
                        </a:lnSpc>
                        <a:spcAft>
                          <a:spcPts val="1000"/>
                        </a:spcAft>
                      </a:pPr>
                      <a:r>
                        <a:rPr lang="hr-HR" sz="2400" dirty="0">
                          <a:effectLst/>
                          <a:latin typeface="Arial" panose="020B0604020202020204" pitchFamily="34" charset="0"/>
                          <a:cs typeface="Arial" panose="020B0604020202020204" pitchFamily="34" charset="0"/>
                        </a:rPr>
                        <a:t>Godišnja porezna </a:t>
                      </a:r>
                    </a:p>
                    <a:p>
                      <a:pPr algn="ctr">
                        <a:lnSpc>
                          <a:spcPct val="115000"/>
                        </a:lnSpc>
                        <a:spcAft>
                          <a:spcPts val="1000"/>
                        </a:spcAft>
                      </a:pPr>
                      <a:r>
                        <a:rPr lang="hr-HR" sz="2400" dirty="0">
                          <a:effectLst/>
                          <a:latin typeface="Arial" panose="020B0604020202020204" pitchFamily="34" charset="0"/>
                          <a:cs typeface="Arial" panose="020B0604020202020204" pitchFamily="34" charset="0"/>
                        </a:rPr>
                        <a:t>osnovica</a:t>
                      </a:r>
                    </a:p>
                  </a:txBody>
                  <a:tcPr marL="68580" marR="68580" marT="0" marB="0" anchor="ctr"/>
                </a:tc>
                <a:extLst>
                  <a:ext uri="{0D108BD9-81ED-4DB2-BD59-A6C34878D82A}">
                    <a16:rowId xmlns:a16="http://schemas.microsoft.com/office/drawing/2014/main" val="21848301"/>
                  </a:ext>
                </a:extLst>
              </a:tr>
              <a:tr h="980518">
                <a:tc>
                  <a:txBody>
                    <a:bodyPr/>
                    <a:lstStyle/>
                    <a:p>
                      <a:pPr algn="ctr">
                        <a:lnSpc>
                          <a:spcPct val="115000"/>
                        </a:lnSpc>
                        <a:spcAft>
                          <a:spcPts val="1000"/>
                        </a:spcAft>
                      </a:pPr>
                      <a:r>
                        <a:rPr lang="hr-HR" sz="2400" strike="sngStrike" dirty="0">
                          <a:effectLst/>
                          <a:latin typeface="Arial" panose="020B0604020202020204" pitchFamily="34" charset="0"/>
                          <a:cs typeface="Arial" panose="020B0604020202020204" pitchFamily="34" charset="0"/>
                        </a:rPr>
                        <a:t>24</a:t>
                      </a:r>
                      <a:r>
                        <a:rPr lang="hr-HR" sz="2400" dirty="0">
                          <a:effectLst/>
                          <a:latin typeface="Arial" panose="020B0604020202020204" pitchFamily="34" charset="0"/>
                          <a:cs typeface="Arial" panose="020B0604020202020204" pitchFamily="34" charset="0"/>
                        </a:rPr>
                        <a:t>20%</a:t>
                      </a:r>
                      <a:endParaRPr lang="hr-HR"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1000"/>
                        </a:spcAft>
                      </a:pPr>
                      <a:r>
                        <a:rPr lang="hr-HR" sz="2400" dirty="0">
                          <a:effectLst/>
                          <a:latin typeface="Arial" panose="020B0604020202020204" pitchFamily="34" charset="0"/>
                          <a:cs typeface="Arial" panose="020B0604020202020204" pitchFamily="34" charset="0"/>
                        </a:rPr>
                        <a:t>do 30.000,00 kn</a:t>
                      </a:r>
                    </a:p>
                  </a:txBody>
                  <a:tcPr marL="68580" marR="68580" marT="0" marB="0" anchor="ctr"/>
                </a:tc>
                <a:tc>
                  <a:txBody>
                    <a:bodyPr/>
                    <a:lstStyle/>
                    <a:p>
                      <a:pPr algn="ctr">
                        <a:lnSpc>
                          <a:spcPct val="115000"/>
                        </a:lnSpc>
                        <a:spcAft>
                          <a:spcPts val="1000"/>
                        </a:spcAft>
                      </a:pPr>
                      <a:r>
                        <a:rPr lang="hr-HR" sz="2400" dirty="0">
                          <a:effectLst/>
                          <a:latin typeface="Arial" panose="020B0604020202020204" pitchFamily="34" charset="0"/>
                          <a:cs typeface="Arial" panose="020B0604020202020204" pitchFamily="34" charset="0"/>
                        </a:rPr>
                        <a:t>do 360.000,00 kn</a:t>
                      </a:r>
                    </a:p>
                  </a:txBody>
                  <a:tcPr marL="68580" marR="68580" marT="0" marB="0" anchor="ctr"/>
                </a:tc>
                <a:extLst>
                  <a:ext uri="{0D108BD9-81ED-4DB2-BD59-A6C34878D82A}">
                    <a16:rowId xmlns:a16="http://schemas.microsoft.com/office/drawing/2014/main" val="2377382984"/>
                  </a:ext>
                </a:extLst>
              </a:tr>
              <a:tr h="994083">
                <a:tc>
                  <a:txBody>
                    <a:bodyPr/>
                    <a:lstStyle/>
                    <a:p>
                      <a:pPr algn="ctr">
                        <a:lnSpc>
                          <a:spcPct val="115000"/>
                        </a:lnSpc>
                        <a:spcAft>
                          <a:spcPts val="1000"/>
                        </a:spcAft>
                      </a:pPr>
                      <a:r>
                        <a:rPr lang="hr-HR" sz="2400" strike="sngStrike" kern="1200" dirty="0">
                          <a:solidFill>
                            <a:srgbClr val="002060"/>
                          </a:solidFill>
                          <a:latin typeface="Arial" panose="020B0604020202020204" pitchFamily="34" charset="0"/>
                          <a:ea typeface="+mn-ea"/>
                          <a:cs typeface="Arial" panose="020B0604020202020204" pitchFamily="34" charset="0"/>
                        </a:rPr>
                        <a:t>36</a:t>
                      </a:r>
                      <a:r>
                        <a:rPr lang="hr-HR" sz="2400" kern="1200" dirty="0">
                          <a:solidFill>
                            <a:srgbClr val="002060"/>
                          </a:solidFill>
                          <a:latin typeface="Arial" panose="020B0604020202020204" pitchFamily="34" charset="0"/>
                          <a:ea typeface="+mn-ea"/>
                          <a:cs typeface="Arial" panose="020B0604020202020204" pitchFamily="34" charset="0"/>
                        </a:rPr>
                        <a:t>30%</a:t>
                      </a:r>
                    </a:p>
                  </a:txBody>
                  <a:tcPr marL="68580" marR="68580" marT="0" marB="0" anchor="ctr"/>
                </a:tc>
                <a:tc>
                  <a:txBody>
                    <a:bodyPr/>
                    <a:lstStyle/>
                    <a:p>
                      <a:pPr algn="ctr">
                        <a:lnSpc>
                          <a:spcPct val="115000"/>
                        </a:lnSpc>
                        <a:spcAft>
                          <a:spcPts val="1000"/>
                        </a:spcAft>
                      </a:pPr>
                      <a:r>
                        <a:rPr lang="hr-HR" sz="2400" dirty="0">
                          <a:effectLst/>
                          <a:latin typeface="Arial" panose="020B0604020202020204" pitchFamily="34" charset="0"/>
                          <a:cs typeface="Arial" panose="020B0604020202020204" pitchFamily="34" charset="0"/>
                        </a:rPr>
                        <a:t>iznad 30.000,00 kn </a:t>
                      </a:r>
                    </a:p>
                  </a:txBody>
                  <a:tcPr marL="68580" marR="68580" marT="0" marB="0" anchor="ctr"/>
                </a:tc>
                <a:tc>
                  <a:txBody>
                    <a:bodyPr/>
                    <a:lstStyle/>
                    <a:p>
                      <a:pPr algn="ctr">
                        <a:lnSpc>
                          <a:spcPct val="115000"/>
                        </a:lnSpc>
                        <a:spcAft>
                          <a:spcPts val="1000"/>
                        </a:spcAft>
                      </a:pPr>
                      <a:r>
                        <a:rPr lang="hr-HR" sz="2400" dirty="0">
                          <a:effectLst/>
                          <a:latin typeface="Arial" panose="020B0604020202020204" pitchFamily="34" charset="0"/>
                          <a:cs typeface="Arial" panose="020B0604020202020204" pitchFamily="34" charset="0"/>
                        </a:rPr>
                        <a:t>iznad 360.000,00 kn </a:t>
                      </a:r>
                    </a:p>
                  </a:txBody>
                  <a:tcPr marL="68580" marR="68580" marT="0" marB="0" anchor="ctr"/>
                </a:tc>
                <a:extLst>
                  <a:ext uri="{0D108BD9-81ED-4DB2-BD59-A6C34878D82A}">
                    <a16:rowId xmlns:a16="http://schemas.microsoft.com/office/drawing/2014/main" val="2944739012"/>
                  </a:ext>
                </a:extLst>
              </a:tr>
            </a:tbl>
          </a:graphicData>
        </a:graphic>
      </p:graphicFrame>
      <p:sp>
        <p:nvSpPr>
          <p:cNvPr id="4"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600" dirty="0"/>
              <a:t>Isplata dohotka </a:t>
            </a:r>
            <a:r>
              <a:rPr lang="hr-HR" sz="3600" dirty="0" err="1"/>
              <a:t>nerezidetnima</a:t>
            </a:r>
            <a:endParaRPr lang="hr-HR" sz="3600" dirty="0"/>
          </a:p>
        </p:txBody>
      </p:sp>
      <p:sp>
        <p:nvSpPr>
          <p:cNvPr id="3" name="Rezervirano mjesto sadržaja 2"/>
          <p:cNvSpPr>
            <a:spLocks noGrp="1"/>
          </p:cNvSpPr>
          <p:nvPr>
            <p:ph idx="1"/>
          </p:nvPr>
        </p:nvSpPr>
        <p:spPr>
          <a:xfrm>
            <a:off x="504967" y="1628800"/>
            <a:ext cx="11300346" cy="5112568"/>
          </a:xfrm>
        </p:spPr>
        <p:txBody>
          <a:bodyPr>
            <a:noAutofit/>
          </a:bodyPr>
          <a:lstStyle/>
          <a:p>
            <a:pPr algn="just" fontAlgn="base"/>
            <a:r>
              <a:rPr lang="hr-HR" sz="2400" dirty="0">
                <a:latin typeface="Arial" panose="020B0604020202020204" pitchFamily="34" charset="0"/>
                <a:cs typeface="Arial" pitchFamily="34" charset="0"/>
              </a:rPr>
              <a:t>PPDOH čl. 86. st. 11.  - U slučaju iz stavka 10. ovoga članka </a:t>
            </a:r>
            <a:r>
              <a:rPr lang="hr-HR" sz="2400" dirty="0" err="1">
                <a:latin typeface="Arial" panose="020B0604020202020204" pitchFamily="34" charset="0"/>
                <a:cs typeface="Arial" panose="020B0604020202020204" pitchFamily="34" charset="0"/>
              </a:rPr>
              <a:t>nerezident</a:t>
            </a:r>
            <a:r>
              <a:rPr lang="hr-HR" sz="2400" dirty="0">
                <a:latin typeface="Arial" panose="020B0604020202020204" pitchFamily="34" charset="0"/>
                <a:cs typeface="Arial" panose="020B0604020202020204" pitchFamily="34" charset="0"/>
              </a:rPr>
              <a:t> </a:t>
            </a:r>
            <a:r>
              <a:rPr lang="hr-HR" sz="2400" b="1" dirty="0">
                <a:solidFill>
                  <a:srgbClr val="FF0000"/>
                </a:solidFill>
                <a:latin typeface="Arial" panose="020B0604020202020204" pitchFamily="34" charset="0"/>
                <a:cs typeface="Arial" panose="020B0604020202020204" pitchFamily="34" charset="0"/>
              </a:rPr>
              <a:t>može u roku od tri godine od isteka godine u kojoj je primitak isplaćen</a:t>
            </a:r>
            <a:r>
              <a:rPr lang="hr-HR" sz="2400" dirty="0">
                <a:latin typeface="Arial" panose="020B0604020202020204" pitchFamily="34" charset="0"/>
                <a:cs typeface="Arial" panose="020B0604020202020204" pitchFamily="34" charset="0"/>
              </a:rPr>
              <a:t>, </a:t>
            </a:r>
            <a:r>
              <a:rPr lang="hr-HR" sz="2400" b="1" dirty="0">
                <a:solidFill>
                  <a:srgbClr val="FF0000"/>
                </a:solidFill>
                <a:latin typeface="Arial" panose="020B0604020202020204" pitchFamily="34" charset="0"/>
                <a:cs typeface="Arial" panose="020B0604020202020204" pitchFamily="34" charset="0"/>
              </a:rPr>
              <a:t>dostaviti </a:t>
            </a:r>
            <a:r>
              <a:rPr lang="hr-HR" sz="2400" dirty="0">
                <a:latin typeface="Arial" panose="020B0604020202020204" pitchFamily="34" charset="0"/>
                <a:cs typeface="Arial" panose="020B0604020202020204" pitchFamily="34" charset="0"/>
              </a:rPr>
              <a:t>Ministarstvu financija, Poreznoj upravi, Područnom uredu Zagreb, </a:t>
            </a:r>
            <a:r>
              <a:rPr lang="hr-HR" sz="2400" b="1" dirty="0">
                <a:solidFill>
                  <a:srgbClr val="FF0000"/>
                </a:solidFill>
                <a:latin typeface="Arial" panose="020B0604020202020204" pitchFamily="34" charset="0"/>
                <a:cs typeface="Arial" panose="020B0604020202020204" pitchFamily="34" charset="0"/>
              </a:rPr>
              <a:t>ovjerovljeni obrazac Zahtjeva radi povrata više plaćenog poreza u odnosu na porez koji je prema ugovoru o izbjegavanju dvostrukog oporezivanja trebao biti plaćen.</a:t>
            </a:r>
            <a:endParaRPr lang="hr-HR" sz="2400" b="1" u="sng" dirty="0">
              <a:solidFill>
                <a:srgbClr val="FF0000"/>
              </a:solidFill>
              <a:latin typeface="Arial" panose="020B0604020202020204" pitchFamily="34" charset="0"/>
              <a:cs typeface="Arial" pitchFamily="34" charset="0"/>
            </a:endParaRPr>
          </a:p>
        </p:txBody>
      </p:sp>
      <p:sp>
        <p:nvSpPr>
          <p:cNvPr id="4" name="Rezervirano mjesto podnožja 6">
            <a:extLst>
              <a:ext uri="{FF2B5EF4-FFF2-40B4-BE49-F238E27FC236}">
                <a16:creationId xmlns:a16="http://schemas.microsoft.com/office/drawing/2014/main" id="{6860909D-6CF7-46D7-99D8-0D35EBF294FE}"/>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23162041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3600" dirty="0"/>
              <a:t>Isplata dohotka </a:t>
            </a:r>
            <a:r>
              <a:rPr lang="hr-HR" sz="3600" dirty="0" err="1"/>
              <a:t>nerezidetnima</a:t>
            </a:r>
            <a:endParaRPr lang="hr-HR" sz="3600" dirty="0">
              <a:latin typeface="Arial" panose="020B0604020202020204" pitchFamily="34" charset="0"/>
              <a:cs typeface="Arial" panose="020B0604020202020204" pitchFamily="34" charset="0"/>
            </a:endParaRPr>
          </a:p>
        </p:txBody>
      </p:sp>
      <p:sp>
        <p:nvSpPr>
          <p:cNvPr id="3" name="Rezervirano mjesto sadržaja 2"/>
          <p:cNvSpPr>
            <a:spLocks noGrp="1"/>
          </p:cNvSpPr>
          <p:nvPr>
            <p:ph idx="1"/>
          </p:nvPr>
        </p:nvSpPr>
        <p:spPr>
          <a:xfrm>
            <a:off x="545910" y="1628800"/>
            <a:ext cx="11109278" cy="5112568"/>
          </a:xfrm>
        </p:spPr>
        <p:txBody>
          <a:bodyPr>
            <a:noAutofit/>
          </a:bodyPr>
          <a:lstStyle/>
          <a:p>
            <a:pPr algn="just" fontAlgn="base"/>
            <a:r>
              <a:rPr lang="hr-HR" sz="2400" dirty="0">
                <a:latin typeface="Arial" panose="020B0604020202020204" pitchFamily="34" charset="0"/>
                <a:cs typeface="Arial" pitchFamily="34" charset="0"/>
              </a:rPr>
              <a:t>PPDOH čl. 86. st. 12.  - </a:t>
            </a:r>
            <a:r>
              <a:rPr lang="hr-HR" sz="2400" b="1" dirty="0">
                <a:solidFill>
                  <a:srgbClr val="FF0000"/>
                </a:solidFill>
                <a:latin typeface="Arial" panose="020B0604020202020204" pitchFamily="34" charset="0"/>
                <a:cs typeface="Arial" panose="020B0604020202020204" pitchFamily="34" charset="0"/>
              </a:rPr>
              <a:t>Ako je porezni obveznik – </a:t>
            </a:r>
            <a:r>
              <a:rPr lang="hr-HR" sz="2400" b="1" dirty="0" err="1">
                <a:solidFill>
                  <a:srgbClr val="FF0000"/>
                </a:solidFill>
                <a:latin typeface="Arial" panose="020B0604020202020204" pitchFamily="34" charset="0"/>
                <a:cs typeface="Arial" panose="020B0604020202020204" pitchFamily="34" charset="0"/>
              </a:rPr>
              <a:t>nerezident</a:t>
            </a:r>
            <a:r>
              <a:rPr lang="hr-HR" sz="2400" b="1" dirty="0">
                <a:solidFill>
                  <a:srgbClr val="FF0000"/>
                </a:solidFill>
                <a:latin typeface="Arial" panose="020B0604020202020204" pitchFamily="34" charset="0"/>
                <a:cs typeface="Arial" panose="020B0604020202020204" pitchFamily="34" charset="0"/>
              </a:rPr>
              <a:t> dostavio</a:t>
            </a:r>
            <a:r>
              <a:rPr lang="hr-HR" sz="2400" dirty="0">
                <a:latin typeface="Arial" panose="020B0604020202020204" pitchFamily="34" charset="0"/>
                <a:cs typeface="Arial" panose="020B0604020202020204" pitchFamily="34" charset="0"/>
              </a:rPr>
              <a:t> </a:t>
            </a:r>
            <a:r>
              <a:rPr lang="hr-HR" sz="2400" b="1" dirty="0">
                <a:solidFill>
                  <a:srgbClr val="FF0000"/>
                </a:solidFill>
                <a:latin typeface="Arial" panose="020B0604020202020204" pitchFamily="34" charset="0"/>
                <a:cs typeface="Arial" panose="020B0604020202020204" pitchFamily="34" charset="0"/>
              </a:rPr>
              <a:t>nadležnoj ispostavi Porezne uprave obrazac »Zahtjeva« </a:t>
            </a:r>
            <a:r>
              <a:rPr lang="hr-HR" sz="2400" dirty="0">
                <a:latin typeface="Arial" panose="020B0604020202020204" pitchFamily="34" charset="0"/>
                <a:cs typeface="Arial" panose="020B0604020202020204" pitchFamily="34" charset="0"/>
              </a:rPr>
              <a:t>iz stavka 4. </a:t>
            </a:r>
            <a:r>
              <a:rPr lang="hr-HR" sz="2400" b="1" dirty="0">
                <a:solidFill>
                  <a:srgbClr val="FF0000"/>
                </a:solidFill>
                <a:latin typeface="Arial" panose="020B0604020202020204" pitchFamily="34" charset="0"/>
                <a:cs typeface="Arial" panose="020B0604020202020204" pitchFamily="34" charset="0"/>
              </a:rPr>
              <a:t>ili potvrdu o </a:t>
            </a:r>
            <a:r>
              <a:rPr lang="hr-HR" sz="2400" b="1" dirty="0" err="1">
                <a:solidFill>
                  <a:srgbClr val="FF0000"/>
                </a:solidFill>
                <a:latin typeface="Arial" panose="020B0604020202020204" pitchFamily="34" charset="0"/>
                <a:cs typeface="Arial" panose="020B0604020202020204" pitchFamily="34" charset="0"/>
              </a:rPr>
              <a:t>rezidentnosti</a:t>
            </a:r>
            <a:r>
              <a:rPr lang="hr-HR" sz="2400" b="1" dirty="0">
                <a:solidFill>
                  <a:srgbClr val="FF0000"/>
                </a:solidFill>
                <a:latin typeface="Arial" panose="020B0604020202020204" pitchFamily="34" charset="0"/>
                <a:cs typeface="Arial" panose="020B0604020202020204" pitchFamily="34" charset="0"/>
              </a:rPr>
              <a:t> iz stavka 6. ovoga članka radi povrata više plaćenog poreza u odnosu na porez</a:t>
            </a:r>
            <a:r>
              <a:rPr lang="hr-HR" sz="2400" dirty="0">
                <a:latin typeface="Arial" panose="020B0604020202020204" pitchFamily="34" charset="0"/>
                <a:cs typeface="Arial" panose="020B0604020202020204" pitchFamily="34" charset="0"/>
              </a:rPr>
              <a:t> koji je prema ugovoru o izbjegavanju dvostrukog oporezivanja trebao </a:t>
            </a:r>
            <a:r>
              <a:rPr lang="hr-HR" sz="2400" b="1" dirty="0">
                <a:solidFill>
                  <a:srgbClr val="FF0000"/>
                </a:solidFill>
                <a:latin typeface="Arial" panose="020B0604020202020204" pitchFamily="34" charset="0"/>
                <a:cs typeface="Arial" panose="020B0604020202020204" pitchFamily="34" charset="0"/>
              </a:rPr>
              <a:t>biti plaćen, tuzemni isplatitelj obvezan je izvršiti ispravak Obrasca JOPPD i povrat više plaćenog poreza. </a:t>
            </a:r>
            <a:r>
              <a:rPr lang="hr-HR" sz="2400" dirty="0">
                <a:latin typeface="Arial" panose="020B0604020202020204" pitchFamily="34" charset="0"/>
                <a:cs typeface="Arial" panose="020B0604020202020204" pitchFamily="34" charset="0"/>
              </a:rPr>
              <a:t>Ako ispravak Obrasca JOPPD i povrat više plaćenog poreza </a:t>
            </a:r>
            <a:r>
              <a:rPr lang="hr-HR" sz="2400" b="1" dirty="0">
                <a:solidFill>
                  <a:srgbClr val="FF0000"/>
                </a:solidFill>
                <a:latin typeface="Arial" panose="020B0604020202020204" pitchFamily="34" charset="0"/>
                <a:cs typeface="Arial" panose="020B0604020202020204" pitchFamily="34" charset="0"/>
              </a:rPr>
              <a:t>nije moguće izvršiti </a:t>
            </a:r>
            <a:r>
              <a:rPr lang="hr-HR" sz="2400" dirty="0">
                <a:latin typeface="Arial" panose="020B0604020202020204" pitchFamily="34" charset="0"/>
                <a:cs typeface="Arial" panose="020B0604020202020204" pitchFamily="34" charset="0"/>
              </a:rPr>
              <a:t>(tuzemni isplatitelj više ne posluje i slično), </a:t>
            </a:r>
            <a:r>
              <a:rPr lang="hr-HR" sz="2400" b="1" dirty="0">
                <a:solidFill>
                  <a:srgbClr val="FF0000"/>
                </a:solidFill>
                <a:latin typeface="Arial" panose="020B0604020202020204" pitchFamily="34" charset="0"/>
                <a:cs typeface="Arial" panose="020B0604020202020204" pitchFamily="34" charset="0"/>
              </a:rPr>
              <a:t>povrat će, temeljem izdanog rješenja, izvršiti nadležna ispostava Porezne uprave prema prethodnom poslovanju isplatitelja.</a:t>
            </a:r>
            <a:endParaRPr lang="hr-HR" sz="2400" b="1" u="sng" dirty="0">
              <a:solidFill>
                <a:srgbClr val="FF0000"/>
              </a:solidFill>
              <a:latin typeface="Arial" panose="020B0604020202020204" pitchFamily="34" charset="0"/>
              <a:cs typeface="Arial" pitchFamily="34" charset="0"/>
            </a:endParaRPr>
          </a:p>
        </p:txBody>
      </p:sp>
      <p:sp>
        <p:nvSpPr>
          <p:cNvPr id="4" name="Rezervirano mjesto podnožja 6">
            <a:extLst>
              <a:ext uri="{FF2B5EF4-FFF2-40B4-BE49-F238E27FC236}">
                <a16:creationId xmlns:a16="http://schemas.microsoft.com/office/drawing/2014/main" id="{0B1E956A-DE05-473E-955B-23574C2F3135}"/>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18098208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5076B632-8AF3-4BC7-BED5-BCB5452ED9B7}"/>
              </a:ext>
            </a:extLst>
          </p:cNvPr>
          <p:cNvSpPr>
            <a:spLocks noGrp="1"/>
          </p:cNvSpPr>
          <p:nvPr>
            <p:ph type="ctrTitle"/>
          </p:nvPr>
        </p:nvSpPr>
        <p:spPr>
          <a:xfrm>
            <a:off x="1604387" y="1986522"/>
            <a:ext cx="9144000" cy="2387600"/>
          </a:xfrm>
        </p:spPr>
        <p:txBody>
          <a:bodyPr>
            <a:normAutofit/>
          </a:bodyPr>
          <a:lstStyle/>
          <a:p>
            <a:r>
              <a:rPr lang="hr-HR" dirty="0"/>
              <a:t>METODOLOGIJA POSTUPANJA</a:t>
            </a:r>
          </a:p>
        </p:txBody>
      </p:sp>
      <p:sp>
        <p:nvSpPr>
          <p:cNvPr id="7" name="Rezervirano mjesto podnožja 6">
            <a:extLst>
              <a:ext uri="{FF2B5EF4-FFF2-40B4-BE49-F238E27FC236}">
                <a16:creationId xmlns:a16="http://schemas.microsoft.com/office/drawing/2014/main" id="{3E243A64-8F29-4DD2-A0E8-90E5D8956A40}"/>
              </a:ext>
            </a:extLst>
          </p:cNvPr>
          <p:cNvSpPr>
            <a:spLocks noGrp="1"/>
          </p:cNvSpPr>
          <p:nvPr>
            <p:ph type="ftr" sz="quarter" idx="11"/>
          </p:nvPr>
        </p:nvSpPr>
        <p:spPr>
          <a:xfrm>
            <a:off x="4648200" y="6356351"/>
            <a:ext cx="2895600" cy="365125"/>
          </a:xfrm>
        </p:spPr>
        <p:txBody>
          <a:bodyPr/>
          <a:lstStyle/>
          <a:p>
            <a:r>
              <a:rPr lang="hr-HR" dirty="0">
                <a:solidFill>
                  <a:srgbClr val="898989"/>
                </a:solidFill>
              </a:rPr>
              <a:t>© Željko Martinović &amp; Dalibor Legac</a:t>
            </a:r>
          </a:p>
        </p:txBody>
      </p:sp>
    </p:spTree>
    <p:extLst>
      <p:ext uri="{BB962C8B-B14F-4D97-AF65-F5344CB8AC3E}">
        <p14:creationId xmlns:p14="http://schemas.microsoft.com/office/powerpoint/2010/main" val="17786109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323DA6B3-7C7A-40DF-B29A-03A91416C6F0}"/>
              </a:ext>
            </a:extLst>
          </p:cNvPr>
          <p:cNvSpPr>
            <a:spLocks noGrp="1"/>
          </p:cNvSpPr>
          <p:nvPr>
            <p:ph idx="1"/>
          </p:nvPr>
        </p:nvSpPr>
        <p:spPr/>
        <p:txBody>
          <a:bodyPr/>
          <a:lstStyle/>
          <a:p>
            <a:r>
              <a:rPr lang="hr-HR" dirty="0"/>
              <a:t>Država: Njemačka; Dohodak: dohodak od nesamostalnog rada – plaća ostvarena radom u Njemačkoj za njemačkog poslodavca </a:t>
            </a:r>
          </a:p>
          <a:p>
            <a:r>
              <a:rPr lang="hr-HR" dirty="0"/>
              <a:t>Razdoblje: 1.1.20</a:t>
            </a:r>
            <a:r>
              <a:rPr lang="en-US" dirty="0"/>
              <a:t>20</a:t>
            </a:r>
            <a:r>
              <a:rPr lang="hr-HR" dirty="0"/>
              <a:t>.-31.12.20</a:t>
            </a:r>
            <a:r>
              <a:rPr lang="en-US" dirty="0"/>
              <a:t>20</a:t>
            </a:r>
            <a:endParaRPr lang="hr-HR" dirty="0"/>
          </a:p>
          <a:p>
            <a:endParaRPr lang="hr-HR" dirty="0"/>
          </a:p>
          <a:p>
            <a:endParaRPr lang="hr-HR" dirty="0"/>
          </a:p>
        </p:txBody>
      </p:sp>
      <p:sp>
        <p:nvSpPr>
          <p:cNvPr id="3" name="Rezervirano mjesto teksta 2">
            <a:extLst>
              <a:ext uri="{FF2B5EF4-FFF2-40B4-BE49-F238E27FC236}">
                <a16:creationId xmlns:a16="http://schemas.microsoft.com/office/drawing/2014/main" id="{752C8250-2DD3-442B-94AE-685A60AE574D}"/>
              </a:ext>
            </a:extLst>
          </p:cNvPr>
          <p:cNvSpPr>
            <a:spLocks noGrp="1"/>
          </p:cNvSpPr>
          <p:nvPr>
            <p:ph type="body" sz="quarter" idx="10"/>
          </p:nvPr>
        </p:nvSpPr>
        <p:spPr/>
        <p:txBody>
          <a:bodyPr/>
          <a:lstStyle/>
          <a:p>
            <a:r>
              <a:rPr lang="hr-HR" dirty="0">
                <a:solidFill>
                  <a:schemeClr val="tx1"/>
                </a:solidFill>
              </a:rPr>
              <a:t>Primjer 1.</a:t>
            </a:r>
          </a:p>
        </p:txBody>
      </p:sp>
      <p:graphicFrame>
        <p:nvGraphicFramePr>
          <p:cNvPr id="5" name="Tablica 4">
            <a:extLst>
              <a:ext uri="{FF2B5EF4-FFF2-40B4-BE49-F238E27FC236}">
                <a16:creationId xmlns:a16="http://schemas.microsoft.com/office/drawing/2014/main" id="{F6ED699D-59B0-4BB6-811F-E445D252A4A4}"/>
              </a:ext>
            </a:extLst>
          </p:cNvPr>
          <p:cNvGraphicFramePr>
            <a:graphicFrameLocks noGrp="1"/>
          </p:cNvGraphicFramePr>
          <p:nvPr>
            <p:extLst>
              <p:ext uri="{D42A27DB-BD31-4B8C-83A1-F6EECF244321}">
                <p14:modId xmlns:p14="http://schemas.microsoft.com/office/powerpoint/2010/main" val="1131205775"/>
              </p:ext>
            </p:extLst>
          </p:nvPr>
        </p:nvGraphicFramePr>
        <p:xfrm>
          <a:off x="371788" y="2276872"/>
          <a:ext cx="11404880" cy="3449505"/>
        </p:xfrm>
        <a:graphic>
          <a:graphicData uri="http://schemas.openxmlformats.org/drawingml/2006/table">
            <a:tbl>
              <a:tblPr firstRow="1" bandRow="1">
                <a:tableStyleId>{5C22544A-7EE6-4342-B048-85BDC9FD1C3A}</a:tableStyleId>
              </a:tblPr>
              <a:tblGrid>
                <a:gridCol w="5702440">
                  <a:extLst>
                    <a:ext uri="{9D8B030D-6E8A-4147-A177-3AD203B41FA5}">
                      <a16:colId xmlns:a16="http://schemas.microsoft.com/office/drawing/2014/main" val="1506888077"/>
                    </a:ext>
                  </a:extLst>
                </a:gridCol>
                <a:gridCol w="5702440">
                  <a:extLst>
                    <a:ext uri="{9D8B030D-6E8A-4147-A177-3AD203B41FA5}">
                      <a16:colId xmlns:a16="http://schemas.microsoft.com/office/drawing/2014/main" val="1580200184"/>
                    </a:ext>
                  </a:extLst>
                </a:gridCol>
              </a:tblGrid>
              <a:tr h="482877">
                <a:tc>
                  <a:txBody>
                    <a:bodyPr/>
                    <a:lstStyle/>
                    <a:p>
                      <a:r>
                        <a:rPr lang="hr-HR" dirty="0"/>
                        <a:t>Porezni obveznik</a:t>
                      </a:r>
                    </a:p>
                  </a:txBody>
                  <a:tcPr/>
                </a:tc>
                <a:tc>
                  <a:txBody>
                    <a:bodyPr/>
                    <a:lstStyle/>
                    <a:p>
                      <a:r>
                        <a:rPr lang="hr-HR" dirty="0"/>
                        <a:t>Porezna uprava</a:t>
                      </a:r>
                    </a:p>
                  </a:txBody>
                  <a:tcPr/>
                </a:tc>
                <a:extLst>
                  <a:ext uri="{0D108BD9-81ED-4DB2-BD59-A6C34878D82A}">
                    <a16:rowId xmlns:a16="http://schemas.microsoft.com/office/drawing/2014/main" val="81697907"/>
                  </a:ext>
                </a:extLst>
              </a:tr>
              <a:tr h="482877">
                <a:tc>
                  <a:txBody>
                    <a:bodyPr/>
                    <a:lstStyle/>
                    <a:p>
                      <a:r>
                        <a:rPr lang="hr-HR" dirty="0"/>
                        <a:t>Zahtjev za upis u RPO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Upis u RPO</a:t>
                      </a:r>
                    </a:p>
                  </a:txBody>
                  <a:tcPr/>
                </a:tc>
                <a:extLst>
                  <a:ext uri="{0D108BD9-81ED-4DB2-BD59-A6C34878D82A}">
                    <a16:rowId xmlns:a16="http://schemas.microsoft.com/office/drawing/2014/main" val="3320832762"/>
                  </a:ext>
                </a:extLst>
              </a:tr>
              <a:tr h="521506">
                <a:tc>
                  <a:txBody>
                    <a:bodyPr/>
                    <a:lstStyle/>
                    <a:p>
                      <a:r>
                        <a:rPr lang="hr-HR" dirty="0"/>
                        <a:t>INO-DOH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Verifikacija INO-DOH (nije potrebna potvrda o plaćenom inozemnom porezu izdana od ovlaštenog tijela druge države  - dovoljan je dokaz potvrda isplatitelja)</a:t>
                      </a:r>
                    </a:p>
                  </a:txBody>
                  <a:tcPr/>
                </a:tc>
                <a:extLst>
                  <a:ext uri="{0D108BD9-81ED-4DB2-BD59-A6C34878D82A}">
                    <a16:rowId xmlns:a16="http://schemas.microsoft.com/office/drawing/2014/main" val="2801842821"/>
                  </a:ext>
                </a:extLst>
              </a:tr>
              <a:tr h="1569351">
                <a:tc>
                  <a:txBody>
                    <a:bodyPr/>
                    <a:lstStyle/>
                    <a:p>
                      <a:endParaRPr lang="hr-HR" dirty="0"/>
                    </a:p>
                  </a:txBody>
                  <a:tcPr/>
                </a:tc>
                <a:tc>
                  <a:txBody>
                    <a:bodyPr/>
                    <a:lstStyle/>
                    <a:p>
                      <a:r>
                        <a:rPr lang="hr-HR" dirty="0"/>
                        <a:t>Verifikacija INO-DOH</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(Izuzimanje dohotka od nesamostalnog rada – dohodak ostvaren u Njemačkoj neće se uzeti u obzir u posebnom postupku)</a:t>
                      </a:r>
                    </a:p>
                  </a:txBody>
                  <a:tcPr/>
                </a:tc>
                <a:extLst>
                  <a:ext uri="{0D108BD9-81ED-4DB2-BD59-A6C34878D82A}">
                    <a16:rowId xmlns:a16="http://schemas.microsoft.com/office/drawing/2014/main" val="1655772901"/>
                  </a:ext>
                </a:extLst>
              </a:tr>
            </a:tbl>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579961" y="6492875"/>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898989"/>
                </a:solidFill>
                <a:effectLst/>
                <a:uLnTx/>
                <a:uFillTx/>
                <a:latin typeface="+mn-lt"/>
                <a:ea typeface="+mn-ea"/>
                <a:cs typeface="+mn-cs"/>
              </a:rPr>
              <a:t>© Željko Martinović &amp; Dalibor </a:t>
            </a:r>
            <a:r>
              <a:rPr kumimoji="0" lang="hr-HR" sz="1200" b="0" i="0" u="none" strike="noStrike" kern="1200" cap="none" spc="0" normalizeH="0" baseline="0" noProof="0" dirty="0" err="1">
                <a:ln>
                  <a:noFill/>
                </a:ln>
                <a:solidFill>
                  <a:srgbClr val="898989"/>
                </a:solidFill>
                <a:effectLst/>
                <a:uLnTx/>
                <a:uFillTx/>
                <a:latin typeface="+mn-lt"/>
                <a:ea typeface="+mn-ea"/>
                <a:cs typeface="+mn-cs"/>
              </a:rPr>
              <a:t>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19171110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323DA6B3-7C7A-40DF-B29A-03A91416C6F0}"/>
              </a:ext>
            </a:extLst>
          </p:cNvPr>
          <p:cNvSpPr>
            <a:spLocks noGrp="1"/>
          </p:cNvSpPr>
          <p:nvPr>
            <p:ph idx="1"/>
          </p:nvPr>
        </p:nvSpPr>
        <p:spPr>
          <a:xfrm>
            <a:off x="401934" y="908473"/>
            <a:ext cx="11384782" cy="4929411"/>
          </a:xfrm>
        </p:spPr>
        <p:txBody>
          <a:bodyPr/>
          <a:lstStyle/>
          <a:p>
            <a:r>
              <a:rPr lang="hr-HR" dirty="0"/>
              <a:t>Država: Slovenija; Dohodak: dohodak od nesamostalnog rada – plaća ostvarena radom u Sloveniji za slovenskog poslodavca</a:t>
            </a:r>
          </a:p>
          <a:p>
            <a:r>
              <a:rPr lang="hr-HR" dirty="0"/>
              <a:t>Razdoblje: 1.1.20</a:t>
            </a:r>
            <a:r>
              <a:rPr lang="en-US" dirty="0"/>
              <a:t>20</a:t>
            </a:r>
            <a:r>
              <a:rPr lang="hr-HR" dirty="0"/>
              <a:t>.-31.12.20</a:t>
            </a:r>
            <a:r>
              <a:rPr lang="en-US" dirty="0"/>
              <a:t>20</a:t>
            </a:r>
            <a:endParaRPr lang="hr-HR" dirty="0"/>
          </a:p>
          <a:p>
            <a:endParaRPr lang="hr-HR" dirty="0"/>
          </a:p>
          <a:p>
            <a:endParaRPr lang="hr-HR" dirty="0"/>
          </a:p>
        </p:txBody>
      </p:sp>
      <p:sp>
        <p:nvSpPr>
          <p:cNvPr id="3" name="Rezervirano mjesto teksta 2">
            <a:extLst>
              <a:ext uri="{FF2B5EF4-FFF2-40B4-BE49-F238E27FC236}">
                <a16:creationId xmlns:a16="http://schemas.microsoft.com/office/drawing/2014/main" id="{752C8250-2DD3-442B-94AE-685A60AE574D}"/>
              </a:ext>
            </a:extLst>
          </p:cNvPr>
          <p:cNvSpPr>
            <a:spLocks noGrp="1"/>
          </p:cNvSpPr>
          <p:nvPr>
            <p:ph type="body" sz="quarter" idx="10"/>
          </p:nvPr>
        </p:nvSpPr>
        <p:spPr/>
        <p:txBody>
          <a:bodyPr/>
          <a:lstStyle/>
          <a:p>
            <a:r>
              <a:rPr lang="hr-HR" dirty="0">
                <a:solidFill>
                  <a:schemeClr val="tx1"/>
                </a:solidFill>
              </a:rPr>
              <a:t>Primjer 2.</a:t>
            </a:r>
          </a:p>
        </p:txBody>
      </p:sp>
      <p:graphicFrame>
        <p:nvGraphicFramePr>
          <p:cNvPr id="5" name="Tablica 4">
            <a:extLst>
              <a:ext uri="{FF2B5EF4-FFF2-40B4-BE49-F238E27FC236}">
                <a16:creationId xmlns:a16="http://schemas.microsoft.com/office/drawing/2014/main" id="{F6ED699D-59B0-4BB6-811F-E445D252A4A4}"/>
              </a:ext>
            </a:extLst>
          </p:cNvPr>
          <p:cNvGraphicFramePr>
            <a:graphicFrameLocks noGrp="1"/>
          </p:cNvGraphicFramePr>
          <p:nvPr>
            <p:extLst>
              <p:ext uri="{D42A27DB-BD31-4B8C-83A1-F6EECF244321}">
                <p14:modId xmlns:p14="http://schemas.microsoft.com/office/powerpoint/2010/main" val="197077398"/>
              </p:ext>
            </p:extLst>
          </p:nvPr>
        </p:nvGraphicFramePr>
        <p:xfrm>
          <a:off x="401934" y="1916832"/>
          <a:ext cx="11384782" cy="3962400"/>
        </p:xfrm>
        <a:graphic>
          <a:graphicData uri="http://schemas.openxmlformats.org/drawingml/2006/table">
            <a:tbl>
              <a:tblPr firstRow="1" bandRow="1">
                <a:tableStyleId>{5C22544A-7EE6-4342-B048-85BDC9FD1C3A}</a:tableStyleId>
              </a:tblPr>
              <a:tblGrid>
                <a:gridCol w="5692391">
                  <a:extLst>
                    <a:ext uri="{9D8B030D-6E8A-4147-A177-3AD203B41FA5}">
                      <a16:colId xmlns:a16="http://schemas.microsoft.com/office/drawing/2014/main" val="1506888077"/>
                    </a:ext>
                  </a:extLst>
                </a:gridCol>
                <a:gridCol w="5692391">
                  <a:extLst>
                    <a:ext uri="{9D8B030D-6E8A-4147-A177-3AD203B41FA5}">
                      <a16:colId xmlns:a16="http://schemas.microsoft.com/office/drawing/2014/main" val="1580200184"/>
                    </a:ext>
                  </a:extLst>
                </a:gridCol>
              </a:tblGrid>
              <a:tr h="185420">
                <a:tc>
                  <a:txBody>
                    <a:bodyPr/>
                    <a:lstStyle/>
                    <a:p>
                      <a:r>
                        <a:rPr lang="hr-HR" sz="1600" dirty="0"/>
                        <a:t>Porezni obveznik</a:t>
                      </a:r>
                    </a:p>
                  </a:txBody>
                  <a:tcPr/>
                </a:tc>
                <a:tc>
                  <a:txBody>
                    <a:bodyPr/>
                    <a:lstStyle/>
                    <a:p>
                      <a:r>
                        <a:rPr lang="hr-HR" sz="1600" dirty="0"/>
                        <a:t>Porezna uprava</a:t>
                      </a:r>
                    </a:p>
                  </a:txBody>
                  <a:tcPr/>
                </a:tc>
                <a:extLst>
                  <a:ext uri="{0D108BD9-81ED-4DB2-BD59-A6C34878D82A}">
                    <a16:rowId xmlns:a16="http://schemas.microsoft.com/office/drawing/2014/main" val="81697907"/>
                  </a:ext>
                </a:extLst>
              </a:tr>
              <a:tr h="0">
                <a:tc>
                  <a:txBody>
                    <a:bodyPr/>
                    <a:lstStyle/>
                    <a:p>
                      <a:r>
                        <a:rPr lang="hr-HR" sz="1600" dirty="0"/>
                        <a:t>Zahtjev za upis u RPO</a:t>
                      </a: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600" dirty="0"/>
                        <a:t>Upis u RPO</a:t>
                      </a:r>
                    </a:p>
                  </a:txBody>
                  <a:tcPr anchor="ctr"/>
                </a:tc>
                <a:extLst>
                  <a:ext uri="{0D108BD9-81ED-4DB2-BD59-A6C34878D82A}">
                    <a16:rowId xmlns:a16="http://schemas.microsoft.com/office/drawing/2014/main" val="3320832762"/>
                  </a:ext>
                </a:extLst>
              </a:tr>
              <a:tr h="292608">
                <a:tc>
                  <a:txBody>
                    <a:bodyPr/>
                    <a:lstStyle/>
                    <a:p>
                      <a:r>
                        <a:rPr lang="hr-HR" sz="1600" dirty="0"/>
                        <a:t>INO-IZJAVA</a:t>
                      </a:r>
                    </a:p>
                    <a:p>
                      <a:r>
                        <a:rPr lang="hr-HR" sz="1600" dirty="0"/>
                        <a:t>(ukoliko predujmove poreza na dohodak od nesamostalnog rada plaća u Sloveniji)</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txBody>
                  <a:tcPr/>
                </a:tc>
                <a:extLst>
                  <a:ext uri="{0D108BD9-81ED-4DB2-BD59-A6C34878D82A}">
                    <a16:rowId xmlns:a16="http://schemas.microsoft.com/office/drawing/2014/main" val="2801842821"/>
                  </a:ext>
                </a:extLst>
              </a:tr>
              <a:tr h="219456">
                <a:tc>
                  <a:txBody>
                    <a:bodyPr/>
                    <a:lstStyle/>
                    <a:p>
                      <a:r>
                        <a:rPr lang="hr-HR" sz="1600" dirty="0"/>
                        <a:t>INO-DOH (porezni obveznik se izjašnjava želi li da mu se preuzme dohodak (čl.80.a st.1) ili prema </a:t>
                      </a:r>
                      <a:r>
                        <a:rPr lang="hr-HR" sz="1600" dirty="0" err="1"/>
                        <a:t>hr</a:t>
                      </a:r>
                      <a:r>
                        <a:rPr lang="hr-HR" sz="1600" dirty="0"/>
                        <a:t>. propisima (čl.80.a st.4.)</a:t>
                      </a:r>
                    </a:p>
                  </a:txBody>
                  <a:tcPr/>
                </a:tc>
                <a:tc>
                  <a:txBody>
                    <a:bodyPr/>
                    <a:lstStyle/>
                    <a:p>
                      <a:r>
                        <a:rPr lang="hr-HR" sz="1600" dirty="0"/>
                        <a:t>Verifikacija Obrasca INO-DOH ukoliko je isti pravilno ispunjen i porezni obveznik je dostavio potvrdu o ostvarenom dohotku i plaćenom porezu u Sloveniji</a:t>
                      </a:r>
                      <a:r>
                        <a:rPr lang="hr-HR" sz="1600" baseline="30000" dirty="0"/>
                        <a:t>1</a:t>
                      </a:r>
                    </a:p>
                  </a:txBody>
                  <a:tcPr/>
                </a:tc>
                <a:extLst>
                  <a:ext uri="{0D108BD9-81ED-4DB2-BD59-A6C34878D82A}">
                    <a16:rowId xmlns:a16="http://schemas.microsoft.com/office/drawing/2014/main" val="1655772901"/>
                  </a:ext>
                </a:extLst>
              </a:tr>
              <a:tr h="146304">
                <a:tc>
                  <a:txBody>
                    <a:bodyPr/>
                    <a:lstStyle/>
                    <a:p>
                      <a:endParaRPr lang="hr-HR" sz="1600" dirty="0"/>
                    </a:p>
                  </a:txBody>
                  <a:tcPr/>
                </a:tc>
                <a:tc>
                  <a:txBody>
                    <a:bodyPr/>
                    <a:lstStyle/>
                    <a:p>
                      <a:r>
                        <a:rPr lang="hr-HR" sz="1600" dirty="0"/>
                        <a:t>Rješenje</a:t>
                      </a:r>
                    </a:p>
                  </a:txBody>
                  <a:tcPr/>
                </a:tc>
                <a:extLst>
                  <a:ext uri="{0D108BD9-81ED-4DB2-BD59-A6C34878D82A}">
                    <a16:rowId xmlns:a16="http://schemas.microsoft.com/office/drawing/2014/main" val="1834088153"/>
                  </a:ext>
                </a:extLst>
              </a:tr>
              <a:tr h="0">
                <a:tc gridSpan="2">
                  <a:txBody>
                    <a:bodyPr/>
                    <a:lstStyle/>
                    <a:p>
                      <a:pPr algn="just"/>
                      <a:r>
                        <a:rPr lang="hr-HR" sz="1600" baseline="30000" dirty="0"/>
                        <a:t>1</a:t>
                      </a:r>
                      <a:r>
                        <a:rPr lang="hr-HR" sz="1600" dirty="0"/>
                        <a:t> U situaciji da porezni obveznik do 30.11.202</a:t>
                      </a:r>
                      <a:r>
                        <a:rPr lang="en-US" sz="1600" dirty="0"/>
                        <a:t>1</a:t>
                      </a:r>
                      <a:r>
                        <a:rPr lang="hr-HR" sz="1600" dirty="0"/>
                        <a:t>. ne dostavi potvrdu o ostvarenom dohotku i plaćenom porezu izdanu od strane inozemnog poreznog tijela ili za to ovlaštene osobe porez plaćen u inozemstvu </a:t>
                      </a:r>
                      <a:r>
                        <a:rPr lang="hr-HR" sz="1600" b="1" dirty="0"/>
                        <a:t>ne može se uračunati</a:t>
                      </a:r>
                      <a:r>
                        <a:rPr lang="hr-HR" sz="1600" dirty="0"/>
                        <a:t>. Ukoliko do 30.11. porezni obveznik nije dostavio potvrdu</a:t>
                      </a:r>
                      <a:r>
                        <a:rPr lang="en-US" sz="1600" dirty="0"/>
                        <a:t>,</a:t>
                      </a:r>
                      <a:r>
                        <a:rPr lang="hr-HR" sz="1600" dirty="0"/>
                        <a:t> potrebno je u Obrascu INO-DOH koji je dostavljen od strane poreznog obveznika izvršiti nepriznavanje poreza koji je porezni obveznik naveo (znači brisanje poreza u polju 17. – odnosno stavljanje „NE” u polje 18.1. i stavljanje „NE” u polje 18.2.) i izdavanje rješenja bez uračunavanja poreza plaćenog  u inozemstvu</a:t>
                      </a:r>
                    </a:p>
                  </a:txBody>
                  <a:tcPr/>
                </a:tc>
                <a:tc hMerge="1">
                  <a:txBody>
                    <a:bodyPr/>
                    <a:lstStyle/>
                    <a:p>
                      <a:endParaRPr lang="hr-HR" dirty="0"/>
                    </a:p>
                  </a:txBody>
                  <a:tcPr/>
                </a:tc>
                <a:extLst>
                  <a:ext uri="{0D108BD9-81ED-4DB2-BD59-A6C34878D82A}">
                    <a16:rowId xmlns:a16="http://schemas.microsoft.com/office/drawing/2014/main" val="880611149"/>
                  </a:ext>
                </a:extLst>
              </a:tr>
            </a:tbl>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25758251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323DA6B3-7C7A-40DF-B29A-03A91416C6F0}"/>
              </a:ext>
            </a:extLst>
          </p:cNvPr>
          <p:cNvSpPr>
            <a:spLocks noGrp="1"/>
          </p:cNvSpPr>
          <p:nvPr>
            <p:ph idx="1"/>
          </p:nvPr>
        </p:nvSpPr>
        <p:spPr>
          <a:xfrm>
            <a:off x="391886" y="908473"/>
            <a:ext cx="11485266" cy="4929411"/>
          </a:xfrm>
        </p:spPr>
        <p:txBody>
          <a:bodyPr/>
          <a:lstStyle/>
          <a:p>
            <a:r>
              <a:rPr lang="hr-HR" dirty="0"/>
              <a:t>Država: Austrija; Dohodak: dohodak od nesamostalnog rada – plaća ostvarena u Austriji radom za hrvatskog poslodavca; Razdoblje: 1.1.20</a:t>
            </a:r>
            <a:r>
              <a:rPr lang="en-US" dirty="0"/>
              <a:t>20</a:t>
            </a:r>
            <a:r>
              <a:rPr lang="hr-HR" dirty="0"/>
              <a:t>.-31.12.20</a:t>
            </a:r>
            <a:r>
              <a:rPr lang="en-US" dirty="0"/>
              <a:t>20</a:t>
            </a:r>
            <a:endParaRPr lang="hr-HR" dirty="0"/>
          </a:p>
          <a:p>
            <a:endParaRPr lang="hr-HR" dirty="0"/>
          </a:p>
          <a:p>
            <a:endParaRPr lang="hr-HR" dirty="0"/>
          </a:p>
        </p:txBody>
      </p:sp>
      <p:sp>
        <p:nvSpPr>
          <p:cNvPr id="3" name="Rezervirano mjesto teksta 2">
            <a:extLst>
              <a:ext uri="{FF2B5EF4-FFF2-40B4-BE49-F238E27FC236}">
                <a16:creationId xmlns:a16="http://schemas.microsoft.com/office/drawing/2014/main" id="{752C8250-2DD3-442B-94AE-685A60AE574D}"/>
              </a:ext>
            </a:extLst>
          </p:cNvPr>
          <p:cNvSpPr>
            <a:spLocks noGrp="1"/>
          </p:cNvSpPr>
          <p:nvPr>
            <p:ph type="body" sz="quarter" idx="10"/>
          </p:nvPr>
        </p:nvSpPr>
        <p:spPr/>
        <p:txBody>
          <a:bodyPr/>
          <a:lstStyle/>
          <a:p>
            <a:r>
              <a:rPr lang="hr-HR" dirty="0">
                <a:solidFill>
                  <a:schemeClr val="tx1"/>
                </a:solidFill>
              </a:rPr>
              <a:t>Primjer 3.</a:t>
            </a:r>
          </a:p>
        </p:txBody>
      </p:sp>
      <p:graphicFrame>
        <p:nvGraphicFramePr>
          <p:cNvPr id="5" name="Tablica 4">
            <a:extLst>
              <a:ext uri="{FF2B5EF4-FFF2-40B4-BE49-F238E27FC236}">
                <a16:creationId xmlns:a16="http://schemas.microsoft.com/office/drawing/2014/main" id="{F6ED699D-59B0-4BB6-811F-E445D252A4A4}"/>
              </a:ext>
            </a:extLst>
          </p:cNvPr>
          <p:cNvGraphicFramePr>
            <a:graphicFrameLocks noGrp="1"/>
          </p:cNvGraphicFramePr>
          <p:nvPr>
            <p:extLst>
              <p:ext uri="{D42A27DB-BD31-4B8C-83A1-F6EECF244321}">
                <p14:modId xmlns:p14="http://schemas.microsoft.com/office/powerpoint/2010/main" val="4249664600"/>
              </p:ext>
            </p:extLst>
          </p:nvPr>
        </p:nvGraphicFramePr>
        <p:xfrm>
          <a:off x="462224" y="1706652"/>
          <a:ext cx="11414928" cy="4660260"/>
        </p:xfrm>
        <a:graphic>
          <a:graphicData uri="http://schemas.openxmlformats.org/drawingml/2006/table">
            <a:tbl>
              <a:tblPr firstRow="1" bandRow="1">
                <a:tableStyleId>{5C22544A-7EE6-4342-B048-85BDC9FD1C3A}</a:tableStyleId>
              </a:tblPr>
              <a:tblGrid>
                <a:gridCol w="5707464">
                  <a:extLst>
                    <a:ext uri="{9D8B030D-6E8A-4147-A177-3AD203B41FA5}">
                      <a16:colId xmlns:a16="http://schemas.microsoft.com/office/drawing/2014/main" val="1506888077"/>
                    </a:ext>
                  </a:extLst>
                </a:gridCol>
                <a:gridCol w="5707464">
                  <a:extLst>
                    <a:ext uri="{9D8B030D-6E8A-4147-A177-3AD203B41FA5}">
                      <a16:colId xmlns:a16="http://schemas.microsoft.com/office/drawing/2014/main" val="1580200184"/>
                    </a:ext>
                  </a:extLst>
                </a:gridCol>
              </a:tblGrid>
              <a:tr h="545460">
                <a:tc>
                  <a:txBody>
                    <a:bodyPr/>
                    <a:lstStyle/>
                    <a:p>
                      <a:r>
                        <a:rPr lang="hr-HR" sz="1600" dirty="0"/>
                        <a:t>Porezni obveznik</a:t>
                      </a:r>
                    </a:p>
                  </a:txBody>
                  <a:tcPr anchor="ctr"/>
                </a:tc>
                <a:tc>
                  <a:txBody>
                    <a:bodyPr/>
                    <a:lstStyle/>
                    <a:p>
                      <a:r>
                        <a:rPr lang="hr-HR" sz="1600" dirty="0"/>
                        <a:t>Porezna uprava</a:t>
                      </a:r>
                    </a:p>
                  </a:txBody>
                  <a:tcPr anchor="ctr"/>
                </a:tc>
                <a:extLst>
                  <a:ext uri="{0D108BD9-81ED-4DB2-BD59-A6C34878D82A}">
                    <a16:rowId xmlns:a16="http://schemas.microsoft.com/office/drawing/2014/main" val="81697907"/>
                  </a:ext>
                </a:extLst>
              </a:tr>
              <a:tr h="0">
                <a:tc>
                  <a:txBody>
                    <a:bodyPr/>
                    <a:lstStyle/>
                    <a:p>
                      <a:r>
                        <a:rPr lang="hr-HR" sz="1600" dirty="0"/>
                        <a:t>Zahtjev za upis u RPO</a:t>
                      </a: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600" dirty="0"/>
                        <a:t>Upis u RPO </a:t>
                      </a:r>
                    </a:p>
                  </a:txBody>
                  <a:tcPr anchor="ctr"/>
                </a:tc>
                <a:extLst>
                  <a:ext uri="{0D108BD9-81ED-4DB2-BD59-A6C34878D82A}">
                    <a16:rowId xmlns:a16="http://schemas.microsoft.com/office/drawing/2014/main" val="3320832762"/>
                  </a:ext>
                </a:extLst>
              </a:tr>
              <a:tr h="292608">
                <a:tc>
                  <a:txBody>
                    <a:bodyPr/>
                    <a:lstStyle/>
                    <a:p>
                      <a:r>
                        <a:rPr lang="hr-HR" sz="1600" dirty="0"/>
                        <a:t>INO-IZJAVA</a:t>
                      </a:r>
                    </a:p>
                    <a:p>
                      <a:r>
                        <a:rPr lang="hr-HR" sz="1600" dirty="0"/>
                        <a:t>(ukoliko predujmove poreza na dohodak od nesamostalnog rada plaća u </a:t>
                      </a:r>
                      <a:r>
                        <a:rPr lang="hr-HR" sz="1600" dirty="0" err="1"/>
                        <a:t>Austrij</a:t>
                      </a:r>
                      <a:r>
                        <a:rPr lang="en-US" sz="1600" dirty="0" err="1"/>
                        <a:t>i</a:t>
                      </a:r>
                      <a:r>
                        <a:rPr lang="hr-HR" sz="1600" dirty="0"/>
                        <a:t>)</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txBody>
                  <a:tcPr/>
                </a:tc>
                <a:extLst>
                  <a:ext uri="{0D108BD9-81ED-4DB2-BD59-A6C34878D82A}">
                    <a16:rowId xmlns:a16="http://schemas.microsoft.com/office/drawing/2014/main" val="2801842821"/>
                  </a:ext>
                </a:extLst>
              </a:tr>
              <a:tr h="219456">
                <a:tc>
                  <a:txBody>
                    <a:bodyPr/>
                    <a:lstStyle/>
                    <a:p>
                      <a:r>
                        <a:rPr lang="hr-HR" sz="1600" dirty="0"/>
                        <a:t>INO-DOH</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600" dirty="0"/>
                        <a:t>(porezni obveznik se izjašnjava želi li da mu se preuzme dohodak (čl.80.a st.1) ili prema </a:t>
                      </a:r>
                      <a:r>
                        <a:rPr lang="hr-HR" sz="1600" dirty="0" err="1"/>
                        <a:t>hr</a:t>
                      </a:r>
                      <a:r>
                        <a:rPr lang="hr-HR" sz="1600" dirty="0"/>
                        <a:t>. </a:t>
                      </a:r>
                      <a:r>
                        <a:rPr lang="en-US" sz="1600" dirty="0"/>
                        <a:t>p</a:t>
                      </a:r>
                      <a:r>
                        <a:rPr lang="hr-HR" sz="1600" dirty="0" err="1"/>
                        <a:t>ropisima</a:t>
                      </a:r>
                      <a:r>
                        <a:rPr lang="hr-HR" sz="1600" dirty="0"/>
                        <a:t> (čl.80.a st.4.)</a:t>
                      </a:r>
                    </a:p>
                    <a:p>
                      <a:endParaRPr lang="hr-HR" sz="1600" dirty="0"/>
                    </a:p>
                  </a:txBody>
                  <a:tcPr/>
                </a:tc>
                <a:tc>
                  <a:txBody>
                    <a:bodyPr/>
                    <a:lstStyle/>
                    <a:p>
                      <a:r>
                        <a:rPr lang="hr-HR" sz="1600" dirty="0"/>
                        <a:t>Verifikacija Obrasca INO-DOH ukoliko je isti pravilno ispunjen i porezni obveznik je dostavio potvrdu o ostvarenom dohotku i plaćenom porezu u Austriji</a:t>
                      </a:r>
                      <a:r>
                        <a:rPr lang="hr-HR" sz="1600" baseline="30000" dirty="0"/>
                        <a:t>2</a:t>
                      </a:r>
                    </a:p>
                  </a:txBody>
                  <a:tcPr/>
                </a:tc>
                <a:extLst>
                  <a:ext uri="{0D108BD9-81ED-4DB2-BD59-A6C34878D82A}">
                    <a16:rowId xmlns:a16="http://schemas.microsoft.com/office/drawing/2014/main" val="1655772901"/>
                  </a:ext>
                </a:extLst>
              </a:tr>
              <a:tr h="146304">
                <a:tc>
                  <a:txBody>
                    <a:bodyPr/>
                    <a:lstStyle/>
                    <a:p>
                      <a:endParaRPr lang="hr-HR" sz="1600" dirty="0"/>
                    </a:p>
                  </a:txBody>
                  <a:tcPr/>
                </a:tc>
                <a:tc>
                  <a:txBody>
                    <a:bodyPr/>
                    <a:lstStyle/>
                    <a:p>
                      <a:r>
                        <a:rPr lang="hr-HR" sz="1600" dirty="0"/>
                        <a:t>Rješenje</a:t>
                      </a:r>
                    </a:p>
                  </a:txBody>
                  <a:tcPr/>
                </a:tc>
                <a:extLst>
                  <a:ext uri="{0D108BD9-81ED-4DB2-BD59-A6C34878D82A}">
                    <a16:rowId xmlns:a16="http://schemas.microsoft.com/office/drawing/2014/main" val="1834088153"/>
                  </a:ext>
                </a:extLst>
              </a:tr>
              <a:tr h="0">
                <a:tc gridSpan="2">
                  <a:txBody>
                    <a:bodyPr/>
                    <a:lstStyle/>
                    <a:p>
                      <a:pPr algn="just"/>
                      <a:r>
                        <a:rPr lang="hr-HR" sz="1600" baseline="30000" dirty="0"/>
                        <a:t>2</a:t>
                      </a:r>
                      <a:r>
                        <a:rPr lang="hr-HR" sz="1600" dirty="0"/>
                        <a:t> Prije svega</a:t>
                      </a:r>
                      <a:r>
                        <a:rPr lang="en-US" sz="1600" dirty="0"/>
                        <a:t>,</a:t>
                      </a:r>
                      <a:r>
                        <a:rPr lang="hr-HR" sz="1600" dirty="0"/>
                        <a:t> potrebno je vidjeti za što se porezni obveznik odlučio: A) preuzimanje (preuzimanje dohotka kako ga je utvrdila druga država – 80.a st. 1. – nema neoporezivih primitaka prema hrvatskom propisu – izabrao je INO-tretman dohotka) ili B) oporezivanje u skladu s hrvatskim propisima (znači iskazivanje u obrascu INO-DOH oporezivog dijela primitka i iskazivanje neoporezivih primitaka – prema hrvatskim propisima). Nadalje, ukoliko je poslodavac za poreznog radnika podnosio JOPPD obrasce u RH (plaćao poreze i u RH i u inozemstvu) – izabran je modalitet oporezivanja prema hrvatskim propisima i onda se kroz JOPPD obrazac iskazuje i oporezive i neoporezive primitke)</a:t>
                      </a:r>
                    </a:p>
                  </a:txBody>
                  <a:tcPr/>
                </a:tc>
                <a:tc hMerge="1">
                  <a:txBody>
                    <a:bodyPr/>
                    <a:lstStyle/>
                    <a:p>
                      <a:endParaRPr lang="hr-HR" dirty="0"/>
                    </a:p>
                  </a:txBody>
                  <a:tcPr/>
                </a:tc>
                <a:extLst>
                  <a:ext uri="{0D108BD9-81ED-4DB2-BD59-A6C34878D82A}">
                    <a16:rowId xmlns:a16="http://schemas.microsoft.com/office/drawing/2014/main" val="880611149"/>
                  </a:ext>
                </a:extLst>
              </a:tr>
            </a:tbl>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27712129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323DA6B3-7C7A-40DF-B29A-03A91416C6F0}"/>
              </a:ext>
            </a:extLst>
          </p:cNvPr>
          <p:cNvSpPr>
            <a:spLocks noGrp="1"/>
          </p:cNvSpPr>
          <p:nvPr>
            <p:ph idx="1"/>
          </p:nvPr>
        </p:nvSpPr>
        <p:spPr>
          <a:xfrm>
            <a:off x="339634" y="836713"/>
            <a:ext cx="11437034" cy="5001171"/>
          </a:xfrm>
        </p:spPr>
        <p:txBody>
          <a:bodyPr/>
          <a:lstStyle/>
          <a:p>
            <a:r>
              <a:rPr lang="hr-HR" dirty="0"/>
              <a:t>Država: Ukrajina; Dohodak: dohodak od nesamostalnog rada – plaća ostvarena u Ukrajini radom za hrvatskog poslodavca (formalnog poslodavca) odnosno za ukrajinskog poslodavca (ekonomskog poslodavca; Razdoblje: 1.1.20</a:t>
            </a:r>
            <a:r>
              <a:rPr lang="en-US" dirty="0"/>
              <a:t>20</a:t>
            </a:r>
            <a:r>
              <a:rPr lang="hr-HR" dirty="0"/>
              <a:t>.-31.12.20</a:t>
            </a:r>
            <a:r>
              <a:rPr lang="en-US" dirty="0"/>
              <a:t>20</a:t>
            </a:r>
            <a:r>
              <a:rPr lang="hr-HR" dirty="0"/>
              <a:t>.</a:t>
            </a:r>
          </a:p>
          <a:p>
            <a:endParaRPr lang="hr-HR" dirty="0"/>
          </a:p>
          <a:p>
            <a:endParaRPr lang="hr-HR" dirty="0"/>
          </a:p>
        </p:txBody>
      </p:sp>
      <p:sp>
        <p:nvSpPr>
          <p:cNvPr id="3" name="Rezervirano mjesto teksta 2">
            <a:extLst>
              <a:ext uri="{FF2B5EF4-FFF2-40B4-BE49-F238E27FC236}">
                <a16:creationId xmlns:a16="http://schemas.microsoft.com/office/drawing/2014/main" id="{752C8250-2DD3-442B-94AE-685A60AE574D}"/>
              </a:ext>
            </a:extLst>
          </p:cNvPr>
          <p:cNvSpPr>
            <a:spLocks noGrp="1"/>
          </p:cNvSpPr>
          <p:nvPr>
            <p:ph type="body" sz="quarter" idx="10"/>
          </p:nvPr>
        </p:nvSpPr>
        <p:spPr/>
        <p:txBody>
          <a:bodyPr/>
          <a:lstStyle/>
          <a:p>
            <a:r>
              <a:rPr lang="hr-HR" dirty="0">
                <a:solidFill>
                  <a:schemeClr val="tx1"/>
                </a:solidFill>
              </a:rPr>
              <a:t>Primjer 4.</a:t>
            </a:r>
          </a:p>
        </p:txBody>
      </p:sp>
      <p:graphicFrame>
        <p:nvGraphicFramePr>
          <p:cNvPr id="5" name="Tablica 4">
            <a:extLst>
              <a:ext uri="{FF2B5EF4-FFF2-40B4-BE49-F238E27FC236}">
                <a16:creationId xmlns:a16="http://schemas.microsoft.com/office/drawing/2014/main" id="{F6ED699D-59B0-4BB6-811F-E445D252A4A4}"/>
              </a:ext>
            </a:extLst>
          </p:cNvPr>
          <p:cNvGraphicFramePr>
            <a:graphicFrameLocks noGrp="1"/>
          </p:cNvGraphicFramePr>
          <p:nvPr>
            <p:extLst>
              <p:ext uri="{D42A27DB-BD31-4B8C-83A1-F6EECF244321}">
                <p14:modId xmlns:p14="http://schemas.microsoft.com/office/powerpoint/2010/main" val="2298272799"/>
              </p:ext>
            </p:extLst>
          </p:nvPr>
        </p:nvGraphicFramePr>
        <p:xfrm>
          <a:off x="411982" y="1706653"/>
          <a:ext cx="11364686" cy="4884239"/>
        </p:xfrm>
        <a:graphic>
          <a:graphicData uri="http://schemas.openxmlformats.org/drawingml/2006/table">
            <a:tbl>
              <a:tblPr firstRow="1" bandRow="1">
                <a:tableStyleId>{5C22544A-7EE6-4342-B048-85BDC9FD1C3A}</a:tableStyleId>
              </a:tblPr>
              <a:tblGrid>
                <a:gridCol w="5682343">
                  <a:extLst>
                    <a:ext uri="{9D8B030D-6E8A-4147-A177-3AD203B41FA5}">
                      <a16:colId xmlns:a16="http://schemas.microsoft.com/office/drawing/2014/main" val="1506888077"/>
                    </a:ext>
                  </a:extLst>
                </a:gridCol>
                <a:gridCol w="5682343">
                  <a:extLst>
                    <a:ext uri="{9D8B030D-6E8A-4147-A177-3AD203B41FA5}">
                      <a16:colId xmlns:a16="http://schemas.microsoft.com/office/drawing/2014/main" val="1580200184"/>
                    </a:ext>
                  </a:extLst>
                </a:gridCol>
              </a:tblGrid>
              <a:tr h="593748">
                <a:tc>
                  <a:txBody>
                    <a:bodyPr/>
                    <a:lstStyle/>
                    <a:p>
                      <a:r>
                        <a:rPr lang="hr-HR" sz="1500" dirty="0"/>
                        <a:t>Porezni obveznik</a:t>
                      </a:r>
                    </a:p>
                  </a:txBody>
                  <a:tcPr anchor="ctr"/>
                </a:tc>
                <a:tc>
                  <a:txBody>
                    <a:bodyPr/>
                    <a:lstStyle/>
                    <a:p>
                      <a:r>
                        <a:rPr lang="hr-HR" sz="1500" dirty="0"/>
                        <a:t>Porezna uprava</a:t>
                      </a:r>
                    </a:p>
                  </a:txBody>
                  <a:tcPr anchor="ctr"/>
                </a:tc>
                <a:extLst>
                  <a:ext uri="{0D108BD9-81ED-4DB2-BD59-A6C34878D82A}">
                    <a16:rowId xmlns:a16="http://schemas.microsoft.com/office/drawing/2014/main" val="81697907"/>
                  </a:ext>
                </a:extLst>
              </a:tr>
              <a:tr h="331783">
                <a:tc>
                  <a:txBody>
                    <a:bodyPr/>
                    <a:lstStyle/>
                    <a:p>
                      <a:r>
                        <a:rPr lang="hr-HR" sz="1500" dirty="0"/>
                        <a:t>Zahtjev za upis u RPO</a:t>
                      </a: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500" dirty="0"/>
                        <a:t>Upis u RPO </a:t>
                      </a:r>
                    </a:p>
                  </a:txBody>
                  <a:tcPr anchor="ctr"/>
                </a:tc>
                <a:extLst>
                  <a:ext uri="{0D108BD9-81ED-4DB2-BD59-A6C34878D82A}">
                    <a16:rowId xmlns:a16="http://schemas.microsoft.com/office/drawing/2014/main" val="3320832762"/>
                  </a:ext>
                </a:extLst>
              </a:tr>
              <a:tr h="796279">
                <a:tc>
                  <a:txBody>
                    <a:bodyPr/>
                    <a:lstStyle/>
                    <a:p>
                      <a:r>
                        <a:rPr lang="hr-HR" sz="1500" dirty="0"/>
                        <a:t>INO-IZJAVA</a:t>
                      </a:r>
                    </a:p>
                    <a:p>
                      <a:r>
                        <a:rPr lang="hr-HR" sz="1500" dirty="0"/>
                        <a:t>(ukoliko predujmove poreza na dohodak od nesamostalnog rada plaća u Ukrajini)</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txBody>
                  <a:tcPr/>
                </a:tc>
                <a:extLst>
                  <a:ext uri="{0D108BD9-81ED-4DB2-BD59-A6C34878D82A}">
                    <a16:rowId xmlns:a16="http://schemas.microsoft.com/office/drawing/2014/main" val="2801842821"/>
                  </a:ext>
                </a:extLst>
              </a:tr>
              <a:tr h="796279">
                <a:tc>
                  <a:txBody>
                    <a:bodyPr/>
                    <a:lstStyle/>
                    <a:p>
                      <a:r>
                        <a:rPr lang="hr-HR" sz="1500" dirty="0"/>
                        <a:t>ZPP-DOH (porezni obveznik se izjašnjava želi li da mu se preuzme dohodak (čl.80.a st.1) ili prema </a:t>
                      </a:r>
                      <a:r>
                        <a:rPr lang="hr-HR" sz="1500" dirty="0" err="1"/>
                        <a:t>hr</a:t>
                      </a:r>
                      <a:r>
                        <a:rPr lang="hr-HR" sz="1500" dirty="0"/>
                        <a:t>. propisima (čl.80.a st.4.)</a:t>
                      </a:r>
                    </a:p>
                  </a:txBody>
                  <a:tcPr anchor="ctr"/>
                </a:tc>
                <a:tc>
                  <a:txBody>
                    <a:bodyPr/>
                    <a:lstStyle/>
                    <a:p>
                      <a:r>
                        <a:rPr lang="hr-HR" sz="1500" dirty="0"/>
                        <a:t>Unos ZPP-DOH, generiranje u prijavu, verifikacija prijave. Ukoliko je prijava pravilno ispunjena i porezni obveznik je dostavio potvrdu o ostvarenom dohotku i plaćenom porezu u Ukrajini u prijavi se vrši uračunavanje poreza.</a:t>
                      </a:r>
                      <a:r>
                        <a:rPr lang="hr-HR" sz="1500" baseline="30000" dirty="0"/>
                        <a:t>3 4</a:t>
                      </a:r>
                    </a:p>
                  </a:txBody>
                  <a:tcPr/>
                </a:tc>
                <a:extLst>
                  <a:ext uri="{0D108BD9-81ED-4DB2-BD59-A6C34878D82A}">
                    <a16:rowId xmlns:a16="http://schemas.microsoft.com/office/drawing/2014/main" val="1655772901"/>
                  </a:ext>
                </a:extLst>
              </a:tr>
              <a:tr h="331783">
                <a:tc>
                  <a:txBody>
                    <a:bodyPr/>
                    <a:lstStyle/>
                    <a:p>
                      <a:endParaRPr lang="hr-HR" sz="1500" dirty="0"/>
                    </a:p>
                  </a:txBody>
                  <a:tcPr/>
                </a:tc>
                <a:tc>
                  <a:txBody>
                    <a:bodyPr/>
                    <a:lstStyle/>
                    <a:p>
                      <a:r>
                        <a:rPr lang="hr-HR" sz="1500" dirty="0"/>
                        <a:t>Rješenje</a:t>
                      </a:r>
                    </a:p>
                  </a:txBody>
                  <a:tcPr/>
                </a:tc>
                <a:extLst>
                  <a:ext uri="{0D108BD9-81ED-4DB2-BD59-A6C34878D82A}">
                    <a16:rowId xmlns:a16="http://schemas.microsoft.com/office/drawing/2014/main" val="1834088153"/>
                  </a:ext>
                </a:extLst>
              </a:tr>
              <a:tr h="33178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500" baseline="30000" dirty="0"/>
                        <a:t>3</a:t>
                      </a:r>
                      <a:r>
                        <a:rPr lang="hr-HR" sz="1500" dirty="0"/>
                        <a:t> Potrebno utvrditi je li porezni obveznik izabrao 80.a st.1 ili 80.a st.4.</a:t>
                      </a:r>
                    </a:p>
                  </a:txBody>
                  <a:tcPr/>
                </a:tc>
                <a:tc hMerge="1">
                  <a:txBody>
                    <a:bodyPr/>
                    <a:lstStyle/>
                    <a:p>
                      <a:endParaRPr lang="hr-HR" sz="1600" dirty="0"/>
                    </a:p>
                  </a:txBody>
                  <a:tcPr/>
                </a:tc>
                <a:extLst>
                  <a:ext uri="{0D108BD9-81ED-4DB2-BD59-A6C34878D82A}">
                    <a16:rowId xmlns:a16="http://schemas.microsoft.com/office/drawing/2014/main" val="1314952673"/>
                  </a:ext>
                </a:extLst>
              </a:tr>
              <a:tr h="1493023">
                <a:tc gridSpan="2">
                  <a:txBody>
                    <a:bodyPr/>
                    <a:lstStyle/>
                    <a:p>
                      <a:pPr algn="just"/>
                      <a:r>
                        <a:rPr lang="hr-HR" sz="1500" baseline="30000" dirty="0"/>
                        <a:t>4</a:t>
                      </a:r>
                      <a:r>
                        <a:rPr lang="hr-HR" sz="1500" dirty="0"/>
                        <a:t> Kod inozemnog dohotka se javlja koncept „ekonomski poslodavac”</a:t>
                      </a:r>
                      <a:r>
                        <a:rPr lang="en-US" sz="1500" dirty="0"/>
                        <a:t>,</a:t>
                      </a:r>
                      <a:r>
                        <a:rPr lang="hr-HR" sz="1500" dirty="0"/>
                        <a:t> </a:t>
                      </a:r>
                      <a:r>
                        <a:rPr lang="en-US" sz="1500" dirty="0"/>
                        <a:t>š</a:t>
                      </a:r>
                      <a:r>
                        <a:rPr lang="hr-HR" sz="1500" dirty="0"/>
                        <a:t>to znači da možda porezni obveznik nije niti bio prisutan u drugoj državi dulje od 183 dana, ali da druga država ima pravo oporezivanja dohotka od nesamostalnog rada od prvog dana </a:t>
                      </a:r>
                      <a:r>
                        <a:rPr lang="hr-HR" sz="1500" dirty="0" err="1"/>
                        <a:t>izaslanja</a:t>
                      </a:r>
                      <a:r>
                        <a:rPr lang="hr-HR" sz="1500" dirty="0"/>
                        <a:t>. U konkretnom primjeru porezni obveznik nema obvezu plaćanja mjesečnih predujmova u Ukrajini (ali ima godišnju obvezu plaćanja poreza u Ukrajini). U ovom primjeru porezni obveznik obvezan je u RH plaćati predujmove poreza (JOPPD), platiti godišnju obvezu poreza u Ukrajini, PU RH bi trebala izvršiti uračunavanje (ako ima potvrdu o plaćenom porezu izdanu od nadležnog tijela Ukrajine.</a:t>
                      </a:r>
                    </a:p>
                  </a:txBody>
                  <a:tcPr/>
                </a:tc>
                <a:tc hMerge="1">
                  <a:txBody>
                    <a:bodyPr/>
                    <a:lstStyle/>
                    <a:p>
                      <a:endParaRPr lang="hr-HR" sz="1600" dirty="0"/>
                    </a:p>
                  </a:txBody>
                  <a:tcPr/>
                </a:tc>
                <a:extLst>
                  <a:ext uri="{0D108BD9-81ED-4DB2-BD59-A6C34878D82A}">
                    <a16:rowId xmlns:a16="http://schemas.microsoft.com/office/drawing/2014/main" val="2403496168"/>
                  </a:ext>
                </a:extLst>
              </a:tr>
            </a:tbl>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a:ln>
                  <a:noFill/>
                </a:ln>
                <a:solidFill>
                  <a:srgbClr val="898989"/>
                </a:solidFill>
                <a:effectLst/>
                <a:uLnTx/>
                <a:uFillTx/>
                <a:latin typeface="+mn-lt"/>
                <a:ea typeface="+mn-ea"/>
                <a:cs typeface="+mn-cs"/>
              </a:rPr>
              <a:t>© Željko Martinović &amp; Dalibor 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2757386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323DA6B3-7C7A-40DF-B29A-03A91416C6F0}"/>
              </a:ext>
            </a:extLst>
          </p:cNvPr>
          <p:cNvSpPr>
            <a:spLocks noGrp="1"/>
          </p:cNvSpPr>
          <p:nvPr>
            <p:ph idx="1"/>
          </p:nvPr>
        </p:nvSpPr>
        <p:spPr>
          <a:xfrm>
            <a:off x="252549" y="836713"/>
            <a:ext cx="11607856" cy="5001171"/>
          </a:xfrm>
        </p:spPr>
        <p:txBody>
          <a:bodyPr/>
          <a:lstStyle/>
          <a:p>
            <a:r>
              <a:rPr lang="hr-HR" dirty="0"/>
              <a:t>Država poslodavca: Slovačka; Država rada/izvora: Austrija; Dohodak: dohodak od nesamostalnog rada – plaća ostvarena radom u Austriji radom za slovačkog poslodavca. Razdoblje: 1.1.20</a:t>
            </a:r>
            <a:r>
              <a:rPr lang="en-US" dirty="0"/>
              <a:t>20</a:t>
            </a:r>
            <a:r>
              <a:rPr lang="hr-HR" dirty="0"/>
              <a:t>.-31.12.20</a:t>
            </a:r>
            <a:r>
              <a:rPr lang="en-US" dirty="0"/>
              <a:t>20</a:t>
            </a:r>
            <a:r>
              <a:rPr lang="hr-HR" dirty="0"/>
              <a:t>.</a:t>
            </a:r>
          </a:p>
          <a:p>
            <a:endParaRPr lang="hr-HR" dirty="0"/>
          </a:p>
          <a:p>
            <a:endParaRPr lang="hr-HR" dirty="0"/>
          </a:p>
        </p:txBody>
      </p:sp>
      <p:sp>
        <p:nvSpPr>
          <p:cNvPr id="3" name="Rezervirano mjesto teksta 2">
            <a:extLst>
              <a:ext uri="{FF2B5EF4-FFF2-40B4-BE49-F238E27FC236}">
                <a16:creationId xmlns:a16="http://schemas.microsoft.com/office/drawing/2014/main" id="{752C8250-2DD3-442B-94AE-685A60AE574D}"/>
              </a:ext>
            </a:extLst>
          </p:cNvPr>
          <p:cNvSpPr>
            <a:spLocks noGrp="1"/>
          </p:cNvSpPr>
          <p:nvPr>
            <p:ph type="body" sz="quarter" idx="10"/>
          </p:nvPr>
        </p:nvSpPr>
        <p:spPr/>
        <p:txBody>
          <a:bodyPr/>
          <a:lstStyle/>
          <a:p>
            <a:r>
              <a:rPr lang="hr-HR" dirty="0">
                <a:solidFill>
                  <a:schemeClr val="tx1"/>
                </a:solidFill>
              </a:rPr>
              <a:t>Primjer 5.</a:t>
            </a:r>
          </a:p>
        </p:txBody>
      </p:sp>
      <p:graphicFrame>
        <p:nvGraphicFramePr>
          <p:cNvPr id="5" name="Tablica 4">
            <a:extLst>
              <a:ext uri="{FF2B5EF4-FFF2-40B4-BE49-F238E27FC236}">
                <a16:creationId xmlns:a16="http://schemas.microsoft.com/office/drawing/2014/main" id="{F6ED699D-59B0-4BB6-811F-E445D252A4A4}"/>
              </a:ext>
            </a:extLst>
          </p:cNvPr>
          <p:cNvGraphicFramePr>
            <a:graphicFrameLocks noGrp="1"/>
          </p:cNvGraphicFramePr>
          <p:nvPr>
            <p:extLst>
              <p:ext uri="{D42A27DB-BD31-4B8C-83A1-F6EECF244321}">
                <p14:modId xmlns:p14="http://schemas.microsoft.com/office/powerpoint/2010/main" val="2070194914"/>
              </p:ext>
            </p:extLst>
          </p:nvPr>
        </p:nvGraphicFramePr>
        <p:xfrm>
          <a:off x="331595" y="1685672"/>
          <a:ext cx="11475218" cy="4283337"/>
        </p:xfrm>
        <a:graphic>
          <a:graphicData uri="http://schemas.openxmlformats.org/drawingml/2006/table">
            <a:tbl>
              <a:tblPr firstRow="1" bandRow="1">
                <a:tableStyleId>{5C22544A-7EE6-4342-B048-85BDC9FD1C3A}</a:tableStyleId>
              </a:tblPr>
              <a:tblGrid>
                <a:gridCol w="5737609">
                  <a:extLst>
                    <a:ext uri="{9D8B030D-6E8A-4147-A177-3AD203B41FA5}">
                      <a16:colId xmlns:a16="http://schemas.microsoft.com/office/drawing/2014/main" val="1506888077"/>
                    </a:ext>
                  </a:extLst>
                </a:gridCol>
                <a:gridCol w="5737609">
                  <a:extLst>
                    <a:ext uri="{9D8B030D-6E8A-4147-A177-3AD203B41FA5}">
                      <a16:colId xmlns:a16="http://schemas.microsoft.com/office/drawing/2014/main" val="1580200184"/>
                    </a:ext>
                  </a:extLst>
                </a:gridCol>
              </a:tblGrid>
              <a:tr h="537344">
                <a:tc>
                  <a:txBody>
                    <a:bodyPr/>
                    <a:lstStyle/>
                    <a:p>
                      <a:r>
                        <a:rPr lang="hr-HR" sz="1500" dirty="0"/>
                        <a:t>Porezni obveznik</a:t>
                      </a:r>
                    </a:p>
                  </a:txBody>
                  <a:tcPr anchor="ctr"/>
                </a:tc>
                <a:tc>
                  <a:txBody>
                    <a:bodyPr/>
                    <a:lstStyle/>
                    <a:p>
                      <a:r>
                        <a:rPr lang="hr-HR" sz="1500" dirty="0"/>
                        <a:t>Porezna uprava</a:t>
                      </a:r>
                    </a:p>
                  </a:txBody>
                  <a:tcPr anchor="ctr"/>
                </a:tc>
                <a:extLst>
                  <a:ext uri="{0D108BD9-81ED-4DB2-BD59-A6C34878D82A}">
                    <a16:rowId xmlns:a16="http://schemas.microsoft.com/office/drawing/2014/main" val="81697907"/>
                  </a:ext>
                </a:extLst>
              </a:tr>
              <a:tr h="351382">
                <a:tc>
                  <a:txBody>
                    <a:bodyPr/>
                    <a:lstStyle/>
                    <a:p>
                      <a:r>
                        <a:rPr lang="hr-HR" sz="1500" dirty="0"/>
                        <a:t>Zahtjev za upis u RPO</a:t>
                      </a: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500" dirty="0"/>
                        <a:t>Upis u RPO </a:t>
                      </a:r>
                    </a:p>
                  </a:txBody>
                  <a:tcPr/>
                </a:tc>
                <a:extLst>
                  <a:ext uri="{0D108BD9-81ED-4DB2-BD59-A6C34878D82A}">
                    <a16:rowId xmlns:a16="http://schemas.microsoft.com/office/drawing/2014/main" val="3320832762"/>
                  </a:ext>
                </a:extLst>
              </a:tr>
              <a:tr h="488398">
                <a:tc>
                  <a:txBody>
                    <a:bodyPr/>
                    <a:lstStyle/>
                    <a:p>
                      <a:r>
                        <a:rPr lang="hr-HR" sz="1500" dirty="0"/>
                        <a:t>INO-IZJAVA (ukoliko predujmove poreza na dohodak od nesamostalnog rada plaća u Austriji)</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txBody>
                  <a:tcPr/>
                </a:tc>
                <a:extLst>
                  <a:ext uri="{0D108BD9-81ED-4DB2-BD59-A6C34878D82A}">
                    <a16:rowId xmlns:a16="http://schemas.microsoft.com/office/drawing/2014/main" val="2801842821"/>
                  </a:ext>
                </a:extLst>
              </a:tr>
              <a:tr h="792014">
                <a:tc>
                  <a:txBody>
                    <a:bodyPr/>
                    <a:lstStyle/>
                    <a:p>
                      <a:r>
                        <a:rPr lang="hr-HR" sz="1500" dirty="0"/>
                        <a:t>INO-DOH (porezni obveznik se izjašnjava želi li da mu se preuzme dohodak (čl.80.a st.1) ili prema </a:t>
                      </a:r>
                      <a:r>
                        <a:rPr lang="hr-HR" sz="1500" dirty="0" err="1"/>
                        <a:t>hr</a:t>
                      </a:r>
                      <a:r>
                        <a:rPr lang="hr-HR" sz="1500" dirty="0"/>
                        <a:t>. propisima (čl.80.a st.4.)</a:t>
                      </a:r>
                    </a:p>
                  </a:txBody>
                  <a:tcPr/>
                </a:tc>
                <a:tc>
                  <a:txBody>
                    <a:bodyPr/>
                    <a:lstStyle/>
                    <a:p>
                      <a:r>
                        <a:rPr lang="hr-HR" sz="1500" dirty="0"/>
                        <a:t>Verifikacija Obrasca INO-DOH ukoliko je isti pravilno ispunjen i porezni obveznik je dostavio potvrdu o ostvarenom dohotku i plaćenom porezu u Austriji</a:t>
                      </a:r>
                      <a:r>
                        <a:rPr lang="hr-HR" sz="1500" baseline="30000" dirty="0"/>
                        <a:t>5 6</a:t>
                      </a:r>
                    </a:p>
                  </a:txBody>
                  <a:tcPr/>
                </a:tc>
                <a:extLst>
                  <a:ext uri="{0D108BD9-81ED-4DB2-BD59-A6C34878D82A}">
                    <a16:rowId xmlns:a16="http://schemas.microsoft.com/office/drawing/2014/main" val="1655772901"/>
                  </a:ext>
                </a:extLst>
              </a:tr>
              <a:tr h="351382">
                <a:tc>
                  <a:txBody>
                    <a:bodyPr/>
                    <a:lstStyle/>
                    <a:p>
                      <a:endParaRPr lang="hr-HR" sz="1500" dirty="0"/>
                    </a:p>
                  </a:txBody>
                  <a:tcPr/>
                </a:tc>
                <a:tc>
                  <a:txBody>
                    <a:bodyPr/>
                    <a:lstStyle/>
                    <a:p>
                      <a:r>
                        <a:rPr lang="hr-HR" sz="1500" dirty="0"/>
                        <a:t>Rješenje</a:t>
                      </a:r>
                    </a:p>
                  </a:txBody>
                  <a:tcPr/>
                </a:tc>
                <a:extLst>
                  <a:ext uri="{0D108BD9-81ED-4DB2-BD59-A6C34878D82A}">
                    <a16:rowId xmlns:a16="http://schemas.microsoft.com/office/drawing/2014/main" val="1834088153"/>
                  </a:ext>
                </a:extLst>
              </a:tr>
              <a:tr h="3513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500" baseline="30000" dirty="0"/>
                        <a:t>5</a:t>
                      </a:r>
                      <a:r>
                        <a:rPr lang="hr-HR" sz="1500" dirty="0"/>
                        <a:t> Potrebno utvrditi je li porezni obveznik izabrao 80.a st.1 ili 80.a st.4.</a:t>
                      </a:r>
                    </a:p>
                  </a:txBody>
                  <a:tcPr/>
                </a:tc>
                <a:tc hMerge="1">
                  <a:txBody>
                    <a:bodyPr/>
                    <a:lstStyle/>
                    <a:p>
                      <a:endParaRPr lang="hr-HR" sz="1600" dirty="0"/>
                    </a:p>
                  </a:txBody>
                  <a:tcPr/>
                </a:tc>
                <a:extLst>
                  <a:ext uri="{0D108BD9-81ED-4DB2-BD59-A6C34878D82A}">
                    <a16:rowId xmlns:a16="http://schemas.microsoft.com/office/drawing/2014/main" val="1314952673"/>
                  </a:ext>
                </a:extLst>
              </a:tr>
              <a:tr h="1351193">
                <a:tc gridSpan="2">
                  <a:txBody>
                    <a:bodyPr/>
                    <a:lstStyle/>
                    <a:p>
                      <a:pPr algn="just"/>
                      <a:r>
                        <a:rPr lang="hr-HR" sz="1500" baseline="30000" dirty="0"/>
                        <a:t>6</a:t>
                      </a:r>
                      <a:r>
                        <a:rPr lang="hr-HR" sz="1500" dirty="0"/>
                        <a:t> Potrebno utvrditi državu rada/izvora dohotka od nesamostalnog rada. Pravo oporezivanja dohotka od nesamostalnog rada imaju: država izvora i država rezidentnosti (dakle Slovačka kao država poslodavca nema pravo oporezivanja. Jedino ako je </a:t>
                      </a:r>
                      <a:r>
                        <a:rPr lang="hr-HR" sz="1500" dirty="0" err="1"/>
                        <a:t>por</a:t>
                      </a:r>
                      <a:r>
                        <a:rPr lang="hr-HR" sz="1500" dirty="0"/>
                        <a:t>. obveznik bio i radio u Slovačkoj određeni period pa se Slovačka javlja kao država rada/izvora). Kod uračunavanja voditi računa da se može uračunati porez samo za državu rada/izvora. U ovom primjeru ne bi se mogao uračunati porez koji je možebitno plaćenu u Slovačkoj – trebalo bi uputiti poreznog obveznika da od nadležnog tijela u Slovačkoj zatraži povrat poreza plaćenog u Slovačkoj.</a:t>
                      </a:r>
                    </a:p>
                  </a:txBody>
                  <a:tcPr/>
                </a:tc>
                <a:tc hMerge="1">
                  <a:txBody>
                    <a:bodyPr/>
                    <a:lstStyle/>
                    <a:p>
                      <a:endParaRPr lang="hr-HR" sz="1600" dirty="0"/>
                    </a:p>
                  </a:txBody>
                  <a:tcPr/>
                </a:tc>
                <a:extLst>
                  <a:ext uri="{0D108BD9-81ED-4DB2-BD59-A6C34878D82A}">
                    <a16:rowId xmlns:a16="http://schemas.microsoft.com/office/drawing/2014/main" val="2403496168"/>
                  </a:ext>
                </a:extLst>
              </a:tr>
            </a:tbl>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492875"/>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898989"/>
                </a:solidFill>
                <a:effectLst/>
                <a:uLnTx/>
                <a:uFillTx/>
                <a:latin typeface="+mn-lt"/>
                <a:ea typeface="+mn-ea"/>
                <a:cs typeface="+mn-cs"/>
              </a:rPr>
              <a:t>© Željko Martinović &amp; Dalibor </a:t>
            </a:r>
            <a:r>
              <a:rPr kumimoji="0" lang="hr-HR" sz="1200" b="0" i="0" u="none" strike="noStrike" kern="1200" cap="none" spc="0" normalizeH="0" baseline="0" noProof="0" dirty="0" err="1">
                <a:ln>
                  <a:noFill/>
                </a:ln>
                <a:solidFill>
                  <a:srgbClr val="898989"/>
                </a:solidFill>
                <a:effectLst/>
                <a:uLnTx/>
                <a:uFillTx/>
                <a:latin typeface="+mn-lt"/>
                <a:ea typeface="+mn-ea"/>
                <a:cs typeface="+mn-cs"/>
              </a:rPr>
              <a:t>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28892910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323DA6B3-7C7A-40DF-B29A-03A91416C6F0}"/>
              </a:ext>
            </a:extLst>
          </p:cNvPr>
          <p:cNvSpPr>
            <a:spLocks noGrp="1"/>
          </p:cNvSpPr>
          <p:nvPr>
            <p:ph idx="1"/>
          </p:nvPr>
        </p:nvSpPr>
        <p:spPr>
          <a:xfrm>
            <a:off x="278673" y="836713"/>
            <a:ext cx="11518091" cy="5001171"/>
          </a:xfrm>
        </p:spPr>
        <p:txBody>
          <a:bodyPr/>
          <a:lstStyle/>
          <a:p>
            <a:r>
              <a:rPr lang="hr-HR" dirty="0"/>
              <a:t>Država isplatitelja primitka: Slovenija; Dohodak: dohodak od nesamostalnog rada (SLO) – drugi dohodak (RH); Razdoblje: 1.1.20</a:t>
            </a:r>
            <a:r>
              <a:rPr lang="en-US" dirty="0"/>
              <a:t>20</a:t>
            </a:r>
            <a:r>
              <a:rPr lang="hr-HR" dirty="0"/>
              <a:t>.-31.12.20</a:t>
            </a:r>
            <a:r>
              <a:rPr lang="en-US" dirty="0"/>
              <a:t>20</a:t>
            </a:r>
            <a:r>
              <a:rPr lang="hr-HR" dirty="0"/>
              <a:t>.</a:t>
            </a:r>
          </a:p>
          <a:p>
            <a:endParaRPr lang="hr-HR" dirty="0"/>
          </a:p>
          <a:p>
            <a:endParaRPr lang="hr-HR" dirty="0"/>
          </a:p>
        </p:txBody>
      </p:sp>
      <p:sp>
        <p:nvSpPr>
          <p:cNvPr id="3" name="Rezervirano mjesto teksta 2">
            <a:extLst>
              <a:ext uri="{FF2B5EF4-FFF2-40B4-BE49-F238E27FC236}">
                <a16:creationId xmlns:a16="http://schemas.microsoft.com/office/drawing/2014/main" id="{752C8250-2DD3-442B-94AE-685A60AE574D}"/>
              </a:ext>
            </a:extLst>
          </p:cNvPr>
          <p:cNvSpPr>
            <a:spLocks noGrp="1"/>
          </p:cNvSpPr>
          <p:nvPr>
            <p:ph type="body" sz="quarter" idx="10"/>
          </p:nvPr>
        </p:nvSpPr>
        <p:spPr/>
        <p:txBody>
          <a:bodyPr/>
          <a:lstStyle/>
          <a:p>
            <a:r>
              <a:rPr lang="hr-HR" dirty="0">
                <a:solidFill>
                  <a:schemeClr val="tx1"/>
                </a:solidFill>
              </a:rPr>
              <a:t>Primjer 6.</a:t>
            </a:r>
          </a:p>
        </p:txBody>
      </p:sp>
      <p:graphicFrame>
        <p:nvGraphicFramePr>
          <p:cNvPr id="5" name="Tablica 4">
            <a:extLst>
              <a:ext uri="{FF2B5EF4-FFF2-40B4-BE49-F238E27FC236}">
                <a16:creationId xmlns:a16="http://schemas.microsoft.com/office/drawing/2014/main" id="{F6ED699D-59B0-4BB6-811F-E445D252A4A4}"/>
              </a:ext>
            </a:extLst>
          </p:cNvPr>
          <p:cNvGraphicFramePr>
            <a:graphicFrameLocks noGrp="1"/>
          </p:cNvGraphicFramePr>
          <p:nvPr>
            <p:extLst>
              <p:ext uri="{D42A27DB-BD31-4B8C-83A1-F6EECF244321}">
                <p14:modId xmlns:p14="http://schemas.microsoft.com/office/powerpoint/2010/main" val="2845424314"/>
              </p:ext>
            </p:extLst>
          </p:nvPr>
        </p:nvGraphicFramePr>
        <p:xfrm>
          <a:off x="381837" y="1412776"/>
          <a:ext cx="11414928" cy="4347153"/>
        </p:xfrm>
        <a:graphic>
          <a:graphicData uri="http://schemas.openxmlformats.org/drawingml/2006/table">
            <a:tbl>
              <a:tblPr firstRow="1" bandRow="1">
                <a:tableStyleId>{5C22544A-7EE6-4342-B048-85BDC9FD1C3A}</a:tableStyleId>
              </a:tblPr>
              <a:tblGrid>
                <a:gridCol w="5707464">
                  <a:extLst>
                    <a:ext uri="{9D8B030D-6E8A-4147-A177-3AD203B41FA5}">
                      <a16:colId xmlns:a16="http://schemas.microsoft.com/office/drawing/2014/main" val="1506888077"/>
                    </a:ext>
                  </a:extLst>
                </a:gridCol>
                <a:gridCol w="5707464">
                  <a:extLst>
                    <a:ext uri="{9D8B030D-6E8A-4147-A177-3AD203B41FA5}">
                      <a16:colId xmlns:a16="http://schemas.microsoft.com/office/drawing/2014/main" val="1580200184"/>
                    </a:ext>
                  </a:extLst>
                </a:gridCol>
              </a:tblGrid>
              <a:tr h="537344">
                <a:tc>
                  <a:txBody>
                    <a:bodyPr/>
                    <a:lstStyle/>
                    <a:p>
                      <a:pPr algn="ctr"/>
                      <a:r>
                        <a:rPr lang="hr-HR" sz="1500" dirty="0"/>
                        <a:t>Porezni obveznik</a:t>
                      </a:r>
                    </a:p>
                  </a:txBody>
                  <a:tcPr anchor="ctr"/>
                </a:tc>
                <a:tc>
                  <a:txBody>
                    <a:bodyPr/>
                    <a:lstStyle/>
                    <a:p>
                      <a:pPr algn="ctr"/>
                      <a:r>
                        <a:rPr lang="hr-HR" sz="1500" dirty="0"/>
                        <a:t>Porezna uprava</a:t>
                      </a:r>
                    </a:p>
                  </a:txBody>
                  <a:tcPr anchor="ctr"/>
                </a:tc>
                <a:extLst>
                  <a:ext uri="{0D108BD9-81ED-4DB2-BD59-A6C34878D82A}">
                    <a16:rowId xmlns:a16="http://schemas.microsoft.com/office/drawing/2014/main" val="81697907"/>
                  </a:ext>
                </a:extLst>
              </a:tr>
              <a:tr h="351382">
                <a:tc>
                  <a:txBody>
                    <a:bodyPr/>
                    <a:lstStyle/>
                    <a:p>
                      <a:r>
                        <a:rPr lang="hr-HR" sz="1500" dirty="0"/>
                        <a:t>Zahtjev za upis u RPO</a:t>
                      </a: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1500" dirty="0"/>
                        <a:t>Upis u RPO </a:t>
                      </a:r>
                    </a:p>
                  </a:txBody>
                  <a:tcPr/>
                </a:tc>
                <a:extLst>
                  <a:ext uri="{0D108BD9-81ED-4DB2-BD59-A6C34878D82A}">
                    <a16:rowId xmlns:a16="http://schemas.microsoft.com/office/drawing/2014/main" val="3320832762"/>
                  </a:ext>
                </a:extLst>
              </a:tr>
              <a:tr h="450576">
                <a:tc>
                  <a:txBody>
                    <a:bodyPr/>
                    <a:lstStyle/>
                    <a:p>
                      <a:r>
                        <a:rPr lang="hr-HR" sz="1500" dirty="0"/>
                        <a:t>INO-IZJAVA (ukoliko predujmove poreza na dohodak od nesamostalnog rada plaća u Sloveniji)</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txBody>
                  <a:tcPr/>
                </a:tc>
                <a:extLst>
                  <a:ext uri="{0D108BD9-81ED-4DB2-BD59-A6C34878D82A}">
                    <a16:rowId xmlns:a16="http://schemas.microsoft.com/office/drawing/2014/main" val="2801842821"/>
                  </a:ext>
                </a:extLst>
              </a:tr>
              <a:tr h="789703">
                <a:tc>
                  <a:txBody>
                    <a:bodyPr/>
                    <a:lstStyle/>
                    <a:p>
                      <a:r>
                        <a:rPr lang="hr-HR" sz="1500" dirty="0"/>
                        <a:t>INO-DOH (porezni obveznik se izjašnjava želi li da mu se preuzme dohodak (čl.80.a st.1) ili prema </a:t>
                      </a:r>
                      <a:r>
                        <a:rPr lang="hr-HR" sz="1500" dirty="0" err="1"/>
                        <a:t>hr</a:t>
                      </a:r>
                      <a:r>
                        <a:rPr lang="hr-HR" sz="1500" dirty="0"/>
                        <a:t>. propisima (čl.80.a st.4.)</a:t>
                      </a:r>
                    </a:p>
                  </a:txBody>
                  <a:tcPr/>
                </a:tc>
                <a:tc>
                  <a:txBody>
                    <a:bodyPr/>
                    <a:lstStyle/>
                    <a:p>
                      <a:r>
                        <a:rPr lang="hr-HR" sz="1500" dirty="0"/>
                        <a:t>Verifikacija Obrasca INO-DOH ukoliko je isti pravilno ispunjen i porezni obveznik je dostavio potvrdu o ostvarenom dohotku i plaćenom porezu u Sloveniji</a:t>
                      </a:r>
                      <a:r>
                        <a:rPr lang="hr-HR" sz="1500" baseline="30000" dirty="0"/>
                        <a:t>7 8</a:t>
                      </a:r>
                    </a:p>
                  </a:txBody>
                  <a:tcPr/>
                </a:tc>
                <a:extLst>
                  <a:ext uri="{0D108BD9-81ED-4DB2-BD59-A6C34878D82A}">
                    <a16:rowId xmlns:a16="http://schemas.microsoft.com/office/drawing/2014/main" val="1655772901"/>
                  </a:ext>
                </a:extLst>
              </a:tr>
              <a:tr h="351382">
                <a:tc>
                  <a:txBody>
                    <a:bodyPr/>
                    <a:lstStyle/>
                    <a:p>
                      <a:endParaRPr lang="hr-HR" sz="1500" dirty="0"/>
                    </a:p>
                  </a:txBody>
                  <a:tcPr/>
                </a:tc>
                <a:tc>
                  <a:txBody>
                    <a:bodyPr/>
                    <a:lstStyle/>
                    <a:p>
                      <a:r>
                        <a:rPr lang="hr-HR" sz="1500" dirty="0"/>
                        <a:t>Rješenje</a:t>
                      </a:r>
                    </a:p>
                  </a:txBody>
                  <a:tcPr/>
                </a:tc>
                <a:extLst>
                  <a:ext uri="{0D108BD9-81ED-4DB2-BD59-A6C34878D82A}">
                    <a16:rowId xmlns:a16="http://schemas.microsoft.com/office/drawing/2014/main" val="1834088153"/>
                  </a:ext>
                </a:extLst>
              </a:tr>
              <a:tr h="3513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500" baseline="30000" dirty="0"/>
                        <a:t>7</a:t>
                      </a:r>
                      <a:r>
                        <a:rPr lang="hr-HR" sz="1500" dirty="0"/>
                        <a:t> Potrebno utvrditi je li porezni obveznik izabrao 80.a st.1 ili 80.a st.4.</a:t>
                      </a:r>
                    </a:p>
                  </a:txBody>
                  <a:tcPr/>
                </a:tc>
                <a:tc hMerge="1">
                  <a:txBody>
                    <a:bodyPr/>
                    <a:lstStyle/>
                    <a:p>
                      <a:endParaRPr lang="hr-HR" sz="1600" dirty="0"/>
                    </a:p>
                  </a:txBody>
                  <a:tcPr/>
                </a:tc>
                <a:extLst>
                  <a:ext uri="{0D108BD9-81ED-4DB2-BD59-A6C34878D82A}">
                    <a16:rowId xmlns:a16="http://schemas.microsoft.com/office/drawing/2014/main" val="1314952673"/>
                  </a:ext>
                </a:extLst>
              </a:tr>
              <a:tr h="1351193">
                <a:tc gridSpan="2">
                  <a:txBody>
                    <a:bodyPr/>
                    <a:lstStyle/>
                    <a:p>
                      <a:pPr algn="just"/>
                      <a:r>
                        <a:rPr lang="hr-HR" sz="1500" baseline="30000" dirty="0"/>
                        <a:t>8 </a:t>
                      </a:r>
                      <a:r>
                        <a:rPr lang="hr-HR" sz="1450" dirty="0"/>
                        <a:t>Ukoliko je nadležno tijelo druge države okarakteriziralo određeni primitak (u skladu s njihovim propisima) dohotkom od nesamostalnog rada, a RH bi okarakterizirala taj primitak kao drugi dohodak potrebno je istaknuti da bi RH trebala prihvatiti karakter tog primitka prema ino propisu (u konkretnom primjeru ukoliko bi Slovenija okarakterizirala primitak kao dohodak od nesamostalnog rada, a koji se prema RH propisima smatra drugim dohotkom te se isti tretira kao drugi dohodak potrebno je porezno tretirati takav dohodaka kao dohodak od nesamostalnog rada odnosno dopustiti uračunavanje poreza plaćenog u Sloveniji, a porezno tretirati dohodak kao drugi dohodak.. Vezano za doprinose potrebno je istaknuti da bi hrvatski porezni obveznik trebao dostaviti slovenskom isplatitelju A1 odnosno da bi doprinose s osnova tog primitka iz Slovenije bio obvezan plaćati isključivo u RH.</a:t>
                      </a:r>
                    </a:p>
                  </a:txBody>
                  <a:tcPr/>
                </a:tc>
                <a:tc hMerge="1">
                  <a:txBody>
                    <a:bodyPr/>
                    <a:lstStyle/>
                    <a:p>
                      <a:endParaRPr lang="hr-HR" sz="1600" dirty="0"/>
                    </a:p>
                  </a:txBody>
                  <a:tcPr/>
                </a:tc>
                <a:extLst>
                  <a:ext uri="{0D108BD9-81ED-4DB2-BD59-A6C34878D82A}">
                    <a16:rowId xmlns:a16="http://schemas.microsoft.com/office/drawing/2014/main" val="2403496168"/>
                  </a:ext>
                </a:extLst>
              </a:tr>
            </a:tbl>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648200" y="6356351"/>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898989"/>
                </a:solidFill>
                <a:effectLst/>
                <a:uLnTx/>
                <a:uFillTx/>
                <a:latin typeface="+mn-lt"/>
                <a:ea typeface="+mn-ea"/>
                <a:cs typeface="+mn-cs"/>
              </a:rPr>
              <a:t>© Željko Martinović &amp; Dalibor </a:t>
            </a:r>
            <a:r>
              <a:rPr kumimoji="0" lang="hr-HR" sz="1200" b="0" i="0" u="none" strike="noStrike" kern="1200" cap="none" spc="0" normalizeH="0" baseline="0" noProof="0" dirty="0" err="1">
                <a:ln>
                  <a:noFill/>
                </a:ln>
                <a:solidFill>
                  <a:srgbClr val="898989"/>
                </a:solidFill>
                <a:effectLst/>
                <a:uLnTx/>
                <a:uFillTx/>
                <a:latin typeface="+mn-lt"/>
                <a:ea typeface="+mn-ea"/>
                <a:cs typeface="+mn-cs"/>
              </a:rPr>
              <a:t>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9823861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a:extLst>
              <a:ext uri="{FF2B5EF4-FFF2-40B4-BE49-F238E27FC236}">
                <a16:creationId xmlns:a16="http://schemas.microsoft.com/office/drawing/2014/main" id="{323DA6B3-7C7A-40DF-B29A-03A91416C6F0}"/>
              </a:ext>
            </a:extLst>
          </p:cNvPr>
          <p:cNvSpPr>
            <a:spLocks noGrp="1"/>
          </p:cNvSpPr>
          <p:nvPr>
            <p:ph idx="1"/>
          </p:nvPr>
        </p:nvSpPr>
        <p:spPr>
          <a:xfrm>
            <a:off x="235130" y="836713"/>
            <a:ext cx="11773990" cy="5001171"/>
          </a:xfrm>
        </p:spPr>
        <p:txBody>
          <a:bodyPr/>
          <a:lstStyle/>
          <a:p>
            <a:r>
              <a:rPr lang="hr-HR" dirty="0"/>
              <a:t>Država isplatitelja primitka: Hrvatska; Dohodak: drugi dohodak; Njemački porezni rezident ostvaruje drugi dohodak u RH; Razdoblje: 1.1.20</a:t>
            </a:r>
            <a:r>
              <a:rPr lang="en-US" dirty="0"/>
              <a:t>20</a:t>
            </a:r>
            <a:r>
              <a:rPr lang="hr-HR" dirty="0"/>
              <a:t>.-31.12.20</a:t>
            </a:r>
            <a:r>
              <a:rPr lang="en-US" dirty="0"/>
              <a:t>20</a:t>
            </a:r>
            <a:r>
              <a:rPr lang="hr-HR" dirty="0"/>
              <a:t>.</a:t>
            </a:r>
          </a:p>
          <a:p>
            <a:r>
              <a:rPr lang="hr-HR" dirty="0"/>
              <a:t>.</a:t>
            </a:r>
          </a:p>
          <a:p>
            <a:endParaRPr lang="hr-HR" dirty="0"/>
          </a:p>
          <a:p>
            <a:endParaRPr lang="hr-HR" dirty="0"/>
          </a:p>
        </p:txBody>
      </p:sp>
      <p:sp>
        <p:nvSpPr>
          <p:cNvPr id="3" name="Rezervirano mjesto teksta 2">
            <a:extLst>
              <a:ext uri="{FF2B5EF4-FFF2-40B4-BE49-F238E27FC236}">
                <a16:creationId xmlns:a16="http://schemas.microsoft.com/office/drawing/2014/main" id="{752C8250-2DD3-442B-94AE-685A60AE574D}"/>
              </a:ext>
            </a:extLst>
          </p:cNvPr>
          <p:cNvSpPr>
            <a:spLocks noGrp="1"/>
          </p:cNvSpPr>
          <p:nvPr>
            <p:ph type="body" sz="quarter" idx="10"/>
          </p:nvPr>
        </p:nvSpPr>
        <p:spPr/>
        <p:txBody>
          <a:bodyPr/>
          <a:lstStyle/>
          <a:p>
            <a:r>
              <a:rPr lang="hr-HR" dirty="0">
                <a:solidFill>
                  <a:schemeClr val="tx1"/>
                </a:solidFill>
              </a:rPr>
              <a:t>Primjer 7.</a:t>
            </a:r>
          </a:p>
        </p:txBody>
      </p:sp>
      <p:graphicFrame>
        <p:nvGraphicFramePr>
          <p:cNvPr id="5" name="Tablica 4">
            <a:extLst>
              <a:ext uri="{FF2B5EF4-FFF2-40B4-BE49-F238E27FC236}">
                <a16:creationId xmlns:a16="http://schemas.microsoft.com/office/drawing/2014/main" id="{F6ED699D-59B0-4BB6-811F-E445D252A4A4}"/>
              </a:ext>
            </a:extLst>
          </p:cNvPr>
          <p:cNvGraphicFramePr>
            <a:graphicFrameLocks noGrp="1"/>
          </p:cNvGraphicFramePr>
          <p:nvPr>
            <p:extLst>
              <p:ext uri="{D42A27DB-BD31-4B8C-83A1-F6EECF244321}">
                <p14:modId xmlns:p14="http://schemas.microsoft.com/office/powerpoint/2010/main" val="2250479729"/>
              </p:ext>
            </p:extLst>
          </p:nvPr>
        </p:nvGraphicFramePr>
        <p:xfrm>
          <a:off x="235130" y="1888507"/>
          <a:ext cx="11475218" cy="3781309"/>
        </p:xfrm>
        <a:graphic>
          <a:graphicData uri="http://schemas.openxmlformats.org/drawingml/2006/table">
            <a:tbl>
              <a:tblPr firstRow="1" bandRow="1">
                <a:tableStyleId>{5C22544A-7EE6-4342-B048-85BDC9FD1C3A}</a:tableStyleId>
              </a:tblPr>
              <a:tblGrid>
                <a:gridCol w="5334958">
                  <a:extLst>
                    <a:ext uri="{9D8B030D-6E8A-4147-A177-3AD203B41FA5}">
                      <a16:colId xmlns:a16="http://schemas.microsoft.com/office/drawing/2014/main" val="1506888077"/>
                    </a:ext>
                  </a:extLst>
                </a:gridCol>
                <a:gridCol w="6140260">
                  <a:extLst>
                    <a:ext uri="{9D8B030D-6E8A-4147-A177-3AD203B41FA5}">
                      <a16:colId xmlns:a16="http://schemas.microsoft.com/office/drawing/2014/main" val="1580200184"/>
                    </a:ext>
                  </a:extLst>
                </a:gridCol>
              </a:tblGrid>
              <a:tr h="540051">
                <a:tc>
                  <a:txBody>
                    <a:bodyPr/>
                    <a:lstStyle/>
                    <a:p>
                      <a:r>
                        <a:rPr lang="hr-HR" sz="1500" dirty="0"/>
                        <a:t>Porezni obveznik</a:t>
                      </a:r>
                    </a:p>
                  </a:txBody>
                  <a:tcPr anchor="ctr"/>
                </a:tc>
                <a:tc>
                  <a:txBody>
                    <a:bodyPr/>
                    <a:lstStyle/>
                    <a:p>
                      <a:r>
                        <a:rPr lang="hr-HR" sz="1500" dirty="0"/>
                        <a:t>Isplatitelj</a:t>
                      </a:r>
                    </a:p>
                  </a:txBody>
                  <a:tcPr anchor="ctr"/>
                </a:tc>
                <a:extLst>
                  <a:ext uri="{0D108BD9-81ED-4DB2-BD59-A6C34878D82A}">
                    <a16:rowId xmlns:a16="http://schemas.microsoft.com/office/drawing/2014/main" val="81697907"/>
                  </a:ext>
                </a:extLst>
              </a:tr>
              <a:tr h="538710">
                <a:tc>
                  <a:txBody>
                    <a:bodyPr/>
                    <a:lstStyle/>
                    <a:p>
                      <a:r>
                        <a:rPr lang="hr-HR" sz="1500" dirty="0"/>
                        <a:t>OIB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hr-HR" sz="1500" dirty="0"/>
                    </a:p>
                  </a:txBody>
                  <a:tcPr/>
                </a:tc>
                <a:extLst>
                  <a:ext uri="{0D108BD9-81ED-4DB2-BD59-A6C34878D82A}">
                    <a16:rowId xmlns:a16="http://schemas.microsoft.com/office/drawing/2014/main" val="3320832762"/>
                  </a:ext>
                </a:extLst>
              </a:tr>
              <a:tr h="1570368">
                <a:tc>
                  <a:txBody>
                    <a:bodyPr/>
                    <a:lstStyle/>
                    <a:p>
                      <a:r>
                        <a:rPr lang="hr-HR" sz="1800" dirty="0"/>
                        <a:t>Umirovljenik i nezaposlena osoba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1500" dirty="0"/>
                        <a:t>JOPPD - obračunati, obustaviti, uplatiti poreze i doprinose i o istome izvijestiti Poreznu upravu (njemački porezni rezident umirovljenik ili nezaposlena osoba ne mogu dobiti potvrdu A1 i shodno tome nisu oslobođeni od plaćanja doprinosa u RH)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sz="1500" dirty="0"/>
                        <a:t>Ukoliko porezni obveznik dostavi potvrdu da je rezident Njemačke isplatitelj ne obustavlja porez u RH i predmetni primitak iskazuje u Obrascu INO-DOH</a:t>
                      </a:r>
                    </a:p>
                  </a:txBody>
                  <a:tcPr/>
                </a:tc>
                <a:extLst>
                  <a:ext uri="{0D108BD9-81ED-4DB2-BD59-A6C34878D82A}">
                    <a16:rowId xmlns:a16="http://schemas.microsoft.com/office/drawing/2014/main" val="2392402988"/>
                  </a:ext>
                </a:extLst>
              </a:tr>
              <a:tr h="1010908">
                <a:tc>
                  <a:txBody>
                    <a:bodyPr/>
                    <a:lstStyle/>
                    <a:p>
                      <a:pPr marL="0" algn="l" defTabSz="914400" rtl="0" eaLnBrk="1" latinLnBrk="0" hangingPunct="1"/>
                      <a:r>
                        <a:rPr lang="hr-HR" sz="1800" kern="1200" dirty="0">
                          <a:solidFill>
                            <a:schemeClr val="dk1"/>
                          </a:solidFill>
                          <a:latin typeface="+mn-lt"/>
                          <a:ea typeface="+mn-ea"/>
                          <a:cs typeface="+mn-cs"/>
                        </a:rPr>
                        <a:t>Porezni rezident Njemačke osiguran je u Njemačkoj po osnovi radnog odnosa/samostalne djelatnosti</a:t>
                      </a:r>
                    </a:p>
                  </a:txBody>
                  <a:tcPr/>
                </a:tc>
                <a:tc>
                  <a:txBody>
                    <a:bodyPr/>
                    <a:lstStyle/>
                    <a:p>
                      <a:pPr marL="285750" indent="-285750">
                        <a:buFont typeface="Arial" panose="020B0604020202020204" pitchFamily="34" charset="0"/>
                        <a:buChar char="•"/>
                      </a:pPr>
                      <a:r>
                        <a:rPr lang="hr-HR" sz="1500" kern="1200" dirty="0">
                          <a:solidFill>
                            <a:schemeClr val="dk1"/>
                          </a:solidFill>
                          <a:latin typeface="+mn-lt"/>
                          <a:ea typeface="+mn-ea"/>
                          <a:cs typeface="+mn-cs"/>
                        </a:rPr>
                        <a:t>Ukoliko njemački rezident dostavi A1 i potvrdu o </a:t>
                      </a:r>
                      <a:r>
                        <a:rPr lang="hr-HR" sz="1500" kern="1200" dirty="0" err="1">
                          <a:solidFill>
                            <a:schemeClr val="dk1"/>
                          </a:solidFill>
                          <a:latin typeface="+mn-lt"/>
                          <a:ea typeface="+mn-ea"/>
                          <a:cs typeface="+mn-cs"/>
                        </a:rPr>
                        <a:t>rezidentnosti</a:t>
                      </a:r>
                      <a:r>
                        <a:rPr lang="hr-HR" sz="1500" kern="1200" dirty="0">
                          <a:solidFill>
                            <a:schemeClr val="dk1"/>
                          </a:solidFill>
                          <a:latin typeface="+mn-lt"/>
                          <a:ea typeface="+mn-ea"/>
                          <a:cs typeface="+mn-cs"/>
                        </a:rPr>
                        <a:t> Njemačke u RH neće platiti niti porez niti doprinose, a o ostvarenom dohotku isplatitelj izvješćuje na Obrascu INO-DOH</a:t>
                      </a:r>
                    </a:p>
                  </a:txBody>
                  <a:tcPr/>
                </a:tc>
                <a:extLst>
                  <a:ext uri="{0D108BD9-81ED-4DB2-BD59-A6C34878D82A}">
                    <a16:rowId xmlns:a16="http://schemas.microsoft.com/office/drawing/2014/main" val="1655772901"/>
                  </a:ext>
                </a:extLst>
              </a:tr>
            </a:tbl>
          </a:graphicData>
        </a:graphic>
      </p:graphicFrame>
      <p:sp>
        <p:nvSpPr>
          <p:cNvPr id="6" name="Rezervirano mjesto podnožja 6">
            <a:extLst>
              <a:ext uri="{FF2B5EF4-FFF2-40B4-BE49-F238E27FC236}">
                <a16:creationId xmlns:a16="http://schemas.microsoft.com/office/drawing/2014/main" id="{3E243A64-8F29-4DD2-A0E8-90E5D8956A40}"/>
              </a:ext>
            </a:extLst>
          </p:cNvPr>
          <p:cNvSpPr txBox="1">
            <a:spLocks/>
          </p:cNvSpPr>
          <p:nvPr/>
        </p:nvSpPr>
        <p:spPr>
          <a:xfrm>
            <a:off x="4470779" y="6492875"/>
            <a:ext cx="2895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1200" b="0" i="0" u="none" strike="noStrike" kern="1200" cap="none" spc="0" normalizeH="0" baseline="0" noProof="0" dirty="0">
                <a:ln>
                  <a:noFill/>
                </a:ln>
                <a:solidFill>
                  <a:srgbClr val="898989"/>
                </a:solidFill>
                <a:effectLst/>
                <a:uLnTx/>
                <a:uFillTx/>
                <a:latin typeface="+mn-lt"/>
                <a:ea typeface="+mn-ea"/>
                <a:cs typeface="+mn-cs"/>
              </a:rPr>
              <a:t>© Željko Martinović &amp; Dalibor </a:t>
            </a:r>
            <a:r>
              <a:rPr kumimoji="0" lang="hr-HR" sz="1200" b="0" i="0" u="none" strike="noStrike" kern="1200" cap="none" spc="0" normalizeH="0" baseline="0" noProof="0" dirty="0" err="1">
                <a:ln>
                  <a:noFill/>
                </a:ln>
                <a:solidFill>
                  <a:srgbClr val="898989"/>
                </a:solidFill>
                <a:effectLst/>
                <a:uLnTx/>
                <a:uFillTx/>
                <a:latin typeface="+mn-lt"/>
                <a:ea typeface="+mn-ea"/>
                <a:cs typeface="+mn-cs"/>
              </a:rPr>
              <a:t>Legac</a:t>
            </a:r>
            <a:endParaRPr kumimoji="0" lang="hr-HR" sz="1200" b="0" i="0" u="none" strike="noStrike" kern="1200" cap="none" spc="0" normalizeH="0" baseline="0" noProof="0" dirty="0">
              <a:ln>
                <a:noFill/>
              </a:ln>
              <a:solidFill>
                <a:srgbClr val="898989"/>
              </a:solidFill>
              <a:effectLst/>
              <a:uLnTx/>
              <a:uFillTx/>
              <a:latin typeface="+mn-lt"/>
              <a:ea typeface="+mn-ea"/>
              <a:cs typeface="+mn-cs"/>
            </a:endParaRPr>
          </a:p>
        </p:txBody>
      </p:sp>
    </p:spTree>
    <p:extLst>
      <p:ext uri="{BB962C8B-B14F-4D97-AF65-F5344CB8AC3E}">
        <p14:creationId xmlns:p14="http://schemas.microsoft.com/office/powerpoint/2010/main" val="3194367338"/>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12483</Words>
  <Application>Microsoft Office PowerPoint</Application>
  <PresentationFormat>Široki zaslon</PresentationFormat>
  <Paragraphs>952</Paragraphs>
  <Slides>177</Slides>
  <Notes>0</Notes>
  <HiddenSlides>0</HiddenSlides>
  <MMClips>0</MMClips>
  <ScaleCrop>false</ScaleCrop>
  <HeadingPairs>
    <vt:vector size="8" baseType="variant">
      <vt:variant>
        <vt:lpstr>Korišteni fontovi</vt:lpstr>
      </vt:variant>
      <vt:variant>
        <vt:i4>6</vt:i4>
      </vt:variant>
      <vt:variant>
        <vt:lpstr>Tema</vt:lpstr>
      </vt:variant>
      <vt:variant>
        <vt:i4>1</vt:i4>
      </vt:variant>
      <vt:variant>
        <vt:lpstr>Uloženi OLE poslužitelji</vt:lpstr>
      </vt:variant>
      <vt:variant>
        <vt:i4>3</vt:i4>
      </vt:variant>
      <vt:variant>
        <vt:lpstr>Naslovi slajdova</vt:lpstr>
      </vt:variant>
      <vt:variant>
        <vt:i4>177</vt:i4>
      </vt:variant>
    </vt:vector>
  </HeadingPairs>
  <TitlesOfParts>
    <vt:vector size="187" baseType="lpstr">
      <vt:lpstr>Arial</vt:lpstr>
      <vt:lpstr>Arial Narrow</vt:lpstr>
      <vt:lpstr>Calibri</vt:lpstr>
      <vt:lpstr>Calibri Light</vt:lpstr>
      <vt:lpstr>Times New Roman</vt:lpstr>
      <vt:lpstr>Wingdings</vt:lpstr>
      <vt:lpstr>Tema sustava Office</vt:lpstr>
      <vt:lpstr>Document</vt:lpstr>
      <vt:lpstr>Worksheet</vt:lpstr>
      <vt:lpstr>Radni list programa Microsoft Excel 97 – 2003</vt:lpstr>
      <vt:lpstr>Obrazac INO-DOH i pravila utvrđivanja inozemnog dohotka</vt:lpstr>
      <vt:lpstr>Dohodak</vt:lpstr>
      <vt:lpstr>PowerPoint prezentacija</vt:lpstr>
      <vt:lpstr>PowerPoint prezentacija</vt:lpstr>
      <vt:lpstr>PowerPoint prezentacija</vt:lpstr>
      <vt:lpstr>PowerPoint prezentacija</vt:lpstr>
      <vt:lpstr>Godišnji dohodak</vt:lpstr>
      <vt:lpstr>PowerPoint prezentacija</vt:lpstr>
      <vt:lpstr>Godišnji dohodak - porezne stope i razredi</vt:lpstr>
      <vt:lpstr>PowerPoint prezentacija</vt:lpstr>
      <vt:lpstr>PowerPoint prezentacija</vt:lpstr>
      <vt:lpstr>PowerPoint prezentacija</vt:lpstr>
      <vt:lpstr>PowerPoint prezentacija</vt:lpstr>
      <vt:lpstr>PowerPoint prezentacija</vt:lpstr>
      <vt:lpstr>PowerPoint prezentacija</vt:lpstr>
      <vt:lpstr>Konačni dohodak</vt:lpstr>
      <vt:lpstr>PowerPoint prezentacija</vt:lpstr>
      <vt:lpstr>Konačan  dohodak - STOPE</vt:lpstr>
      <vt:lpstr>PowerPoint prezentacija</vt:lpstr>
      <vt:lpstr>PowerPoint prezentacija</vt:lpstr>
      <vt:lpstr>PowerPoint prezentacija</vt:lpstr>
      <vt:lpstr>Inozemni dohodak</vt:lpstr>
      <vt:lpstr>PowerPoint prezentacija</vt:lpstr>
      <vt:lpstr>PowerPoint prezentacija</vt:lpstr>
      <vt:lpstr>PowerPoint prezentacija</vt:lpstr>
      <vt:lpstr>PowerPoint prezentacija</vt:lpstr>
      <vt:lpstr>PowerPoint prezentacija</vt:lpstr>
      <vt:lpstr>PowerPoint prezentacija</vt:lpstr>
      <vt:lpstr>“INO-IZJAVA”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INO-DOH</vt:lpstr>
      <vt:lpstr>PowerPoint prezentacija</vt:lpstr>
      <vt:lpstr>PowerPoint prezentacija</vt:lpstr>
      <vt:lpstr>PowerPoint prezentacija</vt:lpstr>
      <vt:lpstr>PowerPoint prezentacija</vt:lpstr>
      <vt:lpstr>INO-DOH</vt:lpstr>
      <vt:lpstr>80.a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Mirovine</vt:lpstr>
      <vt:lpstr>PowerPoint prezentacija</vt:lpstr>
      <vt:lpstr>PowerPoint prezentacija</vt:lpstr>
      <vt:lpstr>PowerPoint prezentacija</vt:lpstr>
      <vt:lpstr>PowerPoint prezentacija</vt:lpstr>
      <vt:lpstr>PowerPoint prezentacija</vt:lpstr>
      <vt:lpstr>PowerPoint prezentacija</vt:lpstr>
      <vt:lpstr>URAČUNAVANJE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URAČUNAVANJE POREZA PLAĆENOG U INOZEMSTVU  KOD UTVRĐIVANJA GODIŠNJEG POREZA</vt:lpstr>
      <vt:lpstr>PowerPoint prezentacija</vt:lpstr>
      <vt:lpstr>PowerPoint prezentacija</vt:lpstr>
      <vt:lpstr>URAČUNAVANJE POREZA PLAĆENOG U INOZEMSTVU KOD UTVRĐIVANJA KONAČNOG POREZA NA DOHODAK</vt:lpstr>
      <vt:lpstr>PowerPoint prezentacija</vt:lpstr>
      <vt:lpstr>PowerPoint prezentacija</vt:lpstr>
      <vt:lpstr>UPIS U RPO</vt:lpstr>
      <vt:lpstr>PowerPoint prezentacija</vt:lpstr>
      <vt:lpstr>PowerPoint prezentacija</vt:lpstr>
      <vt:lpstr>PowerPoint prezentacija</vt:lpstr>
      <vt:lpstr>PowerPoint prezentacija</vt:lpstr>
      <vt:lpstr>Isplata dohotka nerezidentima</vt:lpstr>
      <vt:lpstr>Isplata dohotka nerezidetnima</vt:lpstr>
      <vt:lpstr>Isplata dohotka nerezidetnima</vt:lpstr>
      <vt:lpstr>Isplata dohotka nerezidetnima</vt:lpstr>
      <vt:lpstr>Isplata dohotka nerezidetnima</vt:lpstr>
      <vt:lpstr>Isplata dohotka nerezidetnima</vt:lpstr>
      <vt:lpstr>Isplata dohotka nerezidetnima</vt:lpstr>
      <vt:lpstr>Isplata dohotka nerezidetnima</vt:lpstr>
      <vt:lpstr>Isplata dohotka nerezidetnima</vt:lpstr>
      <vt:lpstr>Isplata dohotka nerezidetnima</vt:lpstr>
      <vt:lpstr>Isplata dohotka nerezidetnima</vt:lpstr>
      <vt:lpstr>METODOLOGIJA POSTUPANJA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INFO KUTAK 5. krug porezne reforme</vt:lpstr>
      <vt:lpstr>5. krug porezne reforme (drugo čitanje)</vt:lpstr>
      <vt:lpstr>5. krug porezne reforme (drugo čitanje)</vt:lpstr>
      <vt:lpstr>PRIMJERI “INO-IZJAVE”, INO-DOH-a, obračuna</vt:lpstr>
      <vt:lpstr>Primjer Dohodak od nesamostalnog rada Poljska (2019.)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Primjer Dohodak od nesamostalnog rada - Slovenija</vt:lpstr>
      <vt:lpstr>Plaća - Slovenija</vt:lpstr>
      <vt:lpstr>PowerPoint prezentacija</vt:lpstr>
      <vt:lpstr>PowerPoint prezentacija</vt:lpstr>
      <vt:lpstr>PowerPoint prezentacija</vt:lpstr>
      <vt:lpstr>PowerPoint prezentacija</vt:lpstr>
      <vt:lpstr>Primjer Dohodak od nesamostalnog rada - Neoporezive naknade isplaćene nerezidentima</vt:lpstr>
      <vt:lpstr>Plaća - Njemačka</vt:lpstr>
      <vt:lpstr>PowerPoint prezentacija</vt:lpstr>
      <vt:lpstr>PowerPoint prezentacija</vt:lpstr>
      <vt:lpstr>Primjer Dividenda – Velika Britanija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Primjer Kamata - Češka</vt:lpstr>
      <vt:lpstr>Kamata - Češka</vt:lpstr>
      <vt:lpstr>PowerPoint prezentacija</vt:lpstr>
      <vt:lpstr>PowerPoint prezentacija</vt:lpstr>
      <vt:lpstr>PowerPoint prezentacija</vt:lpstr>
      <vt:lpstr>PowerPoint prezentacija</vt:lpstr>
      <vt:lpstr>Primjer Sportaš - Francuska</vt:lpstr>
      <vt:lpstr>Drugi dohodak - Francuska</vt:lpstr>
      <vt:lpstr>PowerPoint prezentacija</vt:lpstr>
      <vt:lpstr>PowerPoint prezentacija</vt:lpstr>
      <vt:lpstr>PowerPoint prezentacija</vt:lpstr>
      <vt:lpstr>PowerPoint prezentacija</vt:lpstr>
      <vt:lpstr>Primjer Dohodak od nesamostalnog rada</vt:lpstr>
      <vt:lpstr>Plaća – Švedska/Austrija</vt:lpstr>
      <vt:lpstr>Primjer – Plaća – Švedska/Austrija</vt:lpstr>
      <vt:lpstr>PowerPoint prezentacija</vt:lpstr>
      <vt:lpstr>PowerPoint prezentacija</vt:lpstr>
      <vt:lpstr>PowerPoint prezentacija</vt:lpstr>
      <vt:lpstr>PowerPoint prezentacija</vt:lpstr>
      <vt:lpstr>Samostalna djelatnost– savjetovanje  </vt:lpstr>
      <vt:lpstr>Samostalna djelatnost – savjetovanje – BIH (nerezident)</vt:lpstr>
      <vt:lpstr>Samostalna djelatnost – savjetovanje – BIH (nerezident)</vt:lpstr>
      <vt:lpstr>PowerPoint prezentacija</vt:lpstr>
      <vt:lpstr>PowerPoint prezentacija</vt:lpstr>
      <vt:lpstr>Ino mirovina - SAD</vt:lpstr>
      <vt:lpstr>Ino mirovina - SAD</vt:lpstr>
      <vt:lpstr>Ino mirovina - SAD</vt:lpstr>
      <vt:lpstr>PowerPoint prezentacija</vt:lpstr>
      <vt:lpstr>PowerPoint prezentacija</vt:lpstr>
      <vt:lpstr>PowerPoint prezentacija</vt:lpstr>
      <vt:lpstr>Kapitalni dobitak</vt:lpstr>
      <vt:lpstr>Kapitalni dobitak Singapur</vt:lpstr>
      <vt:lpstr>Kapitalni dobitak Singapur</vt:lpstr>
      <vt:lpstr>PowerPoint prezentacija</vt:lpstr>
      <vt:lpstr>PowerPoint prezentacija</vt:lpstr>
      <vt:lpstr>Dividenda</vt:lpstr>
      <vt:lpstr>Dividenda - Slovenija</vt:lpstr>
      <vt:lpstr>Dividenda - Slovenija</vt:lpstr>
      <vt:lpstr>PowerPoint prezentacija</vt:lpstr>
      <vt:lpstr>PowerPoint prezentacija</vt:lpstr>
      <vt:lpstr>PowerPoint prezentacija</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Obrazac INO-DOH i pravila utvrđivanja inozemnog dohotka</dc:title>
  <dc:creator>Željko Martinović</dc:creator>
  <cp:lastModifiedBy>Korisnik</cp:lastModifiedBy>
  <cp:revision>43</cp:revision>
  <dcterms:created xsi:type="dcterms:W3CDTF">2020-11-26T09:34:00Z</dcterms:created>
  <dcterms:modified xsi:type="dcterms:W3CDTF">2020-12-02T14:31:37Z</dcterms:modified>
</cp:coreProperties>
</file>